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56" r:id="rId5"/>
    <p:sldId id="504" r:id="rId6"/>
    <p:sldId id="259" r:id="rId7"/>
    <p:sldId id="506" r:id="rId8"/>
    <p:sldId id="507" r:id="rId9"/>
    <p:sldId id="520" r:id="rId10"/>
    <p:sldId id="257" r:id="rId11"/>
    <p:sldId id="522" r:id="rId12"/>
    <p:sldId id="509" r:id="rId13"/>
    <p:sldId id="510" r:id="rId14"/>
    <p:sldId id="523" r:id="rId15"/>
    <p:sldId id="521" r:id="rId16"/>
    <p:sldId id="511" r:id="rId17"/>
    <p:sldId id="428" r:id="rId18"/>
    <p:sldId id="524" r:id="rId19"/>
    <p:sldId id="525" r:id="rId20"/>
    <p:sldId id="512" r:id="rId21"/>
    <p:sldId id="526" r:id="rId22"/>
    <p:sldId id="260" r:id="rId23"/>
    <p:sldId id="531" r:id="rId24"/>
    <p:sldId id="527" r:id="rId25"/>
    <p:sldId id="513" r:id="rId26"/>
    <p:sldId id="265" r:id="rId27"/>
    <p:sldId id="492" r:id="rId28"/>
    <p:sldId id="266" r:id="rId29"/>
    <p:sldId id="378" r:id="rId30"/>
    <p:sldId id="269" r:id="rId31"/>
    <p:sldId id="532" r:id="rId32"/>
    <p:sldId id="533" r:id="rId33"/>
    <p:sldId id="270" r:id="rId34"/>
    <p:sldId id="271" r:id="rId35"/>
    <p:sldId id="449" r:id="rId36"/>
    <p:sldId id="515" r:id="rId37"/>
    <p:sldId id="485" r:id="rId38"/>
  </p:sldIdLst>
  <p:sldSz cx="9144000" cy="6858000" type="screen4x3"/>
  <p:notesSz cx="6797675" cy="9926638"/>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s" initials="ls" lastIdx="4" clrIdx="0"/>
  <p:cmAuthor id="1" name="Batoeva, Irma PH/RU" initials="BIP"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EF"/>
    <a:srgbClr val="FF99CC"/>
    <a:srgbClr val="FFFF99"/>
    <a:srgbClr val="FF0066"/>
    <a:srgbClr val="66FF33"/>
    <a:srgbClr val="A6B4D7"/>
    <a:srgbClr val="00A94F"/>
    <a:srgbClr val="E1E6F2"/>
    <a:srgbClr val="FF6600"/>
    <a:srgbClr val="FFD4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6" autoAdjust="0"/>
    <p:restoredTop sz="53523" autoAdjust="0"/>
  </p:normalViewPr>
  <p:slideViewPr>
    <p:cSldViewPr snapToGrid="0" showGuides="1">
      <p:cViewPr>
        <p:scale>
          <a:sx n="81" d="100"/>
          <a:sy n="81" d="100"/>
        </p:scale>
        <p:origin x="-1284" y="-36"/>
      </p:cViewPr>
      <p:guideLst>
        <p:guide orient="horz" pos="4125"/>
        <p:guide orient="horz" pos="4284"/>
        <p:guide orient="horz" pos="4134"/>
        <p:guide orient="horz" pos="1021"/>
        <p:guide orient="horz" pos="3313"/>
        <p:guide orient="horz" pos="79"/>
        <p:guide orient="horz" pos="1860"/>
        <p:guide orient="horz" pos="3526"/>
        <p:guide orient="horz" pos="709"/>
        <p:guide orient="horz" pos="3672"/>
        <p:guide pos="5669"/>
        <p:guide pos="197"/>
        <p:guide/>
        <p:guide pos="2879"/>
        <p:guide pos="5469"/>
        <p:guide pos="526"/>
        <p:guide pos="3870"/>
      </p:guideLst>
    </p:cSldViewPr>
  </p:slideViewPr>
  <p:outlineViewPr>
    <p:cViewPr>
      <p:scale>
        <a:sx n="33" d="100"/>
        <a:sy n="33" d="100"/>
      </p:scale>
      <p:origin x="0" y="10272"/>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3216"/>
    </p:cViewPr>
  </p:sorterViewPr>
  <p:notesViewPr>
    <p:cSldViewPr snapToGrid="0" showGuides="1">
      <p:cViewPr varScale="1">
        <p:scale>
          <a:sx n="56" d="100"/>
          <a:sy n="56" d="100"/>
        </p:scale>
        <p:origin x="-2178" y="-84"/>
      </p:cViewPr>
      <p:guideLst>
        <p:guide orient="horz" pos="2522"/>
        <p:guide orient="horz" pos="2626"/>
        <p:guide orient="horz" pos="5990"/>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3.xml"/><Relationship Id="rId1" Type="http://schemas.openxmlformats.org/officeDocument/2006/relationships/slide" Target="slides/slide4.xml"/><Relationship Id="rId4" Type="http://schemas.openxmlformats.org/officeDocument/2006/relationships/slide" Target="slides/slide2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hPercent val="100"/>
      <c:rotY val="270"/>
      <c:depthPercent val="100"/>
      <c:rAngAx val="0"/>
      <c:perspective val="0"/>
    </c:view3D>
    <c:floor>
      <c:thickness val="0"/>
    </c:floor>
    <c:sideWall>
      <c:thickness val="0"/>
    </c:sideWall>
    <c:backWall>
      <c:thickness val="0"/>
    </c:backWall>
    <c:plotArea>
      <c:layout>
        <c:manualLayout>
          <c:layoutTarget val="inner"/>
          <c:xMode val="edge"/>
          <c:yMode val="edge"/>
          <c:x val="0"/>
          <c:y val="5.7132909066290984E-3"/>
          <c:w val="1"/>
          <c:h val="0.99428670909337058"/>
        </c:manualLayout>
      </c:layout>
      <c:pie3DChart>
        <c:varyColors val="1"/>
        <c:ser>
          <c:idx val="0"/>
          <c:order val="0"/>
          <c:tx>
            <c:strRef>
              <c:f>Sheet1!$B$1</c:f>
              <c:strCache>
                <c:ptCount val="1"/>
                <c:pt idx="0">
                  <c:v>Sales</c:v>
                </c:pt>
              </c:strCache>
            </c:strRef>
          </c:tx>
          <c:spPr>
            <a:scene3d>
              <a:camera prst="orthographicFront"/>
              <a:lightRig rig="threePt" dir="t"/>
            </a:scene3d>
            <a:sp3d>
              <a:bevelT/>
            </a:sp3d>
          </c:spPr>
          <c:dPt>
            <c:idx val="0"/>
            <c:bubble3D val="0"/>
            <c:spPr>
              <a:solidFill>
                <a:schemeClr val="accent6">
                  <a:lumMod val="60000"/>
                  <a:lumOff val="40000"/>
                </a:schemeClr>
              </a:solidFill>
              <a:scene3d>
                <a:camera prst="orthographicFront"/>
                <a:lightRig rig="threePt" dir="t"/>
              </a:scene3d>
              <a:sp3d>
                <a:bevelT/>
              </a:sp3d>
            </c:spPr>
          </c:dPt>
          <c:dPt>
            <c:idx val="1"/>
            <c:bubble3D val="0"/>
            <c:spPr>
              <a:solidFill>
                <a:schemeClr val="accent5"/>
              </a:solidFill>
              <a:scene3d>
                <a:camera prst="orthographicFront"/>
                <a:lightRig rig="threePt" dir="t"/>
              </a:scene3d>
              <a:sp3d>
                <a:bevelT/>
              </a:sp3d>
            </c:spPr>
          </c:dPt>
          <c:dPt>
            <c:idx val="2"/>
            <c:bubble3D val="0"/>
            <c:spPr>
              <a:solidFill>
                <a:schemeClr val="accent2"/>
              </a:solidFill>
              <a:scene3d>
                <a:camera prst="orthographicFront"/>
                <a:lightRig rig="threePt" dir="t"/>
              </a:scene3d>
              <a:sp3d>
                <a:bevelT/>
              </a:sp3d>
            </c:spPr>
          </c:dPt>
          <c:dPt>
            <c:idx val="3"/>
            <c:bubble3D val="0"/>
            <c:spPr>
              <a:solidFill>
                <a:srgbClr val="99CCFF"/>
              </a:solidFill>
              <a:scene3d>
                <a:camera prst="orthographicFront"/>
                <a:lightRig rig="threePt" dir="t"/>
              </a:scene3d>
              <a:sp3d>
                <a:bevelT/>
              </a:sp3d>
            </c:spPr>
          </c:dPt>
          <c:dPt>
            <c:idx val="4"/>
            <c:bubble3D val="0"/>
            <c:spPr>
              <a:solidFill>
                <a:schemeClr val="accent3"/>
              </a:solidFill>
              <a:scene3d>
                <a:camera prst="orthographicFront"/>
                <a:lightRig rig="threePt" dir="t"/>
              </a:scene3d>
              <a:sp3d>
                <a:bevelT/>
              </a:sp3d>
            </c:spPr>
          </c:dPt>
          <c:cat>
            <c:strRef>
              <c:f>Sheet1!$A$2:$A$6</c:f>
              <c:strCache>
                <c:ptCount val="5"/>
                <c:pt idx="0">
                  <c:v>B</c:v>
                </c:pt>
                <c:pt idx="1">
                  <c:v>C</c:v>
                </c:pt>
                <c:pt idx="2">
                  <c:v>Y</c:v>
                </c:pt>
                <c:pt idx="3">
                  <c:v>Other SG, NG</c:v>
                </c:pt>
                <c:pt idx="4">
                  <c:v>W-135</c:v>
                </c:pt>
              </c:strCache>
            </c:strRef>
          </c:cat>
          <c:val>
            <c:numRef>
              <c:f>Sheet1!$B$2:$B$6</c:f>
              <c:numCache>
                <c:formatCode>General</c:formatCode>
                <c:ptCount val="5"/>
                <c:pt idx="0">
                  <c:v>18</c:v>
                </c:pt>
                <c:pt idx="1">
                  <c:v>10</c:v>
                </c:pt>
                <c:pt idx="2">
                  <c:v>4</c:v>
                </c:pt>
                <c:pt idx="3">
                  <c:v>26</c:v>
                </c:pt>
                <c:pt idx="4">
                  <c:v>43</c:v>
                </c:pt>
              </c:numCache>
            </c:numRef>
          </c:val>
        </c:ser>
        <c:dLbls>
          <c:showLegendKey val="0"/>
          <c:showVal val="0"/>
          <c:showCatName val="0"/>
          <c:showSerName val="0"/>
          <c:showPercent val="0"/>
          <c:showBubbleSize val="0"/>
          <c:showLeaderLines val="1"/>
        </c:dLbls>
      </c:pie3DChart>
      <c:spPr>
        <a:scene3d>
          <a:camera prst="orthographicFront"/>
          <a:lightRig rig="threePt" dir="t"/>
        </a:scene3d>
        <a:sp3d>
          <a:bevelT/>
        </a:sp3d>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hPercent val="100"/>
      <c:rotY val="250"/>
      <c:depthPercent val="100"/>
      <c:rAngAx val="0"/>
      <c:perspective val="0"/>
    </c:view3D>
    <c:floor>
      <c:thickness val="0"/>
    </c:floor>
    <c:sideWall>
      <c:thickness val="0"/>
    </c:sideWall>
    <c:backWall>
      <c:thickness val="0"/>
    </c:backWall>
    <c:plotArea>
      <c:layout>
        <c:manualLayout>
          <c:layoutTarget val="inner"/>
          <c:xMode val="edge"/>
          <c:yMode val="edge"/>
          <c:x val="0"/>
          <c:y val="5.7132909066290524E-3"/>
          <c:w val="1"/>
          <c:h val="0.99428670909337058"/>
        </c:manualLayout>
      </c:layout>
      <c:pie3DChart>
        <c:varyColors val="1"/>
        <c:ser>
          <c:idx val="0"/>
          <c:order val="0"/>
          <c:tx>
            <c:strRef>
              <c:f>Sheet1!$B$1</c:f>
              <c:strCache>
                <c:ptCount val="1"/>
                <c:pt idx="0">
                  <c:v>Sales</c:v>
                </c:pt>
              </c:strCache>
            </c:strRef>
          </c:tx>
          <c:spPr>
            <a:scene3d>
              <a:camera prst="orthographicFront"/>
              <a:lightRig rig="threePt" dir="t"/>
            </a:scene3d>
            <a:sp3d>
              <a:bevelT/>
            </a:sp3d>
          </c:spPr>
          <c:dPt>
            <c:idx val="0"/>
            <c:bubble3D val="0"/>
            <c:spPr>
              <a:solidFill>
                <a:schemeClr val="accent5"/>
              </a:solidFill>
              <a:scene3d>
                <a:camera prst="orthographicFront"/>
                <a:lightRig rig="threePt" dir="t"/>
              </a:scene3d>
              <a:sp3d>
                <a:bevelT/>
              </a:sp3d>
            </c:spPr>
          </c:dPt>
          <c:dPt>
            <c:idx val="1"/>
            <c:bubble3D val="0"/>
            <c:spPr>
              <a:solidFill>
                <a:schemeClr val="accent3"/>
              </a:solidFill>
              <a:scene3d>
                <a:camera prst="orthographicFront"/>
                <a:lightRig rig="threePt" dir="t"/>
              </a:scene3d>
              <a:sp3d>
                <a:bevelT/>
              </a:sp3d>
            </c:spPr>
          </c:dPt>
          <c:dPt>
            <c:idx val="2"/>
            <c:bubble3D val="0"/>
            <c:spPr>
              <a:solidFill>
                <a:schemeClr val="accent2"/>
              </a:solidFill>
              <a:scene3d>
                <a:camera prst="orthographicFront"/>
                <a:lightRig rig="threePt" dir="t"/>
              </a:scene3d>
              <a:sp3d>
                <a:bevelT/>
              </a:sp3d>
            </c:spPr>
          </c:dPt>
          <c:dPt>
            <c:idx val="3"/>
            <c:bubble3D val="0"/>
            <c:spPr>
              <a:solidFill>
                <a:schemeClr val="accent6">
                  <a:lumMod val="60000"/>
                  <a:lumOff val="40000"/>
                </a:schemeClr>
              </a:solidFill>
              <a:scene3d>
                <a:camera prst="orthographicFront"/>
                <a:lightRig rig="threePt" dir="t"/>
              </a:scene3d>
              <a:sp3d>
                <a:bevelT/>
              </a:sp3d>
            </c:spPr>
          </c:dPt>
          <c:cat>
            <c:strRef>
              <c:f>Sheet1!$A$2:$A$5</c:f>
              <c:strCache>
                <c:ptCount val="4"/>
                <c:pt idx="0">
                  <c:v>C</c:v>
                </c:pt>
                <c:pt idx="1">
                  <c:v>W-135</c:v>
                </c:pt>
                <c:pt idx="2">
                  <c:v>Y</c:v>
                </c:pt>
                <c:pt idx="3">
                  <c:v>B</c:v>
                </c:pt>
              </c:strCache>
            </c:strRef>
          </c:cat>
          <c:val>
            <c:numRef>
              <c:f>Sheet1!$B$2:$B$5</c:f>
              <c:numCache>
                <c:formatCode>General</c:formatCode>
                <c:ptCount val="4"/>
                <c:pt idx="0">
                  <c:v>69</c:v>
                </c:pt>
                <c:pt idx="1">
                  <c:v>5</c:v>
                </c:pt>
                <c:pt idx="2">
                  <c:v>4</c:v>
                </c:pt>
                <c:pt idx="3">
                  <c:v>19</c:v>
                </c:pt>
              </c:numCache>
            </c:numRef>
          </c:val>
        </c:ser>
        <c:dLbls>
          <c:showLegendKey val="0"/>
          <c:showVal val="0"/>
          <c:showCatName val="0"/>
          <c:showSerName val="0"/>
          <c:showPercent val="0"/>
          <c:showBubbleSize val="0"/>
          <c:showLeaderLines val="1"/>
        </c:dLbls>
      </c:pie3DChart>
      <c:spPr>
        <a:scene3d>
          <a:camera prst="orthographicFront"/>
          <a:lightRig rig="threePt" dir="t"/>
        </a:scene3d>
        <a:sp3d>
          <a:bevelT/>
        </a:sp3d>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hPercent val="100"/>
      <c:rotY val="130"/>
      <c:depthPercent val="100"/>
      <c:rAngAx val="0"/>
      <c:perspective val="0"/>
    </c:view3D>
    <c:floor>
      <c:thickness val="0"/>
    </c:floor>
    <c:sideWall>
      <c:thickness val="0"/>
    </c:sideWall>
    <c:backWall>
      <c:thickness val="0"/>
    </c:backWall>
    <c:plotArea>
      <c:layout>
        <c:manualLayout>
          <c:layoutTarget val="inner"/>
          <c:xMode val="edge"/>
          <c:yMode val="edge"/>
          <c:x val="0"/>
          <c:y val="5.7132909066290524E-3"/>
          <c:w val="1"/>
          <c:h val="0.99428670909337058"/>
        </c:manualLayout>
      </c:layout>
      <c:pie3DChart>
        <c:varyColors val="1"/>
        <c:ser>
          <c:idx val="0"/>
          <c:order val="0"/>
          <c:tx>
            <c:strRef>
              <c:f>Sheet1!$B$1</c:f>
              <c:strCache>
                <c:ptCount val="1"/>
                <c:pt idx="0">
                  <c:v>Sales</c:v>
                </c:pt>
              </c:strCache>
            </c:strRef>
          </c:tx>
          <c:spPr>
            <a:scene3d>
              <a:camera prst="orthographicFront"/>
              <a:lightRig rig="threePt" dir="t"/>
            </a:scene3d>
            <a:sp3d>
              <a:bevelT/>
            </a:sp3d>
          </c:spPr>
          <c:dPt>
            <c:idx val="0"/>
            <c:bubble3D val="0"/>
            <c:spPr>
              <a:solidFill>
                <a:schemeClr val="accent6">
                  <a:lumMod val="60000"/>
                  <a:lumOff val="40000"/>
                </a:schemeClr>
              </a:solidFill>
              <a:scene3d>
                <a:camera prst="orthographicFront"/>
                <a:lightRig rig="threePt" dir="t"/>
              </a:scene3d>
              <a:sp3d>
                <a:bevelT/>
              </a:sp3d>
            </c:spPr>
          </c:dPt>
          <c:dPt>
            <c:idx val="1"/>
            <c:bubble3D val="0"/>
            <c:spPr>
              <a:solidFill>
                <a:schemeClr val="accent5"/>
              </a:solidFill>
              <a:scene3d>
                <a:camera prst="orthographicFront"/>
                <a:lightRig rig="threePt" dir="t"/>
              </a:scene3d>
              <a:sp3d>
                <a:bevelT/>
              </a:sp3d>
            </c:spPr>
          </c:dPt>
          <c:dPt>
            <c:idx val="2"/>
            <c:bubble3D val="0"/>
            <c:spPr>
              <a:solidFill>
                <a:schemeClr val="accent2"/>
              </a:solidFill>
              <a:scene3d>
                <a:camera prst="orthographicFront"/>
                <a:lightRig rig="threePt" dir="t"/>
              </a:scene3d>
              <a:sp3d>
                <a:bevelT/>
              </a:sp3d>
            </c:spPr>
          </c:dPt>
          <c:dPt>
            <c:idx val="3"/>
            <c:bubble3D val="0"/>
            <c:spPr>
              <a:solidFill>
                <a:schemeClr val="accent3"/>
              </a:solidFill>
              <a:scene3d>
                <a:camera prst="orthographicFront"/>
                <a:lightRig rig="threePt" dir="t"/>
              </a:scene3d>
              <a:sp3d>
                <a:bevelT/>
              </a:sp3d>
            </c:spPr>
          </c:dPt>
          <c:cat>
            <c:strRef>
              <c:f>Sheet1!$A$2:$A$5</c:f>
              <c:strCache>
                <c:ptCount val="4"/>
                <c:pt idx="0">
                  <c:v>B</c:v>
                </c:pt>
                <c:pt idx="1">
                  <c:v>C</c:v>
                </c:pt>
                <c:pt idx="2">
                  <c:v>Y</c:v>
                </c:pt>
                <c:pt idx="3">
                  <c:v>W-135</c:v>
                </c:pt>
              </c:strCache>
            </c:strRef>
          </c:cat>
          <c:val>
            <c:numRef>
              <c:f>Sheet1!$B$2:$B$5</c:f>
              <c:numCache>
                <c:formatCode>General</c:formatCode>
                <c:ptCount val="4"/>
                <c:pt idx="0">
                  <c:v>38</c:v>
                </c:pt>
                <c:pt idx="1">
                  <c:v>2</c:v>
                </c:pt>
                <c:pt idx="2">
                  <c:v>3</c:v>
                </c:pt>
                <c:pt idx="3">
                  <c:v>56</c:v>
                </c:pt>
              </c:numCache>
            </c:numRef>
          </c:val>
        </c:ser>
        <c:dLbls>
          <c:showLegendKey val="0"/>
          <c:showVal val="0"/>
          <c:showCatName val="0"/>
          <c:showSerName val="0"/>
          <c:showPercent val="0"/>
          <c:showBubbleSize val="0"/>
          <c:showLeaderLines val="1"/>
        </c:dLbls>
      </c:pie3DChart>
      <c:spPr>
        <a:scene3d>
          <a:camera prst="orthographicFront"/>
          <a:lightRig rig="threePt" dir="t"/>
        </a:scene3d>
        <a:sp3d>
          <a:bevelT/>
        </a:sp3d>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hPercent val="100"/>
      <c:rotY val="230"/>
      <c:depthPercent val="100"/>
      <c:rAngAx val="0"/>
      <c:perspective val="0"/>
    </c:view3D>
    <c:floor>
      <c:thickness val="0"/>
    </c:floor>
    <c:sideWall>
      <c:thickness val="0"/>
    </c:sideWall>
    <c:backWall>
      <c:thickness val="0"/>
    </c:backWall>
    <c:plotArea>
      <c:layout>
        <c:manualLayout>
          <c:layoutTarget val="inner"/>
          <c:xMode val="edge"/>
          <c:yMode val="edge"/>
          <c:x val="0"/>
          <c:y val="5.7132909066290524E-3"/>
          <c:w val="1"/>
          <c:h val="0.99428670909337058"/>
        </c:manualLayout>
      </c:layout>
      <c:pie3DChart>
        <c:varyColors val="1"/>
        <c:ser>
          <c:idx val="0"/>
          <c:order val="0"/>
          <c:tx>
            <c:strRef>
              <c:f>Sheet1!$B$1</c:f>
              <c:strCache>
                <c:ptCount val="1"/>
                <c:pt idx="0">
                  <c:v>Sales</c:v>
                </c:pt>
              </c:strCache>
            </c:strRef>
          </c:tx>
          <c:spPr>
            <a:scene3d>
              <a:camera prst="orthographicFront"/>
              <a:lightRig rig="threePt" dir="t"/>
            </a:scene3d>
            <a:sp3d>
              <a:bevelT/>
            </a:sp3d>
          </c:spPr>
          <c:dPt>
            <c:idx val="0"/>
            <c:bubble3D val="0"/>
            <c:spPr>
              <a:solidFill>
                <a:srgbClr val="FF6600"/>
              </a:solidFill>
              <a:scene3d>
                <a:camera prst="orthographicFront"/>
                <a:lightRig rig="threePt" dir="t"/>
              </a:scene3d>
              <a:sp3d>
                <a:bevelT/>
              </a:sp3d>
            </c:spPr>
          </c:dPt>
          <c:dPt>
            <c:idx val="1"/>
            <c:bubble3D val="0"/>
            <c:spPr>
              <a:solidFill>
                <a:schemeClr val="accent1">
                  <a:lumMod val="20000"/>
                  <a:lumOff val="80000"/>
                </a:schemeClr>
              </a:solidFill>
              <a:scene3d>
                <a:camera prst="orthographicFront"/>
                <a:lightRig rig="threePt" dir="t"/>
              </a:scene3d>
              <a:sp3d>
                <a:bevelT/>
              </a:sp3d>
            </c:spPr>
          </c:dPt>
          <c:cat>
            <c:strRef>
              <c:f>Sheet1!$A$2:$A$3</c:f>
              <c:strCache>
                <c:ptCount val="2"/>
                <c:pt idx="0">
                  <c:v>A</c:v>
                </c:pt>
                <c:pt idx="1">
                  <c:v>Other SG, NG</c:v>
                </c:pt>
              </c:strCache>
            </c:strRef>
          </c:cat>
          <c:val>
            <c:numRef>
              <c:f>Sheet1!$B$2:$B$3</c:f>
              <c:numCache>
                <c:formatCode>General</c:formatCode>
                <c:ptCount val="2"/>
                <c:pt idx="0">
                  <c:v>54</c:v>
                </c:pt>
                <c:pt idx="1">
                  <c:v>46</c:v>
                </c:pt>
              </c:numCache>
            </c:numRef>
          </c:val>
        </c:ser>
        <c:dLbls>
          <c:showLegendKey val="0"/>
          <c:showVal val="0"/>
          <c:showCatName val="0"/>
          <c:showSerName val="0"/>
          <c:showPercent val="0"/>
          <c:showBubbleSize val="0"/>
          <c:showLeaderLines val="1"/>
        </c:dLbls>
      </c:pie3DChart>
      <c:spPr>
        <a:scene3d>
          <a:camera prst="orthographicFront"/>
          <a:lightRig rig="threePt" dir="t"/>
        </a:scene3d>
        <a:sp3d>
          <a:bevelT/>
        </a:sp3d>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hPercent val="100"/>
      <c:rotY val="130"/>
      <c:depthPercent val="100"/>
      <c:rAngAx val="0"/>
      <c:perspective val="0"/>
    </c:view3D>
    <c:floor>
      <c:thickness val="0"/>
    </c:floor>
    <c:sideWall>
      <c:thickness val="0"/>
    </c:sideWall>
    <c:backWall>
      <c:thickness val="0"/>
    </c:backWall>
    <c:plotArea>
      <c:layout>
        <c:manualLayout>
          <c:layoutTarget val="inner"/>
          <c:xMode val="edge"/>
          <c:yMode val="edge"/>
          <c:x val="0"/>
          <c:y val="5.7132909066290524E-3"/>
          <c:w val="1"/>
          <c:h val="0.99428670909337058"/>
        </c:manualLayout>
      </c:layout>
      <c:pie3DChart>
        <c:varyColors val="1"/>
        <c:ser>
          <c:idx val="0"/>
          <c:order val="0"/>
          <c:tx>
            <c:strRef>
              <c:f>Sheet1!$B$1</c:f>
              <c:strCache>
                <c:ptCount val="1"/>
                <c:pt idx="0">
                  <c:v>Sales</c:v>
                </c:pt>
              </c:strCache>
            </c:strRef>
          </c:tx>
          <c:spPr>
            <a:scene3d>
              <a:camera prst="orthographicFront"/>
              <a:lightRig rig="threePt" dir="t"/>
            </a:scene3d>
            <a:sp3d>
              <a:bevelT/>
            </a:sp3d>
          </c:spPr>
          <c:dPt>
            <c:idx val="0"/>
            <c:bubble3D val="0"/>
            <c:spPr>
              <a:solidFill>
                <a:srgbClr val="FF6600"/>
              </a:solidFill>
              <a:scene3d>
                <a:camera prst="orthographicFront"/>
                <a:lightRig rig="threePt" dir="t"/>
              </a:scene3d>
              <a:sp3d>
                <a:bevelT/>
              </a:sp3d>
            </c:spPr>
          </c:dPt>
          <c:dPt>
            <c:idx val="1"/>
            <c:bubble3D val="0"/>
            <c:spPr>
              <a:solidFill>
                <a:schemeClr val="accent1">
                  <a:lumMod val="20000"/>
                  <a:lumOff val="80000"/>
                </a:schemeClr>
              </a:solidFill>
              <a:scene3d>
                <a:camera prst="orthographicFront"/>
                <a:lightRig rig="threePt" dir="t"/>
              </a:scene3d>
              <a:sp3d>
                <a:bevelT/>
              </a:sp3d>
            </c:spPr>
          </c:dPt>
          <c:dPt>
            <c:idx val="2"/>
            <c:bubble3D val="0"/>
            <c:spPr>
              <a:solidFill>
                <a:schemeClr val="accent3"/>
              </a:solidFill>
              <a:scene3d>
                <a:camera prst="orthographicFront"/>
                <a:lightRig rig="threePt" dir="t"/>
              </a:scene3d>
              <a:sp3d>
                <a:bevelT/>
              </a:sp3d>
            </c:spPr>
          </c:dPt>
          <c:cat>
            <c:strRef>
              <c:f>Sheet1!$A$2:$A$4</c:f>
              <c:strCache>
                <c:ptCount val="3"/>
                <c:pt idx="0">
                  <c:v>A</c:v>
                </c:pt>
                <c:pt idx="1">
                  <c:v>Other SG, NG</c:v>
                </c:pt>
                <c:pt idx="2">
                  <c:v>W-135</c:v>
                </c:pt>
              </c:strCache>
            </c:strRef>
          </c:cat>
          <c:val>
            <c:numRef>
              <c:f>Sheet1!$B$2:$B$4</c:f>
              <c:numCache>
                <c:formatCode>General</c:formatCode>
                <c:ptCount val="3"/>
                <c:pt idx="0">
                  <c:v>90</c:v>
                </c:pt>
                <c:pt idx="1">
                  <c:v>1</c:v>
                </c:pt>
                <c:pt idx="2">
                  <c:v>9</c:v>
                </c:pt>
              </c:numCache>
            </c:numRef>
          </c:val>
        </c:ser>
        <c:dLbls>
          <c:showLegendKey val="0"/>
          <c:showVal val="0"/>
          <c:showCatName val="0"/>
          <c:showSerName val="0"/>
          <c:showPercent val="0"/>
          <c:showBubbleSize val="0"/>
          <c:showLeaderLines val="1"/>
        </c:dLbls>
      </c:pie3DChart>
      <c:spPr>
        <a:scene3d>
          <a:camera prst="orthographicFront"/>
          <a:lightRig rig="threePt" dir="t"/>
        </a:scene3d>
        <a:sp3d>
          <a:bevelT/>
        </a:sp3d>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hPercent val="100"/>
      <c:rotY val="130"/>
      <c:depthPercent val="100"/>
      <c:rAngAx val="0"/>
      <c:perspective val="0"/>
    </c:view3D>
    <c:floor>
      <c:thickness val="0"/>
    </c:floor>
    <c:sideWall>
      <c:thickness val="0"/>
    </c:sideWall>
    <c:backWall>
      <c:thickness val="0"/>
    </c:backWall>
    <c:plotArea>
      <c:layout>
        <c:manualLayout>
          <c:layoutTarget val="inner"/>
          <c:xMode val="edge"/>
          <c:yMode val="edge"/>
          <c:x val="0"/>
          <c:y val="5.7132909066290134E-3"/>
          <c:w val="1"/>
          <c:h val="0.99428670909337058"/>
        </c:manualLayout>
      </c:layout>
      <c:pie3DChart>
        <c:varyColors val="1"/>
        <c:ser>
          <c:idx val="0"/>
          <c:order val="0"/>
          <c:tx>
            <c:strRef>
              <c:f>Sheet1!$B$1</c:f>
              <c:strCache>
                <c:ptCount val="1"/>
                <c:pt idx="0">
                  <c:v>Sales</c:v>
                </c:pt>
              </c:strCache>
            </c:strRef>
          </c:tx>
          <c:spPr>
            <a:scene3d>
              <a:camera prst="orthographicFront"/>
              <a:lightRig rig="threePt" dir="t"/>
            </a:scene3d>
            <a:sp3d>
              <a:bevelT/>
            </a:sp3d>
          </c:spPr>
          <c:dPt>
            <c:idx val="0"/>
            <c:bubble3D val="0"/>
            <c:spPr>
              <a:solidFill>
                <a:schemeClr val="accent6">
                  <a:lumMod val="60000"/>
                  <a:lumOff val="40000"/>
                </a:schemeClr>
              </a:solidFill>
              <a:scene3d>
                <a:camera prst="orthographicFront"/>
                <a:lightRig rig="threePt" dir="t"/>
              </a:scene3d>
              <a:sp3d>
                <a:bevelT/>
              </a:sp3d>
            </c:spPr>
          </c:dPt>
          <c:dPt>
            <c:idx val="1"/>
            <c:bubble3D val="0"/>
            <c:spPr>
              <a:solidFill>
                <a:schemeClr val="accent5"/>
              </a:solidFill>
              <a:scene3d>
                <a:camera prst="orthographicFront"/>
                <a:lightRig rig="threePt" dir="t"/>
              </a:scene3d>
              <a:sp3d>
                <a:bevelT/>
              </a:sp3d>
            </c:spPr>
          </c:dPt>
          <c:dPt>
            <c:idx val="2"/>
            <c:bubble3D val="0"/>
            <c:spPr>
              <a:solidFill>
                <a:schemeClr val="accent2"/>
              </a:solidFill>
              <a:scene3d>
                <a:camera prst="orthographicFront"/>
                <a:lightRig rig="threePt" dir="t"/>
              </a:scene3d>
              <a:sp3d>
                <a:bevelT/>
              </a:sp3d>
            </c:spPr>
          </c:dPt>
          <c:dPt>
            <c:idx val="3"/>
            <c:bubble3D val="0"/>
            <c:spPr>
              <a:solidFill>
                <a:schemeClr val="accent1">
                  <a:lumMod val="20000"/>
                  <a:lumOff val="80000"/>
                </a:schemeClr>
              </a:solidFill>
              <a:scene3d>
                <a:camera prst="orthographicFront"/>
                <a:lightRig rig="threePt" dir="t"/>
              </a:scene3d>
              <a:sp3d>
                <a:bevelT/>
              </a:sp3d>
            </c:spPr>
          </c:dPt>
          <c:dPt>
            <c:idx val="4"/>
            <c:bubble3D val="0"/>
            <c:spPr>
              <a:solidFill>
                <a:schemeClr val="accent3"/>
              </a:solidFill>
              <a:scene3d>
                <a:camera prst="orthographicFront"/>
                <a:lightRig rig="threePt" dir="t"/>
              </a:scene3d>
              <a:sp3d>
                <a:bevelT/>
              </a:sp3d>
            </c:spPr>
          </c:dPt>
          <c:cat>
            <c:strRef>
              <c:f>Sheet1!$A$2:$A$6</c:f>
              <c:strCache>
                <c:ptCount val="5"/>
                <c:pt idx="0">
                  <c:v>B</c:v>
                </c:pt>
                <c:pt idx="1">
                  <c:v>C</c:v>
                </c:pt>
                <c:pt idx="2">
                  <c:v>Y</c:v>
                </c:pt>
                <c:pt idx="3">
                  <c:v>Other SG, NG</c:v>
                </c:pt>
                <c:pt idx="4">
                  <c:v>W-135</c:v>
                </c:pt>
              </c:strCache>
            </c:strRef>
          </c:cat>
          <c:val>
            <c:numRef>
              <c:f>Sheet1!$B$2:$B$6</c:f>
              <c:numCache>
                <c:formatCode>General</c:formatCode>
                <c:ptCount val="5"/>
                <c:pt idx="0">
                  <c:v>72</c:v>
                </c:pt>
                <c:pt idx="1">
                  <c:v>21</c:v>
                </c:pt>
                <c:pt idx="2">
                  <c:v>4</c:v>
                </c:pt>
                <c:pt idx="3">
                  <c:v>1</c:v>
                </c:pt>
                <c:pt idx="4">
                  <c:v>3</c:v>
                </c:pt>
              </c:numCache>
            </c:numRef>
          </c:val>
        </c:ser>
        <c:dLbls>
          <c:showLegendKey val="0"/>
          <c:showVal val="0"/>
          <c:showCatName val="0"/>
          <c:showSerName val="0"/>
          <c:showPercent val="0"/>
          <c:showBubbleSize val="0"/>
          <c:showLeaderLines val="1"/>
        </c:dLbls>
      </c:pie3DChart>
      <c:spPr>
        <a:scene3d>
          <a:camera prst="orthographicFront"/>
          <a:lightRig rig="threePt" dir="t"/>
        </a:scene3d>
        <a:sp3d>
          <a:bevelT/>
        </a:sp3d>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hPercent val="100"/>
      <c:rotY val="130"/>
      <c:depthPercent val="100"/>
      <c:rAngAx val="0"/>
      <c:perspective val="0"/>
    </c:view3D>
    <c:floor>
      <c:thickness val="0"/>
    </c:floor>
    <c:sideWall>
      <c:thickness val="0"/>
    </c:sideWall>
    <c:backWall>
      <c:thickness val="0"/>
    </c:backWall>
    <c:plotArea>
      <c:layout>
        <c:manualLayout>
          <c:layoutTarget val="inner"/>
          <c:xMode val="edge"/>
          <c:yMode val="edge"/>
          <c:x val="0"/>
          <c:y val="5.7132909066290524E-3"/>
          <c:w val="1"/>
          <c:h val="0.99428670909337058"/>
        </c:manualLayout>
      </c:layout>
      <c:pie3DChart>
        <c:varyColors val="1"/>
        <c:ser>
          <c:idx val="0"/>
          <c:order val="0"/>
          <c:tx>
            <c:strRef>
              <c:f>Sheet1!$B$1</c:f>
              <c:strCache>
                <c:ptCount val="1"/>
                <c:pt idx="0">
                  <c:v>Sales</c:v>
                </c:pt>
              </c:strCache>
            </c:strRef>
          </c:tx>
          <c:spPr>
            <a:scene3d>
              <a:camera prst="orthographicFront"/>
              <a:lightRig rig="threePt" dir="t"/>
            </a:scene3d>
            <a:sp3d>
              <a:bevelT/>
            </a:sp3d>
          </c:spPr>
          <c:dPt>
            <c:idx val="0"/>
            <c:bubble3D val="0"/>
            <c:spPr>
              <a:solidFill>
                <a:schemeClr val="accent6">
                  <a:lumMod val="60000"/>
                  <a:lumOff val="40000"/>
                </a:schemeClr>
              </a:solidFill>
              <a:scene3d>
                <a:camera prst="orthographicFront"/>
                <a:lightRig rig="threePt" dir="t"/>
              </a:scene3d>
              <a:sp3d>
                <a:bevelT/>
              </a:sp3d>
            </c:spPr>
          </c:dPt>
          <c:dPt>
            <c:idx val="1"/>
            <c:bubble3D val="0"/>
            <c:spPr>
              <a:solidFill>
                <a:schemeClr val="accent5"/>
              </a:solidFill>
              <a:scene3d>
                <a:camera prst="orthographicFront"/>
                <a:lightRig rig="threePt" dir="t"/>
              </a:scene3d>
              <a:sp3d>
                <a:bevelT/>
              </a:sp3d>
            </c:spPr>
          </c:dPt>
          <c:dPt>
            <c:idx val="2"/>
            <c:bubble3D val="0"/>
            <c:spPr>
              <a:solidFill>
                <a:schemeClr val="accent2"/>
              </a:solidFill>
              <a:scene3d>
                <a:camera prst="orthographicFront"/>
                <a:lightRig rig="threePt" dir="t"/>
              </a:scene3d>
              <a:sp3d>
                <a:bevelT/>
              </a:sp3d>
            </c:spPr>
          </c:dPt>
          <c:dPt>
            <c:idx val="3"/>
            <c:bubble3D val="0"/>
            <c:spPr>
              <a:solidFill>
                <a:schemeClr val="accent1">
                  <a:lumMod val="20000"/>
                  <a:lumOff val="80000"/>
                </a:schemeClr>
              </a:solidFill>
              <a:scene3d>
                <a:camera prst="orthographicFront"/>
                <a:lightRig rig="threePt" dir="t"/>
              </a:scene3d>
              <a:sp3d>
                <a:bevelT/>
              </a:sp3d>
            </c:spPr>
          </c:dPt>
          <c:cat>
            <c:strRef>
              <c:f>Sheet1!$A$2:$A$5</c:f>
              <c:strCache>
                <c:ptCount val="4"/>
                <c:pt idx="0">
                  <c:v>B</c:v>
                </c:pt>
                <c:pt idx="1">
                  <c:v>C</c:v>
                </c:pt>
                <c:pt idx="2">
                  <c:v>Y</c:v>
                </c:pt>
                <c:pt idx="3">
                  <c:v>Other SG, NG</c:v>
                </c:pt>
              </c:strCache>
            </c:strRef>
          </c:cat>
          <c:val>
            <c:numRef>
              <c:f>Sheet1!$B$2:$B$5</c:f>
              <c:numCache>
                <c:formatCode>General</c:formatCode>
                <c:ptCount val="4"/>
                <c:pt idx="0">
                  <c:v>32</c:v>
                </c:pt>
                <c:pt idx="1">
                  <c:v>28</c:v>
                </c:pt>
                <c:pt idx="2">
                  <c:v>37</c:v>
                </c:pt>
                <c:pt idx="3">
                  <c:v>4</c:v>
                </c:pt>
              </c:numCache>
            </c:numRef>
          </c:val>
        </c:ser>
        <c:dLbls>
          <c:showLegendKey val="0"/>
          <c:showVal val="0"/>
          <c:showCatName val="0"/>
          <c:showSerName val="0"/>
          <c:showPercent val="0"/>
          <c:showBubbleSize val="0"/>
          <c:showLeaderLines val="1"/>
        </c:dLbls>
      </c:pie3DChart>
      <c:spPr>
        <a:scene3d>
          <a:camera prst="orthographicFront"/>
          <a:lightRig rig="threePt" dir="t"/>
        </a:scene3d>
        <a:sp3d>
          <a:bevelT/>
        </a:sp3d>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hPercent val="100"/>
      <c:rotY val="130"/>
      <c:depthPercent val="100"/>
      <c:rAngAx val="0"/>
      <c:perspective val="0"/>
    </c:view3D>
    <c:floor>
      <c:thickness val="0"/>
    </c:floor>
    <c:sideWall>
      <c:thickness val="0"/>
    </c:sideWall>
    <c:backWall>
      <c:thickness val="0"/>
    </c:backWall>
    <c:plotArea>
      <c:layout>
        <c:manualLayout>
          <c:layoutTarget val="inner"/>
          <c:xMode val="edge"/>
          <c:yMode val="edge"/>
          <c:x val="0"/>
          <c:y val="5.7132909066290134E-3"/>
          <c:w val="1"/>
          <c:h val="0.99428670909337058"/>
        </c:manualLayout>
      </c:layout>
      <c:pie3DChart>
        <c:varyColors val="1"/>
        <c:ser>
          <c:idx val="0"/>
          <c:order val="0"/>
          <c:tx>
            <c:strRef>
              <c:f>Sheet1!$B$1</c:f>
              <c:strCache>
                <c:ptCount val="1"/>
                <c:pt idx="0">
                  <c:v>Sales</c:v>
                </c:pt>
              </c:strCache>
            </c:strRef>
          </c:tx>
          <c:spPr>
            <a:scene3d>
              <a:camera prst="orthographicFront"/>
              <a:lightRig rig="threePt" dir="t"/>
            </a:scene3d>
            <a:sp3d>
              <a:bevelT/>
            </a:sp3d>
          </c:spPr>
          <c:dPt>
            <c:idx val="0"/>
            <c:bubble3D val="0"/>
            <c:spPr>
              <a:solidFill>
                <a:schemeClr val="accent6">
                  <a:lumMod val="60000"/>
                  <a:lumOff val="40000"/>
                </a:schemeClr>
              </a:solidFill>
              <a:scene3d>
                <a:camera prst="orthographicFront"/>
                <a:lightRig rig="threePt" dir="t"/>
              </a:scene3d>
              <a:sp3d>
                <a:bevelT/>
              </a:sp3d>
            </c:spPr>
          </c:dPt>
          <c:dPt>
            <c:idx val="1"/>
            <c:bubble3D val="0"/>
            <c:spPr>
              <a:solidFill>
                <a:schemeClr val="accent5"/>
              </a:solidFill>
              <a:scene3d>
                <a:camera prst="orthographicFront"/>
                <a:lightRig rig="threePt" dir="t"/>
              </a:scene3d>
              <a:sp3d>
                <a:bevelT/>
              </a:sp3d>
            </c:spPr>
          </c:dPt>
          <c:dPt>
            <c:idx val="2"/>
            <c:bubble3D val="0"/>
            <c:spPr>
              <a:solidFill>
                <a:schemeClr val="accent2"/>
              </a:solidFill>
              <a:scene3d>
                <a:camera prst="orthographicFront"/>
                <a:lightRig rig="threePt" dir="t"/>
              </a:scene3d>
              <a:sp3d>
                <a:bevelT/>
              </a:sp3d>
            </c:spPr>
          </c:dPt>
          <c:dPt>
            <c:idx val="3"/>
            <c:bubble3D val="0"/>
            <c:spPr>
              <a:solidFill>
                <a:schemeClr val="accent1">
                  <a:lumMod val="20000"/>
                  <a:lumOff val="80000"/>
                </a:schemeClr>
              </a:solidFill>
              <a:scene3d>
                <a:camera prst="orthographicFront"/>
                <a:lightRig rig="threePt" dir="t"/>
              </a:scene3d>
              <a:sp3d>
                <a:bevelT/>
              </a:sp3d>
            </c:spPr>
          </c:dPt>
          <c:dPt>
            <c:idx val="4"/>
            <c:bubble3D val="0"/>
            <c:spPr>
              <a:solidFill>
                <a:schemeClr val="accent3"/>
              </a:solidFill>
              <a:scene3d>
                <a:camera prst="orthographicFront"/>
                <a:lightRig rig="threePt" dir="t"/>
              </a:scene3d>
              <a:sp3d>
                <a:bevelT/>
              </a:sp3d>
            </c:spPr>
          </c:dPt>
          <c:cat>
            <c:strRef>
              <c:f>Sheet1!$A$2:$A$6</c:f>
              <c:strCache>
                <c:ptCount val="5"/>
                <c:pt idx="0">
                  <c:v>B</c:v>
                </c:pt>
                <c:pt idx="1">
                  <c:v>C</c:v>
                </c:pt>
                <c:pt idx="2">
                  <c:v>Y</c:v>
                </c:pt>
                <c:pt idx="3">
                  <c:v>Other SG, NG</c:v>
                </c:pt>
                <c:pt idx="4">
                  <c:v>W-135</c:v>
                </c:pt>
              </c:strCache>
            </c:strRef>
          </c:cat>
          <c:val>
            <c:numRef>
              <c:f>Sheet1!$B$2:$B$6</c:f>
              <c:numCache>
                <c:formatCode>General</c:formatCode>
                <c:ptCount val="5"/>
                <c:pt idx="0">
                  <c:v>54</c:v>
                </c:pt>
                <c:pt idx="1">
                  <c:v>21</c:v>
                </c:pt>
                <c:pt idx="2">
                  <c:v>13</c:v>
                </c:pt>
                <c:pt idx="3">
                  <c:v>9</c:v>
                </c:pt>
                <c:pt idx="4">
                  <c:v>3</c:v>
                </c:pt>
              </c:numCache>
            </c:numRef>
          </c:val>
        </c:ser>
        <c:dLbls>
          <c:showLegendKey val="0"/>
          <c:showVal val="0"/>
          <c:showCatName val="0"/>
          <c:showSerName val="0"/>
          <c:showPercent val="0"/>
          <c:showBubbleSize val="0"/>
          <c:showLeaderLines val="1"/>
        </c:dLbls>
      </c:pie3DChart>
      <c:spPr>
        <a:scene3d>
          <a:camera prst="orthographicFront"/>
          <a:lightRig rig="threePt" dir="t"/>
        </a:scene3d>
        <a:sp3d>
          <a:bevelT/>
        </a:sp3d>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hPercent val="100"/>
      <c:rotY val="170"/>
      <c:depthPercent val="100"/>
      <c:rAngAx val="0"/>
      <c:perspective val="0"/>
    </c:view3D>
    <c:floor>
      <c:thickness val="0"/>
    </c:floor>
    <c:sideWall>
      <c:thickness val="0"/>
    </c:sideWall>
    <c:backWall>
      <c:thickness val="0"/>
    </c:backWall>
    <c:plotArea>
      <c:layout>
        <c:manualLayout>
          <c:layoutTarget val="inner"/>
          <c:xMode val="edge"/>
          <c:yMode val="edge"/>
          <c:x val="0"/>
          <c:y val="5.7132909066290524E-3"/>
          <c:w val="1"/>
          <c:h val="0.99428670909337058"/>
        </c:manualLayout>
      </c:layout>
      <c:pie3DChart>
        <c:varyColors val="1"/>
        <c:ser>
          <c:idx val="0"/>
          <c:order val="0"/>
          <c:tx>
            <c:strRef>
              <c:f>Sheet1!$B$1</c:f>
              <c:strCache>
                <c:ptCount val="1"/>
                <c:pt idx="0">
                  <c:v>Sales</c:v>
                </c:pt>
              </c:strCache>
            </c:strRef>
          </c:tx>
          <c:spPr>
            <a:scene3d>
              <a:camera prst="orthographicFront"/>
              <a:lightRig rig="threePt" dir="t"/>
            </a:scene3d>
            <a:sp3d>
              <a:bevelT/>
            </a:sp3d>
          </c:spPr>
          <c:dPt>
            <c:idx val="0"/>
            <c:bubble3D val="0"/>
            <c:spPr>
              <a:solidFill>
                <a:srgbClr val="FF6600"/>
              </a:solidFill>
              <a:scene3d>
                <a:camera prst="orthographicFront"/>
                <a:lightRig rig="threePt" dir="t"/>
              </a:scene3d>
              <a:sp3d>
                <a:bevelT/>
              </a:sp3d>
            </c:spPr>
          </c:dPt>
          <c:dPt>
            <c:idx val="1"/>
            <c:bubble3D val="0"/>
            <c:spPr>
              <a:solidFill>
                <a:schemeClr val="accent5"/>
              </a:solidFill>
              <a:scene3d>
                <a:camera prst="orthographicFront"/>
                <a:lightRig rig="threePt" dir="t"/>
              </a:scene3d>
              <a:sp3d>
                <a:bevelT/>
              </a:sp3d>
            </c:spPr>
          </c:dPt>
          <c:dPt>
            <c:idx val="2"/>
            <c:bubble3D val="0"/>
            <c:spPr>
              <a:solidFill>
                <a:schemeClr val="accent6">
                  <a:lumMod val="60000"/>
                  <a:lumOff val="40000"/>
                </a:schemeClr>
              </a:solidFill>
              <a:scene3d>
                <a:camera prst="orthographicFront"/>
                <a:lightRig rig="threePt" dir="t"/>
              </a:scene3d>
              <a:sp3d>
                <a:bevelT/>
              </a:sp3d>
            </c:spPr>
          </c:dPt>
          <c:dPt>
            <c:idx val="3"/>
            <c:bubble3D val="0"/>
            <c:spPr>
              <a:solidFill>
                <a:schemeClr val="accent1"/>
              </a:solidFill>
              <a:scene3d>
                <a:camera prst="orthographicFront"/>
                <a:lightRig rig="threePt" dir="t"/>
              </a:scene3d>
              <a:sp3d>
                <a:bevelT/>
              </a:sp3d>
            </c:spPr>
          </c:dPt>
          <c:cat>
            <c:strRef>
              <c:f>Sheet1!$A$2:$A$5</c:f>
              <c:strCache>
                <c:ptCount val="4"/>
                <c:pt idx="0">
                  <c:v>A</c:v>
                </c:pt>
                <c:pt idx="1">
                  <c:v>C</c:v>
                </c:pt>
                <c:pt idx="2">
                  <c:v>B</c:v>
                </c:pt>
                <c:pt idx="3">
                  <c:v>Other SG, NG</c:v>
                </c:pt>
              </c:strCache>
            </c:strRef>
          </c:cat>
          <c:val>
            <c:numRef>
              <c:f>Sheet1!$B$2:$B$5</c:f>
              <c:numCache>
                <c:formatCode>General</c:formatCode>
                <c:ptCount val="4"/>
                <c:pt idx="0">
                  <c:v>62</c:v>
                </c:pt>
                <c:pt idx="1">
                  <c:v>15</c:v>
                </c:pt>
                <c:pt idx="2">
                  <c:v>8</c:v>
                </c:pt>
                <c:pt idx="3">
                  <c:v>15</c:v>
                </c:pt>
              </c:numCache>
            </c:numRef>
          </c:val>
        </c:ser>
        <c:dLbls>
          <c:showLegendKey val="0"/>
          <c:showVal val="0"/>
          <c:showCatName val="0"/>
          <c:showSerName val="0"/>
          <c:showPercent val="0"/>
          <c:showBubbleSize val="0"/>
          <c:showLeaderLines val="1"/>
        </c:dLbls>
      </c:pie3DChart>
      <c:spPr>
        <a:scene3d>
          <a:camera prst="orthographicFront"/>
          <a:lightRig rig="threePt" dir="t"/>
        </a:scene3d>
        <a:sp3d>
          <a:bevelT/>
        </a:sp3d>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hPercent val="100"/>
      <c:rotY val="20"/>
      <c:depthPercent val="100"/>
      <c:rAngAx val="0"/>
      <c:perspective val="0"/>
    </c:view3D>
    <c:floor>
      <c:thickness val="0"/>
    </c:floor>
    <c:sideWall>
      <c:thickness val="0"/>
    </c:sideWall>
    <c:backWall>
      <c:thickness val="0"/>
    </c:backWall>
    <c:plotArea>
      <c:layout>
        <c:manualLayout>
          <c:layoutTarget val="inner"/>
          <c:xMode val="edge"/>
          <c:yMode val="edge"/>
          <c:x val="0"/>
          <c:y val="5.7132909066290134E-3"/>
          <c:w val="1"/>
          <c:h val="0.99428670909337058"/>
        </c:manualLayout>
      </c:layout>
      <c:pie3DChart>
        <c:varyColors val="1"/>
        <c:ser>
          <c:idx val="0"/>
          <c:order val="0"/>
          <c:tx>
            <c:strRef>
              <c:f>Sheet1!$B$1</c:f>
              <c:strCache>
                <c:ptCount val="1"/>
                <c:pt idx="0">
                  <c:v>Sales</c:v>
                </c:pt>
              </c:strCache>
            </c:strRef>
          </c:tx>
          <c:spPr>
            <a:scene3d>
              <a:camera prst="orthographicFront"/>
              <a:lightRig rig="threePt" dir="t"/>
            </a:scene3d>
            <a:sp3d>
              <a:bevelT/>
            </a:sp3d>
          </c:spPr>
          <c:dPt>
            <c:idx val="0"/>
            <c:bubble3D val="0"/>
            <c:spPr>
              <a:solidFill>
                <a:schemeClr val="accent2"/>
              </a:solidFill>
              <a:scene3d>
                <a:camera prst="orthographicFront"/>
                <a:lightRig rig="threePt" dir="t"/>
              </a:scene3d>
              <a:sp3d>
                <a:bevelT/>
              </a:sp3d>
            </c:spPr>
          </c:dPt>
          <c:dPt>
            <c:idx val="1"/>
            <c:bubble3D val="0"/>
            <c:spPr>
              <a:solidFill>
                <a:srgbClr val="FF6600"/>
              </a:solidFill>
              <a:scene3d>
                <a:camera prst="orthographicFront"/>
                <a:lightRig rig="threePt" dir="t"/>
              </a:scene3d>
              <a:sp3d>
                <a:bevelT/>
              </a:sp3d>
            </c:spPr>
          </c:dPt>
          <c:dPt>
            <c:idx val="2"/>
            <c:bubble3D val="0"/>
            <c:spPr>
              <a:solidFill>
                <a:schemeClr val="accent6">
                  <a:lumMod val="60000"/>
                  <a:lumOff val="40000"/>
                </a:schemeClr>
              </a:solidFill>
              <a:scene3d>
                <a:camera prst="orthographicFront"/>
                <a:lightRig rig="threePt" dir="t"/>
              </a:scene3d>
              <a:sp3d>
                <a:bevelT/>
              </a:sp3d>
            </c:spPr>
          </c:dPt>
          <c:dPt>
            <c:idx val="3"/>
            <c:bubble3D val="0"/>
            <c:spPr>
              <a:solidFill>
                <a:schemeClr val="accent1">
                  <a:lumMod val="20000"/>
                  <a:lumOff val="80000"/>
                </a:schemeClr>
              </a:solidFill>
              <a:scene3d>
                <a:camera prst="orthographicFront"/>
                <a:lightRig rig="threePt" dir="t"/>
              </a:scene3d>
              <a:sp3d>
                <a:bevelT/>
              </a:sp3d>
            </c:spPr>
          </c:dPt>
          <c:cat>
            <c:strRef>
              <c:f>Sheet1!$A$2:$A$5</c:f>
              <c:strCache>
                <c:ptCount val="4"/>
                <c:pt idx="0">
                  <c:v>Y</c:v>
                </c:pt>
                <c:pt idx="1">
                  <c:v>A</c:v>
                </c:pt>
                <c:pt idx="2">
                  <c:v>B</c:v>
                </c:pt>
                <c:pt idx="3">
                  <c:v>Other SG</c:v>
                </c:pt>
              </c:strCache>
            </c:strRef>
          </c:cat>
          <c:val>
            <c:numRef>
              <c:f>Sheet1!$B$2:$B$5</c:f>
              <c:numCache>
                <c:formatCode>General</c:formatCode>
                <c:ptCount val="4"/>
                <c:pt idx="0">
                  <c:v>18</c:v>
                </c:pt>
                <c:pt idx="1">
                  <c:v>4</c:v>
                </c:pt>
                <c:pt idx="2">
                  <c:v>27</c:v>
                </c:pt>
                <c:pt idx="3">
                  <c:v>51</c:v>
                </c:pt>
              </c:numCache>
            </c:numRef>
          </c:val>
        </c:ser>
        <c:dLbls>
          <c:showLegendKey val="0"/>
          <c:showVal val="0"/>
          <c:showCatName val="0"/>
          <c:showSerName val="0"/>
          <c:showPercent val="0"/>
          <c:showBubbleSize val="0"/>
          <c:showLeaderLines val="1"/>
        </c:dLbls>
      </c:pie3DChart>
      <c:spPr>
        <a:scene3d>
          <a:camera prst="orthographicFront"/>
          <a:lightRig rig="threePt" dir="t"/>
        </a:scene3d>
        <a:sp3d>
          <a:bevelT/>
        </a:sp3d>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hPercent val="100"/>
      <c:rotY val="180"/>
      <c:depthPercent val="100"/>
      <c:rAngAx val="0"/>
      <c:perspective val="0"/>
    </c:view3D>
    <c:floor>
      <c:thickness val="0"/>
    </c:floor>
    <c:sideWall>
      <c:thickness val="0"/>
    </c:sideWall>
    <c:backWall>
      <c:thickness val="0"/>
    </c:backWall>
    <c:plotArea>
      <c:layout>
        <c:manualLayout>
          <c:layoutTarget val="inner"/>
          <c:xMode val="edge"/>
          <c:yMode val="edge"/>
          <c:x val="0"/>
          <c:y val="5.7132909066290134E-3"/>
          <c:w val="1"/>
          <c:h val="0.99428670909337058"/>
        </c:manualLayout>
      </c:layout>
      <c:pie3DChart>
        <c:varyColors val="1"/>
        <c:ser>
          <c:idx val="0"/>
          <c:order val="0"/>
          <c:tx>
            <c:strRef>
              <c:f>Sheet1!$B$1</c:f>
              <c:strCache>
                <c:ptCount val="1"/>
                <c:pt idx="0">
                  <c:v>Sales</c:v>
                </c:pt>
              </c:strCache>
            </c:strRef>
          </c:tx>
          <c:spPr>
            <a:scene3d>
              <a:camera prst="orthographicFront"/>
              <a:lightRig rig="threePt" dir="t"/>
            </a:scene3d>
            <a:sp3d>
              <a:bevelT/>
            </a:sp3d>
          </c:spPr>
          <c:dPt>
            <c:idx val="0"/>
            <c:bubble3D val="0"/>
            <c:spPr>
              <a:solidFill>
                <a:schemeClr val="accent6">
                  <a:lumMod val="60000"/>
                  <a:lumOff val="40000"/>
                </a:schemeClr>
              </a:solidFill>
              <a:scene3d>
                <a:camera prst="orthographicFront"/>
                <a:lightRig rig="threePt" dir="t"/>
              </a:scene3d>
              <a:sp3d>
                <a:bevelT/>
              </a:sp3d>
            </c:spPr>
          </c:dPt>
          <c:dPt>
            <c:idx val="1"/>
            <c:bubble3D val="0"/>
            <c:spPr>
              <a:solidFill>
                <a:schemeClr val="accent5"/>
              </a:solidFill>
              <a:scene3d>
                <a:camera prst="orthographicFront"/>
                <a:lightRig rig="threePt" dir="t"/>
              </a:scene3d>
              <a:sp3d>
                <a:bevelT/>
              </a:sp3d>
            </c:spPr>
          </c:dPt>
          <c:dPt>
            <c:idx val="2"/>
            <c:bubble3D val="0"/>
            <c:spPr>
              <a:solidFill>
                <a:schemeClr val="accent3">
                  <a:lumMod val="40000"/>
                  <a:lumOff val="60000"/>
                </a:schemeClr>
              </a:solidFill>
              <a:scene3d>
                <a:camera prst="orthographicFront"/>
                <a:lightRig rig="threePt" dir="t"/>
              </a:scene3d>
              <a:sp3d>
                <a:bevelT/>
              </a:sp3d>
            </c:spPr>
          </c:dPt>
          <c:cat>
            <c:strRef>
              <c:f>Sheet1!$A$2:$A$4</c:f>
              <c:strCache>
                <c:ptCount val="3"/>
                <c:pt idx="0">
                  <c:v>B</c:v>
                </c:pt>
                <c:pt idx="1">
                  <c:v>C</c:v>
                </c:pt>
                <c:pt idx="2">
                  <c:v>Other SG, NG</c:v>
                </c:pt>
              </c:strCache>
            </c:strRef>
          </c:cat>
          <c:val>
            <c:numRef>
              <c:f>Sheet1!$B$2:$B$4</c:f>
              <c:numCache>
                <c:formatCode>General</c:formatCode>
                <c:ptCount val="3"/>
                <c:pt idx="0">
                  <c:v>79</c:v>
                </c:pt>
                <c:pt idx="1">
                  <c:v>6</c:v>
                </c:pt>
                <c:pt idx="2">
                  <c:v>15</c:v>
                </c:pt>
              </c:numCache>
            </c:numRef>
          </c:val>
        </c:ser>
        <c:dLbls>
          <c:showLegendKey val="0"/>
          <c:showVal val="0"/>
          <c:showCatName val="0"/>
          <c:showSerName val="0"/>
          <c:showPercent val="0"/>
          <c:showBubbleSize val="0"/>
          <c:showLeaderLines val="1"/>
        </c:dLbls>
      </c:pie3DChart>
      <c:spPr>
        <a:scene3d>
          <a:camera prst="orthographicFront"/>
          <a:lightRig rig="threePt" dir="t"/>
        </a:scene3d>
        <a:sp3d>
          <a:bevelT/>
        </a:sp3d>
      </c:spPr>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955" cy="4956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245" y="1"/>
            <a:ext cx="2945955" cy="495675"/>
          </a:xfrm>
          <a:prstGeom prst="rect">
            <a:avLst/>
          </a:prstGeom>
        </p:spPr>
        <p:txBody>
          <a:bodyPr vert="horz" lIns="91440" tIns="45720" rIns="91440" bIns="45720" rtlCol="0"/>
          <a:lstStyle>
            <a:lvl1pPr algn="r">
              <a:defRPr sz="1200"/>
            </a:lvl1pPr>
          </a:lstStyle>
          <a:p>
            <a:fld id="{6C70F401-49CE-4308-AA9F-E5D00F69499D}" type="datetimeFigureOut">
              <a:rPr lang="en-US" smtClean="0"/>
              <a:pPr/>
              <a:t>5/26/2015</a:t>
            </a:fld>
            <a:endParaRPr lang="en-US"/>
          </a:p>
        </p:txBody>
      </p:sp>
      <p:sp>
        <p:nvSpPr>
          <p:cNvPr id="4" name="Footer Placeholder 3"/>
          <p:cNvSpPr>
            <a:spLocks noGrp="1"/>
          </p:cNvSpPr>
          <p:nvPr>
            <p:ph type="ftr" sz="quarter" idx="2"/>
          </p:nvPr>
        </p:nvSpPr>
        <p:spPr>
          <a:xfrm>
            <a:off x="0" y="9429323"/>
            <a:ext cx="2945955" cy="4956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245" y="9429323"/>
            <a:ext cx="2945955" cy="495675"/>
          </a:xfrm>
          <a:prstGeom prst="rect">
            <a:avLst/>
          </a:prstGeom>
        </p:spPr>
        <p:txBody>
          <a:bodyPr vert="horz" lIns="91440" tIns="45720" rIns="91440" bIns="45720" rtlCol="0" anchor="b"/>
          <a:lstStyle>
            <a:lvl1pPr algn="r">
              <a:defRPr sz="1200"/>
            </a:lvl1pPr>
          </a:lstStyle>
          <a:p>
            <a:fld id="{ECF597C2-61C4-4024-8EEF-F036EE2389D0}" type="slidenum">
              <a:rPr lang="en-US" smtClean="0"/>
              <a:pPr/>
              <a:t>‹#›</a:t>
            </a:fld>
            <a:endParaRPr lang="en-US"/>
          </a:p>
        </p:txBody>
      </p:sp>
    </p:spTree>
    <p:extLst>
      <p:ext uri="{BB962C8B-B14F-4D97-AF65-F5344CB8AC3E}">
        <p14:creationId xmlns:p14="http://schemas.microsoft.com/office/powerpoint/2010/main" val="3200864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50443" y="0"/>
            <a:ext cx="2945659" cy="496332"/>
          </a:xfrm>
          <a:prstGeom prst="rect">
            <a:avLst/>
          </a:prstGeom>
        </p:spPr>
        <p:txBody>
          <a:bodyPr vert="horz" lIns="96648" tIns="48324" rIns="96648" bIns="48324" rtlCol="0"/>
          <a:lstStyle>
            <a:lvl1pPr algn="r">
              <a:defRPr sz="1000"/>
            </a:lvl1pPr>
          </a:lstStyle>
          <a:p>
            <a:fld id="{970C3D4D-9411-42FE-8FFE-A29D2AD7D43E}" type="datetimeFigureOut">
              <a:rPr lang="en-US" smtClean="0"/>
              <a:pPr/>
              <a:t>5/26/2015</a:t>
            </a:fld>
            <a:endParaRPr lang="en-US" dirty="0"/>
          </a:p>
        </p:txBody>
      </p:sp>
      <p:sp>
        <p:nvSpPr>
          <p:cNvPr id="4" name="Slide Image Placeholder 3"/>
          <p:cNvSpPr>
            <a:spLocks noGrp="1" noRot="1" noChangeAspect="1"/>
          </p:cNvSpPr>
          <p:nvPr>
            <p:ph type="sldImg" idx="2"/>
          </p:nvPr>
        </p:nvSpPr>
        <p:spPr>
          <a:xfrm>
            <a:off x="1149350" y="628650"/>
            <a:ext cx="4498975" cy="3375025"/>
          </a:xfrm>
          <a:prstGeom prst="rect">
            <a:avLst/>
          </a:prstGeom>
          <a:noFill/>
          <a:ln w="12700">
            <a:solidFill>
              <a:prstClr val="black"/>
            </a:solidFill>
          </a:ln>
        </p:spPr>
        <p:txBody>
          <a:bodyPr vert="horz" lIns="96648" tIns="48324" rIns="96648" bIns="48324" rtlCol="0" anchor="ctr"/>
          <a:lstStyle/>
          <a:p>
            <a:endParaRPr lang="en-US" dirty="0"/>
          </a:p>
        </p:txBody>
      </p:sp>
      <p:sp>
        <p:nvSpPr>
          <p:cNvPr id="5" name="Notes Placeholder 4"/>
          <p:cNvSpPr>
            <a:spLocks noGrp="1"/>
          </p:cNvSpPr>
          <p:nvPr>
            <p:ph type="body" sz="quarter" idx="3"/>
          </p:nvPr>
        </p:nvSpPr>
        <p:spPr>
          <a:xfrm>
            <a:off x="782440" y="4159736"/>
            <a:ext cx="5217216" cy="4536474"/>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785258" lvl="3" indent="-181213" algn="l" rtl="0" eaLnBrk="0" fontAlgn="base" hangingPunct="0">
              <a:lnSpc>
                <a:spcPct val="95000"/>
              </a:lnSpc>
              <a:spcBef>
                <a:spcPts val="317"/>
              </a:spcBef>
              <a:spcAft>
                <a:spcPct val="0"/>
              </a:spcAft>
              <a:buFont typeface="Courier New" pitchFamily="49" charset="0"/>
              <a:buChar char="o"/>
            </a:pPr>
            <a:r>
              <a:rPr lang="en-US" dirty="0" smtClean="0"/>
              <a:t>Fifth level</a:t>
            </a:r>
            <a:endParaRPr lang="en-US" dirty="0"/>
          </a:p>
        </p:txBody>
      </p:sp>
      <p:sp>
        <p:nvSpPr>
          <p:cNvPr id="8" name="TextBox 7"/>
          <p:cNvSpPr txBox="1">
            <a:spLocks noChangeArrowheads="1"/>
          </p:cNvSpPr>
          <p:nvPr/>
        </p:nvSpPr>
        <p:spPr bwMode="auto">
          <a:xfrm>
            <a:off x="5379097" y="9572971"/>
            <a:ext cx="1165990" cy="138499"/>
          </a:xfrm>
          <a:prstGeom prst="rect">
            <a:avLst/>
          </a:prstGeom>
          <a:noFill/>
          <a:ln w="9525">
            <a:noFill/>
            <a:miter lim="800000"/>
            <a:headEnd/>
            <a:tailEnd/>
          </a:ln>
        </p:spPr>
        <p:txBody>
          <a:bodyPr lIns="0" tIns="0" rIns="0" bIns="0" anchor="b" anchorCtr="0">
            <a:spAutoFit/>
          </a:bodyPr>
          <a:lstStyle/>
          <a:p>
            <a:pPr algn="r" defTabSz="984955" eaLnBrk="0" hangingPunct="0">
              <a:defRPr/>
            </a:pPr>
            <a:fld id="{E745F713-D7DB-407E-A771-650EFB0C0B25}" type="slidenum">
              <a:rPr lang="en-US" sz="900" b="0">
                <a:latin typeface="Calibri" pitchFamily="34" charset="0"/>
              </a:rPr>
              <a:pPr algn="r" defTabSz="984955" eaLnBrk="0" hangingPunct="0">
                <a:defRPr/>
              </a:pPr>
              <a:t>‹#›</a:t>
            </a:fld>
            <a:endParaRPr lang="en-US" sz="900" b="0" dirty="0">
              <a:latin typeface="Calibri" pitchFamily="34" charset="0"/>
            </a:endParaRPr>
          </a:p>
        </p:txBody>
      </p:sp>
    </p:spTree>
    <p:extLst>
      <p:ext uri="{BB962C8B-B14F-4D97-AF65-F5344CB8AC3E}">
        <p14:creationId xmlns:p14="http://schemas.microsoft.com/office/powerpoint/2010/main" val="203840745"/>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5000"/>
      </a:lnSpc>
      <a:spcBef>
        <a:spcPts val="400"/>
      </a:spcBef>
      <a:buFont typeface="Arial" pitchFamily="34" charset="0"/>
      <a:buNone/>
      <a:defRPr sz="1000" b="1" kern="1200">
        <a:solidFill>
          <a:schemeClr val="tx1"/>
        </a:solidFill>
        <a:latin typeface="+mn-lt"/>
        <a:ea typeface="+mn-ea"/>
        <a:cs typeface="+mn-cs"/>
      </a:defRPr>
    </a:lvl1pPr>
    <a:lvl2pPr marL="233363" indent="-233363" algn="l" defTabSz="914400" rtl="0" eaLnBrk="1" latinLnBrk="0" hangingPunct="1">
      <a:lnSpc>
        <a:spcPct val="95000"/>
      </a:lnSpc>
      <a:spcBef>
        <a:spcPts val="200"/>
      </a:spcBef>
      <a:spcAft>
        <a:spcPts val="0"/>
      </a:spcAft>
      <a:buFont typeface="Arial" pitchFamily="34" charset="0"/>
      <a:buChar char="•"/>
      <a:defRPr lang="en-US" sz="1000" kern="1200" noProof="0" dirty="0" smtClean="0">
        <a:solidFill>
          <a:schemeClr val="tx1"/>
        </a:solidFill>
        <a:latin typeface="+mn-lt"/>
        <a:ea typeface="ＭＳ Ｐゴシック" pitchFamily="-106" charset="-128"/>
        <a:cs typeface="+mn-cs"/>
      </a:defRPr>
    </a:lvl2pPr>
    <a:lvl3pPr marL="457200" indent="-173038" algn="l" defTabSz="914400" rtl="0" eaLnBrk="1" latinLnBrk="0" hangingPunct="1">
      <a:lnSpc>
        <a:spcPct val="95000"/>
      </a:lnSpc>
      <a:spcBef>
        <a:spcPts val="200"/>
      </a:spcBef>
      <a:spcAft>
        <a:spcPts val="0"/>
      </a:spcAft>
      <a:buFont typeface="Calibri" pitchFamily="34" charset="0"/>
      <a:buChar char="̶"/>
      <a:defRPr sz="1000" kern="1200">
        <a:solidFill>
          <a:schemeClr val="tx1"/>
        </a:solidFill>
        <a:latin typeface="+mn-lt"/>
        <a:ea typeface="+mn-ea"/>
        <a:cs typeface="+mn-cs"/>
      </a:defRPr>
    </a:lvl3pPr>
    <a:lvl4pPr marL="690563" indent="-233363" algn="l" defTabSz="914400" rtl="0" eaLnBrk="1" latinLnBrk="0" hangingPunct="1">
      <a:lnSpc>
        <a:spcPct val="95000"/>
      </a:lnSpc>
      <a:spcBef>
        <a:spcPts val="200"/>
      </a:spcBef>
      <a:spcAft>
        <a:spcPts val="0"/>
      </a:spcAft>
      <a:buFont typeface="Wingdings" pitchFamily="2" charset="2"/>
      <a:buChar char="§"/>
      <a:tabLst/>
      <a:defRPr lang="en-US" sz="1000" kern="1200" noProof="0" dirty="0" smtClean="0">
        <a:solidFill>
          <a:schemeClr val="tx1"/>
        </a:solidFill>
        <a:latin typeface="+mn-lt"/>
        <a:ea typeface="ＭＳ Ｐゴシック" pitchFamily="-106" charset="-128"/>
        <a:cs typeface="+mn-cs"/>
      </a:defRPr>
    </a:lvl4pPr>
    <a:lvl5pPr marL="744538" indent="-171450" algn="l" defTabSz="914400" rtl="0" eaLnBrk="1" latinLnBrk="0" hangingPunct="1">
      <a:lnSpc>
        <a:spcPct val="95000"/>
      </a:lnSpc>
      <a:spcBef>
        <a:spcPts val="300"/>
      </a:spcBef>
      <a:buFont typeface="Arial"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8" name="Rectangle 2"/>
          <p:cNvSpPr>
            <a:spLocks noGrp="1" noRot="1" noChangeAspect="1" noChangeArrowheads="1" noTextEdit="1"/>
          </p:cNvSpPr>
          <p:nvPr>
            <p:ph type="sldImg"/>
          </p:nvPr>
        </p:nvSpPr>
        <p:spPr>
          <a:xfrm>
            <a:off x="1149350" y="628650"/>
            <a:ext cx="4498975" cy="3375025"/>
          </a:xfrm>
          <a:ln/>
        </p:spPr>
      </p:sp>
      <p:sp>
        <p:nvSpPr>
          <p:cNvPr id="364549" name="Rectangle 3"/>
          <p:cNvSpPr>
            <a:spLocks noGrp="1" noChangeArrowheads="1"/>
          </p:cNvSpPr>
          <p:nvPr>
            <p:ph type="body" idx="1"/>
          </p:nvPr>
        </p:nvSpPr>
        <p:spPr>
          <a:noFill/>
          <a:ln/>
        </p:spPr>
        <p:txBody>
          <a:bodyPr/>
          <a:lstStyle/>
          <a:p>
            <a:pPr eaLnBrk="1" hangingPunct="1"/>
            <a:r>
              <a:rPr lang="en-US" b="0" dirty="0" smtClean="0"/>
              <a:t>The intention of this slide set, </a:t>
            </a:r>
            <a:r>
              <a:rPr lang="en-US" b="0" i="1" dirty="0" smtClean="0"/>
              <a:t>Meningococcal Disease Has Life-Altering Consequences: Prevention Is Key,</a:t>
            </a:r>
            <a:r>
              <a:rPr lang="en-US" b="0" dirty="0" smtClean="0"/>
              <a:t> is to familiarize audiences with the nature and prevalence of invasive meningococcal disease and to </a:t>
            </a:r>
            <a:r>
              <a:rPr lang="en-GB" altLang="ja-JP" b="0" dirty="0" smtClean="0"/>
              <a:t>emphasize that invasive meningococcal disease is vaccine preventable. Of the vaccines currently available, this presentation will highlight the quadrivalent polysaccharide and quadrivalent conjugate vaccines, comparing and contrasting their benefits, risks, </a:t>
            </a:r>
            <a:r>
              <a:rPr lang="en-GB" altLang="ja-JP" b="0" smtClean="0"/>
              <a:t>and effectiveness.</a:t>
            </a:r>
            <a:endParaRPr lang="en-GB" altLang="ja-JP" b="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xfrm>
            <a:off x="3850245" y="9429323"/>
            <a:ext cx="2945955" cy="495675"/>
          </a:xfrm>
          <a:prstGeom prst="rect">
            <a:avLst/>
          </a:prstGeom>
        </p:spPr>
        <p:txBody>
          <a:bodyPr/>
          <a:lstStyle/>
          <a:p>
            <a:fld id="{79B379F3-06AD-4503-BC8B-433E2B62E864}" type="slidenum">
              <a:rPr lang="en-US" smtClean="0"/>
              <a:pPr/>
              <a:t>17</a:t>
            </a:fld>
            <a:endParaRPr lang="en-US" smtClean="0"/>
          </a:p>
        </p:txBody>
      </p:sp>
      <p:sp>
        <p:nvSpPr>
          <p:cNvPr id="126979" name="Rectangle 7"/>
          <p:cNvSpPr txBox="1">
            <a:spLocks noGrp="1" noChangeArrowheads="1"/>
          </p:cNvSpPr>
          <p:nvPr/>
        </p:nvSpPr>
        <p:spPr bwMode="auto">
          <a:xfrm>
            <a:off x="3850245" y="9427681"/>
            <a:ext cx="2945955" cy="497317"/>
          </a:xfrm>
          <a:prstGeom prst="rect">
            <a:avLst/>
          </a:prstGeom>
          <a:noFill/>
          <a:ln w="9525">
            <a:noFill/>
            <a:miter lim="800000"/>
            <a:headEnd/>
            <a:tailEnd/>
          </a:ln>
        </p:spPr>
        <p:txBody>
          <a:bodyPr lIns="96606" tIns="48303" rIns="96606" bIns="48303" anchor="b"/>
          <a:lstStyle/>
          <a:p>
            <a:pPr algn="r" defTabSz="966788" eaLnBrk="1" hangingPunct="1"/>
            <a:fld id="{A6E22A6F-845E-4E69-A629-F19EDD6D341A}" type="slidenum">
              <a:rPr lang="en-US" sz="1200" b="0">
                <a:latin typeface="Arial" charset="0"/>
              </a:rPr>
              <a:pPr algn="r" defTabSz="966788" eaLnBrk="1" hangingPunct="1"/>
              <a:t>17</a:t>
            </a:fld>
            <a:endParaRPr lang="en-US" sz="1200" b="0">
              <a:latin typeface="Arial" charset="0"/>
            </a:endParaRPr>
          </a:p>
        </p:txBody>
      </p:sp>
      <p:sp>
        <p:nvSpPr>
          <p:cNvPr id="126980" name="Rectangle 2"/>
          <p:cNvSpPr>
            <a:spLocks noGrp="1" noRot="1" noChangeAspect="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9" name="Rectangle 3"/>
          <p:cNvSpPr>
            <a:spLocks noGrp="1" noChangeArrowheads="1"/>
          </p:cNvSpPr>
          <p:nvPr>
            <p:ph type="body" idx="1"/>
          </p:nvPr>
        </p:nvSpPr>
        <p:spPr>
          <a:xfrm>
            <a:off x="782440" y="4159736"/>
            <a:ext cx="5217216" cy="5599490"/>
          </a:xfrm>
        </p:spPr>
        <p:txBody>
          <a:bodyPr>
            <a:noAutofit/>
          </a:bodyPr>
          <a:lstStyle/>
          <a:p>
            <a:r>
              <a:rPr lang="en-US" sz="900" dirty="0" smtClean="0"/>
              <a:t>Main Points</a:t>
            </a:r>
          </a:p>
          <a:p>
            <a:r>
              <a:rPr lang="en-US" sz="900" b="0" dirty="0" smtClean="0"/>
              <a:t>Population-based analyses have identified a number of populations</a:t>
            </a:r>
            <a:r>
              <a:rPr lang="en-US" sz="900" b="0" dirty="0" smtClean="0">
                <a:solidFill>
                  <a:srgbClr val="FF0000"/>
                </a:solidFill>
              </a:rPr>
              <a:t> </a:t>
            </a:r>
            <a:r>
              <a:rPr lang="en-US" sz="900" b="0" dirty="0" smtClean="0"/>
              <a:t>that are at an increased risk for invasive meningococcal disease, including</a:t>
            </a:r>
          </a:p>
          <a:p>
            <a:pPr lvl="1"/>
            <a:r>
              <a:rPr lang="en-US" sz="900" dirty="0"/>
              <a:t>Infants, children &lt;5 years of age, children and adolescents (11–19 year olds)</a:t>
            </a:r>
            <a:r>
              <a:rPr lang="en-US" sz="900" baseline="30000" dirty="0"/>
              <a:t>6, 12,15</a:t>
            </a:r>
          </a:p>
          <a:p>
            <a:pPr lvl="1"/>
            <a:r>
              <a:rPr lang="en-US" sz="900" dirty="0"/>
              <a:t>High-density/crowded populations</a:t>
            </a:r>
          </a:p>
          <a:p>
            <a:pPr lvl="2"/>
            <a:r>
              <a:rPr lang="en-US" sz="900" dirty="0" smtClean="0"/>
              <a:t>Dormitory students</a:t>
            </a:r>
            <a:r>
              <a:rPr lang="en-US" sz="900" baseline="30000" dirty="0" smtClean="0"/>
              <a:t>6,13</a:t>
            </a:r>
          </a:p>
          <a:p>
            <a:pPr lvl="2"/>
            <a:r>
              <a:rPr lang="en-US" sz="900" dirty="0" smtClean="0"/>
              <a:t>Military recruits</a:t>
            </a:r>
            <a:r>
              <a:rPr lang="en-US" sz="900" baseline="30000" dirty="0" smtClean="0"/>
              <a:t>6,13</a:t>
            </a:r>
          </a:p>
          <a:p>
            <a:pPr lvl="2"/>
            <a:r>
              <a:rPr lang="en-US" sz="900" dirty="0" smtClean="0"/>
              <a:t>Hajj pilgrims</a:t>
            </a:r>
            <a:r>
              <a:rPr lang="en-US" sz="900" baseline="30000" dirty="0" smtClean="0"/>
              <a:t>6</a:t>
            </a:r>
          </a:p>
          <a:p>
            <a:pPr lvl="2"/>
            <a:r>
              <a:rPr lang="en-US" sz="900" dirty="0" smtClean="0"/>
              <a:t>Oil refineries</a:t>
            </a:r>
            <a:r>
              <a:rPr lang="en-US" sz="900" baseline="30000" dirty="0" smtClean="0"/>
              <a:t>14</a:t>
            </a:r>
          </a:p>
          <a:p>
            <a:pPr lvl="1"/>
            <a:r>
              <a:rPr lang="en-US" sz="900" dirty="0"/>
              <a:t>Caregivers and household contacts of infected patients</a:t>
            </a:r>
            <a:r>
              <a:rPr lang="en-US" sz="900" baseline="30000" dirty="0"/>
              <a:t>13</a:t>
            </a:r>
          </a:p>
          <a:p>
            <a:pPr lvl="1"/>
            <a:r>
              <a:rPr lang="en-US" sz="900" dirty="0"/>
              <a:t>Travelers to endemic areas</a:t>
            </a:r>
            <a:r>
              <a:rPr lang="en-US" sz="900" baseline="30000" dirty="0"/>
              <a:t>13</a:t>
            </a:r>
          </a:p>
          <a:p>
            <a:pPr lvl="1"/>
            <a:r>
              <a:rPr lang="en-US" sz="900" dirty="0"/>
              <a:t>Industrial or laboratory personnel working with </a:t>
            </a:r>
            <a:r>
              <a:rPr lang="en-US" sz="900" i="1" dirty="0"/>
              <a:t>N. meningitidis</a:t>
            </a:r>
            <a:r>
              <a:rPr lang="en-US" sz="900" baseline="30000" dirty="0"/>
              <a:t>12,13</a:t>
            </a:r>
          </a:p>
          <a:p>
            <a:pPr lvl="1"/>
            <a:r>
              <a:rPr lang="en-US" sz="900" dirty="0" err="1"/>
              <a:t>Immunocompromised</a:t>
            </a:r>
            <a:r>
              <a:rPr lang="en-US" sz="900" dirty="0"/>
              <a:t>/</a:t>
            </a:r>
            <a:r>
              <a:rPr lang="en-US" sz="900" dirty="0" err="1"/>
              <a:t>immunosuppressed</a:t>
            </a:r>
            <a:r>
              <a:rPr lang="en-US" sz="900" dirty="0"/>
              <a:t> patients, including those with</a:t>
            </a:r>
            <a:r>
              <a:rPr lang="en-US" sz="900" baseline="30000" dirty="0"/>
              <a:t>12</a:t>
            </a:r>
          </a:p>
          <a:p>
            <a:pPr lvl="2"/>
            <a:r>
              <a:rPr lang="en-US" sz="900" dirty="0" smtClean="0"/>
              <a:t>Terminal complement deficiencies</a:t>
            </a:r>
          </a:p>
          <a:p>
            <a:pPr lvl="2"/>
            <a:r>
              <a:rPr lang="en-US" sz="900" dirty="0" smtClean="0"/>
              <a:t>Anatomic or functional asplenia</a:t>
            </a:r>
          </a:p>
          <a:p>
            <a:pPr lvl="2"/>
            <a:r>
              <a:rPr lang="en-US" sz="900" dirty="0" smtClean="0"/>
              <a:t>HIV</a:t>
            </a:r>
          </a:p>
          <a:p>
            <a:r>
              <a:rPr lang="en-US" sz="900" dirty="0" smtClean="0"/>
              <a:t>Background</a:t>
            </a:r>
          </a:p>
          <a:p>
            <a:pPr lvl="1"/>
            <a:r>
              <a:rPr lang="en-US" sz="900" dirty="0"/>
              <a:t>Laboratory personnel who handle the microbial agent are at risk.</a:t>
            </a:r>
            <a:r>
              <a:rPr lang="en-US" sz="900" baseline="30000" dirty="0"/>
              <a:t>12</a:t>
            </a:r>
          </a:p>
          <a:p>
            <a:pPr lvl="1"/>
            <a:r>
              <a:rPr lang="en-US" sz="900" dirty="0"/>
              <a:t>Impaired immunological states in </a:t>
            </a:r>
            <a:r>
              <a:rPr lang="en-US" sz="900" dirty="0" err="1"/>
              <a:t>immunocompromised</a:t>
            </a:r>
            <a:r>
              <a:rPr lang="en-US" sz="900" dirty="0"/>
              <a:t> individuals may stem from complement deficiencies—affecting innate immunological responses—anatomical or functional asplenia, or HIV.</a:t>
            </a:r>
            <a:r>
              <a:rPr lang="en-US" sz="900" baseline="30000" dirty="0"/>
              <a:t>12,13</a:t>
            </a:r>
          </a:p>
          <a:p>
            <a:r>
              <a:rPr lang="en-US" sz="900" dirty="0" smtClean="0"/>
              <a:t>References</a:t>
            </a:r>
          </a:p>
          <a:p>
            <a:pPr marL="230154" indent="-230154" defTabSz="943232">
              <a:spcBef>
                <a:spcPts val="300"/>
              </a:spcBef>
            </a:pPr>
            <a:r>
              <a:rPr lang="en-US" sz="900" b="0" dirty="0" smtClean="0">
                <a:cs typeface="Arial" pitchFamily="34" charset="0"/>
              </a:rPr>
              <a:t>6. 	</a:t>
            </a:r>
            <a:r>
              <a:rPr lang="en-US" sz="900" b="0" dirty="0" smtClean="0">
                <a:solidFill>
                  <a:prstClr val="black"/>
                </a:solidFill>
                <a:cs typeface="Arial" pitchFamily="34" charset="0"/>
              </a:rPr>
              <a:t>Pollard AJ. Meningococcal infections. In: Longo DL, </a:t>
            </a:r>
            <a:r>
              <a:rPr lang="en-US" sz="900" b="0" dirty="0" err="1" smtClean="0">
                <a:solidFill>
                  <a:prstClr val="black"/>
                </a:solidFill>
                <a:cs typeface="Arial" pitchFamily="34" charset="0"/>
              </a:rPr>
              <a:t>Fauci</a:t>
            </a:r>
            <a:r>
              <a:rPr lang="en-US" sz="900" b="0" dirty="0" smtClean="0">
                <a:solidFill>
                  <a:prstClr val="black"/>
                </a:solidFill>
                <a:cs typeface="Arial" pitchFamily="34" charset="0"/>
              </a:rPr>
              <a:t> AS, Kasper DL, et al, eds. Harrison’s Principles of Internal Medicine. 18th ed. New York, NY: McGraw-Hill; 2012; chapter 143. </a:t>
            </a:r>
          </a:p>
          <a:p>
            <a:pPr marL="230154" indent="-230154" defTabSz="943232">
              <a:spcBef>
                <a:spcPts val="300"/>
              </a:spcBef>
            </a:pPr>
            <a:r>
              <a:rPr lang="en-US" sz="900" b="0" dirty="0" smtClean="0">
                <a:cs typeface="Arial" pitchFamily="34" charset="0"/>
              </a:rPr>
              <a:t>12. 	</a:t>
            </a:r>
            <a:r>
              <a:rPr lang="en-US" sz="900" b="0" dirty="0" err="1" smtClean="0">
                <a:solidFill>
                  <a:prstClr val="black"/>
                </a:solidFill>
                <a:cs typeface="Arial" pitchFamily="34" charset="0"/>
              </a:rPr>
              <a:t>Bilukha</a:t>
            </a:r>
            <a:r>
              <a:rPr lang="en-US" sz="900" b="0" dirty="0" smtClean="0">
                <a:solidFill>
                  <a:prstClr val="black"/>
                </a:solidFill>
                <a:cs typeface="Arial" pitchFamily="34" charset="0"/>
              </a:rPr>
              <a:t> O, Messonnier N, Fischer M</a:t>
            </a:r>
            <a:r>
              <a:rPr lang="en-US" sz="900" b="0" i="1" dirty="0" smtClean="0">
                <a:solidFill>
                  <a:prstClr val="black"/>
                </a:solidFill>
                <a:cs typeface="Arial" pitchFamily="34" charset="0"/>
              </a:rPr>
              <a:t>.</a:t>
            </a:r>
            <a:r>
              <a:rPr lang="en-US" sz="900" b="0" dirty="0" smtClean="0">
                <a:solidFill>
                  <a:prstClr val="black"/>
                </a:solidFill>
                <a:cs typeface="Arial" pitchFamily="34" charset="0"/>
              </a:rPr>
              <a:t> Use of meningococcal vaccines in the United States.</a:t>
            </a:r>
            <a:r>
              <a:rPr lang="en-US" sz="900" b="0" i="1" dirty="0" smtClean="0">
                <a:solidFill>
                  <a:prstClr val="black"/>
                </a:solidFill>
                <a:cs typeface="Arial" pitchFamily="34" charset="0"/>
              </a:rPr>
              <a:t> Pediatr Infect Dis J</a:t>
            </a:r>
            <a:r>
              <a:rPr lang="en-US" sz="900" b="0" dirty="0" smtClean="0">
                <a:solidFill>
                  <a:prstClr val="black"/>
                </a:solidFill>
                <a:cs typeface="Arial" pitchFamily="34" charset="0"/>
              </a:rPr>
              <a:t>. 2007;26(5):371-376. </a:t>
            </a:r>
          </a:p>
          <a:p>
            <a:pPr marL="230154" indent="-230154" defTabSz="943232">
              <a:spcBef>
                <a:spcPts val="300"/>
              </a:spcBef>
            </a:pPr>
            <a:r>
              <a:rPr lang="en-US" sz="900" b="0" dirty="0" smtClean="0">
                <a:cs typeface="Arial" pitchFamily="34" charset="0"/>
              </a:rPr>
              <a:t>13. 	</a:t>
            </a:r>
            <a:r>
              <a:rPr lang="en-US" sz="900" b="0" dirty="0" err="1" smtClean="0">
                <a:solidFill>
                  <a:prstClr val="black"/>
                </a:solidFill>
                <a:cs typeface="Arial" pitchFamily="34" charset="0"/>
              </a:rPr>
              <a:t>MacNeil</a:t>
            </a:r>
            <a:r>
              <a:rPr lang="en-US" sz="900" b="0" dirty="0" smtClean="0">
                <a:solidFill>
                  <a:prstClr val="black"/>
                </a:solidFill>
                <a:cs typeface="Arial" pitchFamily="34" charset="0"/>
              </a:rPr>
              <a:t> J, Cohn A. Meningococcal disease. In: Roush SW, McIntyre L, Baldy LM, eds</a:t>
            </a:r>
            <a:r>
              <a:rPr lang="en-US" sz="900" b="0" i="1" dirty="0" smtClean="0">
                <a:solidFill>
                  <a:prstClr val="black"/>
                </a:solidFill>
                <a:cs typeface="Arial" pitchFamily="34" charset="0"/>
              </a:rPr>
              <a:t>. Manual for the Surveillance of Vaccine-Preventable Diseases</a:t>
            </a:r>
            <a:r>
              <a:rPr lang="en-US" sz="900" b="0" dirty="0" smtClean="0">
                <a:solidFill>
                  <a:prstClr val="black"/>
                </a:solidFill>
                <a:cs typeface="Arial" pitchFamily="34" charset="0"/>
              </a:rPr>
              <a:t>. 5th ed. Atlanta, GA: Centers for Disease Control and Prevention; </a:t>
            </a:r>
            <a:r>
              <a:rPr lang="en-US" sz="900" b="0" dirty="0" smtClean="0"/>
              <a:t>2012. http://www.cdc.gov/vaccines/pubs/surv-manual/chpt08-mening.pdf. Accessed January 3, 2014. </a:t>
            </a:r>
            <a:r>
              <a:rPr lang="en-US" sz="900" b="0" dirty="0" smtClean="0">
                <a:solidFill>
                  <a:prstClr val="black"/>
                </a:solidFill>
                <a:cs typeface="Arial" pitchFamily="34" charset="0"/>
              </a:rPr>
              <a:t> </a:t>
            </a:r>
          </a:p>
          <a:p>
            <a:pPr marL="228894" indent="-228894" defTabSz="943232">
              <a:spcBef>
                <a:spcPts val="300"/>
              </a:spcBef>
            </a:pPr>
            <a:r>
              <a:rPr lang="en-US" sz="900" b="0" dirty="0" smtClean="0"/>
              <a:t>14. 	</a:t>
            </a:r>
            <a:r>
              <a:rPr lang="en-US" sz="900" b="0" dirty="0" err="1" smtClean="0"/>
              <a:t>Liphaus</a:t>
            </a:r>
            <a:r>
              <a:rPr lang="en-US" sz="900" b="0" dirty="0" smtClean="0"/>
              <a:t> BL, </a:t>
            </a:r>
            <a:r>
              <a:rPr lang="en-US" sz="900" b="0" dirty="0" err="1" smtClean="0"/>
              <a:t>Cappeletti-Gonçalves-Okai</a:t>
            </a:r>
            <a:r>
              <a:rPr lang="en-US" sz="900" b="0" dirty="0" smtClean="0"/>
              <a:t> MI, Silva-</a:t>
            </a:r>
            <a:r>
              <a:rPr lang="en-US" sz="900" b="0" dirty="0" err="1" smtClean="0"/>
              <a:t>Delemos</a:t>
            </a:r>
            <a:r>
              <a:rPr lang="en-US" sz="900" b="0" dirty="0" smtClean="0"/>
              <a:t> AP, et al.  Outbreak of </a:t>
            </a:r>
            <a:r>
              <a:rPr lang="en-US" sz="900" b="0" dirty="0" err="1" smtClean="0"/>
              <a:t>Neisseria</a:t>
            </a:r>
            <a:r>
              <a:rPr lang="en-US" sz="900" b="0" dirty="0" smtClean="0"/>
              <a:t> </a:t>
            </a:r>
            <a:r>
              <a:rPr lang="en-US" sz="900" b="0" dirty="0" err="1" smtClean="0"/>
              <a:t>meningitidis</a:t>
            </a:r>
            <a:r>
              <a:rPr lang="en-US" sz="900" b="0" dirty="0" smtClean="0"/>
              <a:t> C in a Brazilian oil refinery involving an adjacent community. </a:t>
            </a:r>
            <a:r>
              <a:rPr lang="en-US" sz="900" b="0" i="1" dirty="0" err="1" smtClean="0"/>
              <a:t>Enferm</a:t>
            </a:r>
            <a:r>
              <a:rPr lang="en-US" sz="900" b="0" i="1" dirty="0" smtClean="0"/>
              <a:t> </a:t>
            </a:r>
            <a:r>
              <a:rPr lang="en-US" sz="900" b="0" i="1" dirty="0" err="1" smtClean="0"/>
              <a:t>Infecc</a:t>
            </a:r>
            <a:r>
              <a:rPr lang="en-US" sz="900" b="0" i="1" dirty="0" smtClean="0"/>
              <a:t> </a:t>
            </a:r>
            <a:r>
              <a:rPr lang="en-US" sz="900" b="0" i="1" dirty="0" err="1" smtClean="0"/>
              <a:t>Microbiol</a:t>
            </a:r>
            <a:r>
              <a:rPr lang="en-US" sz="900" b="0" i="1" dirty="0" smtClean="0"/>
              <a:t> </a:t>
            </a:r>
            <a:r>
              <a:rPr lang="en-US" sz="900" b="0" i="1" dirty="0" err="1" smtClean="0"/>
              <a:t>Clin</a:t>
            </a:r>
            <a:r>
              <a:rPr lang="en-US" sz="900" b="0" dirty="0" smtClean="0"/>
              <a:t>. 2013;31(2):88-92</a:t>
            </a:r>
            <a:r>
              <a:rPr lang="en-US" sz="900" dirty="0" smtClean="0"/>
              <a:t>.</a:t>
            </a:r>
          </a:p>
          <a:p>
            <a:pPr marL="228894" indent="-228894"/>
            <a:r>
              <a:rPr lang="en-US" sz="900" b="0" dirty="0" smtClean="0">
                <a:cs typeface="Arial" pitchFamily="34" charset="0"/>
              </a:rPr>
              <a:t>15. 	</a:t>
            </a:r>
            <a:r>
              <a:rPr lang="en-US" sz="900" b="0" dirty="0" smtClean="0">
                <a:solidFill>
                  <a:prstClr val="black"/>
                </a:solidFill>
                <a:cs typeface="Arial" pitchFamily="34" charset="0"/>
              </a:rPr>
              <a:t>Poland GA. Prevention of meningococcal disease: current use of polysaccharide and conjugate vaccines. </a:t>
            </a:r>
            <a:r>
              <a:rPr lang="en-US" sz="900" b="0" i="1" dirty="0" err="1" smtClean="0">
                <a:solidFill>
                  <a:prstClr val="black"/>
                </a:solidFill>
                <a:cs typeface="Arial" pitchFamily="34" charset="0"/>
              </a:rPr>
              <a:t>Clin</a:t>
            </a:r>
            <a:r>
              <a:rPr lang="en-US" sz="900" b="0" i="1" dirty="0" smtClean="0">
                <a:solidFill>
                  <a:prstClr val="black"/>
                </a:solidFill>
                <a:cs typeface="Arial" pitchFamily="34" charset="0"/>
              </a:rPr>
              <a:t> Infect Dis. </a:t>
            </a:r>
            <a:r>
              <a:rPr lang="en-US" sz="900" b="0" dirty="0" smtClean="0">
                <a:solidFill>
                  <a:prstClr val="black"/>
                </a:solidFill>
                <a:cs typeface="Arial" pitchFamily="34" charset="0"/>
              </a:rPr>
              <a:t>2010;50(</a:t>
            </a:r>
            <a:r>
              <a:rPr lang="en-US" sz="900" b="0" dirty="0" err="1" smtClean="0">
                <a:solidFill>
                  <a:prstClr val="black"/>
                </a:solidFill>
                <a:cs typeface="Arial" pitchFamily="34" charset="0"/>
              </a:rPr>
              <a:t>Suppl</a:t>
            </a:r>
            <a:r>
              <a:rPr lang="en-US" sz="900" b="0" dirty="0" smtClean="0">
                <a:solidFill>
                  <a:prstClr val="black"/>
                </a:solidFill>
                <a:cs typeface="Arial" pitchFamily="34" charset="0"/>
              </a:rPr>
              <a:t> 2):S45-S53.</a:t>
            </a:r>
          </a:p>
          <a:p>
            <a:endParaRPr lang="en-US" sz="900" dirty="0" smtClean="0"/>
          </a:p>
        </p:txBody>
      </p:sp>
      <p:sp>
        <p:nvSpPr>
          <p:cNvPr id="6" name="Slide Image Placeholder 5"/>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xfrm>
            <a:off x="3850443" y="9428584"/>
            <a:ext cx="2945659" cy="496332"/>
          </a:xfrm>
          <a:prstGeom prst="rect">
            <a:avLst/>
          </a:prstGeom>
          <a:noFill/>
        </p:spPr>
        <p:txBody>
          <a:bodyPr lIns="96661" tIns="48331" rIns="96661" bIns="48331"/>
          <a:lstStyle>
            <a:lvl1pPr eaLnBrk="0" hangingPunct="0">
              <a:defRPr b="1">
                <a:solidFill>
                  <a:schemeClr val="tx1"/>
                </a:solidFill>
                <a:latin typeface="Arial" charset="0"/>
              </a:defRPr>
            </a:lvl1pPr>
            <a:lvl2pPr marL="785372" indent="-302066" eaLnBrk="0" hangingPunct="0">
              <a:defRPr b="1">
                <a:solidFill>
                  <a:schemeClr val="tx1"/>
                </a:solidFill>
                <a:latin typeface="Arial" charset="0"/>
              </a:defRPr>
            </a:lvl2pPr>
            <a:lvl3pPr marL="1208265" indent="-241653" eaLnBrk="0" hangingPunct="0">
              <a:defRPr b="1">
                <a:solidFill>
                  <a:schemeClr val="tx1"/>
                </a:solidFill>
                <a:latin typeface="Arial" charset="0"/>
              </a:defRPr>
            </a:lvl3pPr>
            <a:lvl4pPr marL="1691571" indent="-241653" eaLnBrk="0" hangingPunct="0">
              <a:defRPr b="1">
                <a:solidFill>
                  <a:schemeClr val="tx1"/>
                </a:solidFill>
                <a:latin typeface="Arial" charset="0"/>
              </a:defRPr>
            </a:lvl4pPr>
            <a:lvl5pPr marL="2174878" indent="-241653" eaLnBrk="0" hangingPunct="0">
              <a:defRPr b="1">
                <a:solidFill>
                  <a:schemeClr val="tx1"/>
                </a:solidFill>
                <a:latin typeface="Arial" charset="0"/>
              </a:defRPr>
            </a:lvl5pPr>
            <a:lvl6pPr marL="2658184" indent="-241653" eaLnBrk="0" fontAlgn="base" hangingPunct="0">
              <a:spcBef>
                <a:spcPct val="0"/>
              </a:spcBef>
              <a:spcAft>
                <a:spcPct val="0"/>
              </a:spcAft>
              <a:defRPr b="1">
                <a:solidFill>
                  <a:schemeClr val="tx1"/>
                </a:solidFill>
                <a:latin typeface="Arial" charset="0"/>
              </a:defRPr>
            </a:lvl6pPr>
            <a:lvl7pPr marL="3141490" indent="-241653" eaLnBrk="0" fontAlgn="base" hangingPunct="0">
              <a:spcBef>
                <a:spcPct val="0"/>
              </a:spcBef>
              <a:spcAft>
                <a:spcPct val="0"/>
              </a:spcAft>
              <a:defRPr b="1">
                <a:solidFill>
                  <a:schemeClr val="tx1"/>
                </a:solidFill>
                <a:latin typeface="Arial" charset="0"/>
              </a:defRPr>
            </a:lvl7pPr>
            <a:lvl8pPr marL="3624796" indent="-241653" eaLnBrk="0" fontAlgn="base" hangingPunct="0">
              <a:spcBef>
                <a:spcPct val="0"/>
              </a:spcBef>
              <a:spcAft>
                <a:spcPct val="0"/>
              </a:spcAft>
              <a:defRPr b="1">
                <a:solidFill>
                  <a:schemeClr val="tx1"/>
                </a:solidFill>
                <a:latin typeface="Arial" charset="0"/>
              </a:defRPr>
            </a:lvl8pPr>
            <a:lvl9pPr marL="4108102" indent="-241653" eaLnBrk="0" fontAlgn="base" hangingPunct="0">
              <a:spcBef>
                <a:spcPct val="0"/>
              </a:spcBef>
              <a:spcAft>
                <a:spcPct val="0"/>
              </a:spcAft>
              <a:defRPr b="1">
                <a:solidFill>
                  <a:schemeClr val="tx1"/>
                </a:solidFill>
                <a:latin typeface="Arial" charset="0"/>
              </a:defRPr>
            </a:lvl9pPr>
          </a:lstStyle>
          <a:p>
            <a:pPr eaLnBrk="1" hangingPunct="1"/>
            <a:fld id="{D1F818B6-ACCE-4145-B4C4-F8E404D5CA78}" type="slidenum">
              <a:rPr lang="en-GB" b="0"/>
              <a:pPr eaLnBrk="1" hangingPunct="1"/>
              <a:t>20</a:t>
            </a:fld>
            <a:endParaRPr lang="en-GB" b="0"/>
          </a:p>
        </p:txBody>
      </p:sp>
      <p:sp>
        <p:nvSpPr>
          <p:cNvPr id="50179" name="Rectangle 7"/>
          <p:cNvSpPr txBox="1">
            <a:spLocks noGrp="1" noChangeArrowheads="1"/>
          </p:cNvSpPr>
          <p:nvPr/>
        </p:nvSpPr>
        <p:spPr bwMode="auto">
          <a:xfrm>
            <a:off x="6455965" y="9666774"/>
            <a:ext cx="341710" cy="26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b">
            <a:spAutoFit/>
          </a:bodyPr>
          <a:lstStyle>
            <a:lvl1pPr defTabSz="863600" eaLnBrk="0" hangingPunct="0">
              <a:defRPr b="1">
                <a:solidFill>
                  <a:schemeClr val="tx1"/>
                </a:solidFill>
                <a:latin typeface="Arial" charset="0"/>
              </a:defRPr>
            </a:lvl1pPr>
            <a:lvl2pPr marL="742950" indent="-285750" defTabSz="863600" eaLnBrk="0" hangingPunct="0">
              <a:defRPr b="1">
                <a:solidFill>
                  <a:schemeClr val="tx1"/>
                </a:solidFill>
                <a:latin typeface="Arial" charset="0"/>
              </a:defRPr>
            </a:lvl2pPr>
            <a:lvl3pPr marL="1143000" indent="-228600" defTabSz="863600" eaLnBrk="0" hangingPunct="0">
              <a:defRPr b="1">
                <a:solidFill>
                  <a:schemeClr val="tx1"/>
                </a:solidFill>
                <a:latin typeface="Arial" charset="0"/>
              </a:defRPr>
            </a:lvl3pPr>
            <a:lvl4pPr marL="1600200" indent="-228600" defTabSz="863600" eaLnBrk="0" hangingPunct="0">
              <a:defRPr b="1">
                <a:solidFill>
                  <a:schemeClr val="tx1"/>
                </a:solidFill>
                <a:latin typeface="Arial" charset="0"/>
              </a:defRPr>
            </a:lvl4pPr>
            <a:lvl5pPr marL="2057400" indent="-228600" defTabSz="863600" eaLnBrk="0" hangingPunct="0">
              <a:defRPr b="1">
                <a:solidFill>
                  <a:schemeClr val="tx1"/>
                </a:solidFill>
                <a:latin typeface="Arial" charset="0"/>
              </a:defRPr>
            </a:lvl5pPr>
            <a:lvl6pPr marL="2514600" indent="-228600" defTabSz="863600" eaLnBrk="0" fontAlgn="base" hangingPunct="0">
              <a:spcBef>
                <a:spcPct val="0"/>
              </a:spcBef>
              <a:spcAft>
                <a:spcPct val="0"/>
              </a:spcAft>
              <a:defRPr b="1">
                <a:solidFill>
                  <a:schemeClr val="tx1"/>
                </a:solidFill>
                <a:latin typeface="Arial" charset="0"/>
              </a:defRPr>
            </a:lvl6pPr>
            <a:lvl7pPr marL="2971800" indent="-228600" defTabSz="863600" eaLnBrk="0" fontAlgn="base" hangingPunct="0">
              <a:spcBef>
                <a:spcPct val="0"/>
              </a:spcBef>
              <a:spcAft>
                <a:spcPct val="0"/>
              </a:spcAft>
              <a:defRPr b="1">
                <a:solidFill>
                  <a:schemeClr val="tx1"/>
                </a:solidFill>
                <a:latin typeface="Arial" charset="0"/>
              </a:defRPr>
            </a:lvl7pPr>
            <a:lvl8pPr marL="3429000" indent="-228600" defTabSz="863600" eaLnBrk="0" fontAlgn="base" hangingPunct="0">
              <a:spcBef>
                <a:spcPct val="0"/>
              </a:spcBef>
              <a:spcAft>
                <a:spcPct val="0"/>
              </a:spcAft>
              <a:defRPr b="1">
                <a:solidFill>
                  <a:schemeClr val="tx1"/>
                </a:solidFill>
                <a:latin typeface="Arial" charset="0"/>
              </a:defRPr>
            </a:lvl8pPr>
            <a:lvl9pPr marL="3886200" indent="-228600" defTabSz="863600" eaLnBrk="0" fontAlgn="base" hangingPunct="0">
              <a:spcBef>
                <a:spcPct val="0"/>
              </a:spcBef>
              <a:spcAft>
                <a:spcPct val="0"/>
              </a:spcAft>
              <a:defRPr b="1">
                <a:solidFill>
                  <a:schemeClr val="tx1"/>
                </a:solidFill>
                <a:latin typeface="Arial" charset="0"/>
              </a:defRPr>
            </a:lvl9pPr>
          </a:lstStyle>
          <a:p>
            <a:pPr algn="r" eaLnBrk="1" hangingPunct="1"/>
            <a:fld id="{0A49F810-959F-48E3-BD25-C6E78C583DA3}" type="slidenum">
              <a:rPr lang="en-US" sz="1100" b="0">
                <a:solidFill>
                  <a:srgbClr val="A5BF02"/>
                </a:solidFill>
                <a:ea typeface="MS PGothic" pitchFamily="34" charset="-128"/>
              </a:rPr>
              <a:pPr algn="r" eaLnBrk="1" hangingPunct="1"/>
              <a:t>20</a:t>
            </a:fld>
            <a:endParaRPr lang="en-US" sz="1100" b="0">
              <a:solidFill>
                <a:srgbClr val="A5BF02"/>
              </a:solidFill>
              <a:ea typeface="MS PGothic" pitchFamily="34" charset="-128"/>
            </a:endParaRPr>
          </a:p>
        </p:txBody>
      </p:sp>
      <p:sp>
        <p:nvSpPr>
          <p:cNvPr id="50180" name="Rectangle 14"/>
          <p:cNvSpPr>
            <a:spLocks noGrp="1" noRot="1" noChangeAspect="1" noChangeArrowheads="1" noTextEdit="1"/>
          </p:cNvSpPr>
          <p:nvPr>
            <p:ph type="sldImg"/>
          </p:nvPr>
        </p:nvSpPr>
        <p:spPr>
          <a:xfrm>
            <a:off x="877888" y="709613"/>
            <a:ext cx="5040312" cy="3781425"/>
          </a:xfrm>
          <a:ln/>
        </p:spPr>
      </p:sp>
      <p:sp>
        <p:nvSpPr>
          <p:cNvPr id="50181" name="Rectangle 15"/>
          <p:cNvSpPr>
            <a:spLocks noGrp="1" noChangeArrowheads="1"/>
          </p:cNvSpPr>
          <p:nvPr>
            <p:ph type="body" idx="1"/>
          </p:nvPr>
        </p:nvSpPr>
        <p:spPr>
          <a:xfrm>
            <a:off x="1032240" y="4727218"/>
            <a:ext cx="184680" cy="190799"/>
          </a:xfrm>
          <a:noFill/>
        </p:spPr>
        <p:txBody>
          <a:bodyPr wrap="none" lIns="91415" tIns="45709" rIns="91415" bIns="45709">
            <a:spAutoFit/>
          </a:bodyPr>
          <a:lstStyle/>
          <a:p>
            <a:pPr eaLnBrk="1" hangingPunct="1">
              <a:lnSpc>
                <a:spcPct val="80000"/>
              </a:lnSpc>
            </a:pPr>
            <a:endParaRPr lang="en-US" sz="800"/>
          </a:p>
        </p:txBody>
      </p:sp>
      <p:sp>
        <p:nvSpPr>
          <p:cNvPr id="50182" name="Text Box 6"/>
          <p:cNvSpPr txBox="1">
            <a:spLocks noChangeArrowheads="1"/>
          </p:cNvSpPr>
          <p:nvPr/>
        </p:nvSpPr>
        <p:spPr bwMode="auto">
          <a:xfrm>
            <a:off x="0" y="6960712"/>
            <a:ext cx="931533" cy="89270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676" tIns="44840" rIns="89676" bIns="44840"/>
          <a:lstStyle>
            <a:lvl1pPr defTabSz="846138" eaLnBrk="0" hangingPunct="0">
              <a:defRPr b="1">
                <a:solidFill>
                  <a:schemeClr val="tx1"/>
                </a:solidFill>
                <a:latin typeface="Arial" charset="0"/>
              </a:defRPr>
            </a:lvl1pPr>
            <a:lvl2pPr marL="742950" indent="-285750" defTabSz="846138" eaLnBrk="0" hangingPunct="0">
              <a:defRPr b="1">
                <a:solidFill>
                  <a:schemeClr val="tx1"/>
                </a:solidFill>
                <a:latin typeface="Arial" charset="0"/>
              </a:defRPr>
            </a:lvl2pPr>
            <a:lvl3pPr marL="1143000" indent="-228600" defTabSz="846138" eaLnBrk="0" hangingPunct="0">
              <a:defRPr b="1">
                <a:solidFill>
                  <a:schemeClr val="tx1"/>
                </a:solidFill>
                <a:latin typeface="Arial" charset="0"/>
              </a:defRPr>
            </a:lvl3pPr>
            <a:lvl4pPr marL="1600200" indent="-228600" defTabSz="846138" eaLnBrk="0" hangingPunct="0">
              <a:defRPr b="1">
                <a:solidFill>
                  <a:schemeClr val="tx1"/>
                </a:solidFill>
                <a:latin typeface="Arial" charset="0"/>
              </a:defRPr>
            </a:lvl4pPr>
            <a:lvl5pPr marL="2057400" indent="-228600" defTabSz="846138" eaLnBrk="0" hangingPunct="0">
              <a:defRPr b="1">
                <a:solidFill>
                  <a:schemeClr val="tx1"/>
                </a:solidFill>
                <a:latin typeface="Arial" charset="0"/>
              </a:defRPr>
            </a:lvl5pPr>
            <a:lvl6pPr marL="2514600" indent="-228600" defTabSz="846138" eaLnBrk="0" fontAlgn="base" hangingPunct="0">
              <a:spcBef>
                <a:spcPct val="0"/>
              </a:spcBef>
              <a:spcAft>
                <a:spcPct val="0"/>
              </a:spcAft>
              <a:defRPr b="1">
                <a:solidFill>
                  <a:schemeClr val="tx1"/>
                </a:solidFill>
                <a:latin typeface="Arial" charset="0"/>
              </a:defRPr>
            </a:lvl6pPr>
            <a:lvl7pPr marL="2971800" indent="-228600" defTabSz="846138" eaLnBrk="0" fontAlgn="base" hangingPunct="0">
              <a:spcBef>
                <a:spcPct val="0"/>
              </a:spcBef>
              <a:spcAft>
                <a:spcPct val="0"/>
              </a:spcAft>
              <a:defRPr b="1">
                <a:solidFill>
                  <a:schemeClr val="tx1"/>
                </a:solidFill>
                <a:latin typeface="Arial" charset="0"/>
              </a:defRPr>
            </a:lvl7pPr>
            <a:lvl8pPr marL="3429000" indent="-228600" defTabSz="846138" eaLnBrk="0" fontAlgn="base" hangingPunct="0">
              <a:spcBef>
                <a:spcPct val="0"/>
              </a:spcBef>
              <a:spcAft>
                <a:spcPct val="0"/>
              </a:spcAft>
              <a:defRPr b="1">
                <a:solidFill>
                  <a:schemeClr val="tx1"/>
                </a:solidFill>
                <a:latin typeface="Arial" charset="0"/>
              </a:defRPr>
            </a:lvl8pPr>
            <a:lvl9pPr marL="3886200" indent="-228600" defTabSz="846138"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000" b="0">
                <a:solidFill>
                  <a:srgbClr val="000000"/>
                </a:solidFill>
                <a:ea typeface="MS PGothic" pitchFamily="34" charset="-128"/>
              </a:rPr>
              <a:t>4/Bilukha/p 2/</a:t>
            </a:r>
            <a:br>
              <a:rPr lang="en-US" sz="1000" b="0">
                <a:solidFill>
                  <a:srgbClr val="000000"/>
                </a:solidFill>
                <a:ea typeface="MS PGothic" pitchFamily="34" charset="-128"/>
              </a:rPr>
            </a:br>
            <a:r>
              <a:rPr lang="en-US" sz="1000" b="0">
                <a:solidFill>
                  <a:srgbClr val="000000"/>
                </a:solidFill>
                <a:ea typeface="MS PGothic" pitchFamily="34" charset="-128"/>
              </a:rPr>
              <a:t>col 2/para 2</a:t>
            </a:r>
          </a:p>
          <a:p>
            <a:pPr eaLnBrk="1" hangingPunct="1">
              <a:spcBef>
                <a:spcPct val="50000"/>
              </a:spcBef>
            </a:pPr>
            <a:r>
              <a:rPr lang="en-US" sz="1000" b="0">
                <a:solidFill>
                  <a:srgbClr val="000000"/>
                </a:solidFill>
                <a:ea typeface="MS PGothic" pitchFamily="34" charset="-128"/>
              </a:rPr>
              <a:t>5/Imrey/p 3136/col 1/para 2, 3</a:t>
            </a:r>
          </a:p>
        </p:txBody>
      </p:sp>
      <p:sp>
        <p:nvSpPr>
          <p:cNvPr id="50183" name="Text Box 6"/>
          <p:cNvSpPr txBox="1">
            <a:spLocks noChangeArrowheads="1"/>
          </p:cNvSpPr>
          <p:nvPr/>
        </p:nvSpPr>
        <p:spPr bwMode="auto">
          <a:xfrm>
            <a:off x="0" y="1233937"/>
            <a:ext cx="931533" cy="594564"/>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676" tIns="44840" rIns="89676" bIns="44840"/>
          <a:lstStyle>
            <a:lvl1pPr defTabSz="846138" eaLnBrk="0" hangingPunct="0">
              <a:defRPr b="1">
                <a:solidFill>
                  <a:schemeClr val="tx1"/>
                </a:solidFill>
                <a:latin typeface="Arial" charset="0"/>
              </a:defRPr>
            </a:lvl1pPr>
            <a:lvl2pPr marL="742950" indent="-285750" defTabSz="846138" eaLnBrk="0" hangingPunct="0">
              <a:defRPr b="1">
                <a:solidFill>
                  <a:schemeClr val="tx1"/>
                </a:solidFill>
                <a:latin typeface="Arial" charset="0"/>
              </a:defRPr>
            </a:lvl2pPr>
            <a:lvl3pPr marL="1143000" indent="-228600" defTabSz="846138" eaLnBrk="0" hangingPunct="0">
              <a:defRPr b="1">
                <a:solidFill>
                  <a:schemeClr val="tx1"/>
                </a:solidFill>
                <a:latin typeface="Arial" charset="0"/>
              </a:defRPr>
            </a:lvl3pPr>
            <a:lvl4pPr marL="1600200" indent="-228600" defTabSz="846138" eaLnBrk="0" hangingPunct="0">
              <a:defRPr b="1">
                <a:solidFill>
                  <a:schemeClr val="tx1"/>
                </a:solidFill>
                <a:latin typeface="Arial" charset="0"/>
              </a:defRPr>
            </a:lvl4pPr>
            <a:lvl5pPr marL="2057400" indent="-228600" defTabSz="846138" eaLnBrk="0" hangingPunct="0">
              <a:defRPr b="1">
                <a:solidFill>
                  <a:schemeClr val="tx1"/>
                </a:solidFill>
                <a:latin typeface="Arial" charset="0"/>
              </a:defRPr>
            </a:lvl5pPr>
            <a:lvl6pPr marL="2514600" indent="-228600" defTabSz="846138" eaLnBrk="0" fontAlgn="base" hangingPunct="0">
              <a:spcBef>
                <a:spcPct val="0"/>
              </a:spcBef>
              <a:spcAft>
                <a:spcPct val="0"/>
              </a:spcAft>
              <a:defRPr b="1">
                <a:solidFill>
                  <a:schemeClr val="tx1"/>
                </a:solidFill>
                <a:latin typeface="Arial" charset="0"/>
              </a:defRPr>
            </a:lvl6pPr>
            <a:lvl7pPr marL="2971800" indent="-228600" defTabSz="846138" eaLnBrk="0" fontAlgn="base" hangingPunct="0">
              <a:spcBef>
                <a:spcPct val="0"/>
              </a:spcBef>
              <a:spcAft>
                <a:spcPct val="0"/>
              </a:spcAft>
              <a:defRPr b="1">
                <a:solidFill>
                  <a:schemeClr val="tx1"/>
                </a:solidFill>
                <a:latin typeface="Arial" charset="0"/>
              </a:defRPr>
            </a:lvl7pPr>
            <a:lvl8pPr marL="3429000" indent="-228600" defTabSz="846138" eaLnBrk="0" fontAlgn="base" hangingPunct="0">
              <a:spcBef>
                <a:spcPct val="0"/>
              </a:spcBef>
              <a:spcAft>
                <a:spcPct val="0"/>
              </a:spcAft>
              <a:defRPr b="1">
                <a:solidFill>
                  <a:schemeClr val="tx1"/>
                </a:solidFill>
                <a:latin typeface="Arial" charset="0"/>
              </a:defRPr>
            </a:lvl8pPr>
            <a:lvl9pPr marL="3886200" indent="-228600" defTabSz="846138"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000" b="0">
                <a:solidFill>
                  <a:srgbClr val="000000"/>
                </a:solidFill>
                <a:ea typeface="MS PGothic" pitchFamily="34" charset="-128"/>
              </a:rPr>
              <a:t>1/Rosenstein 2001/p 1378/</a:t>
            </a:r>
            <a:br>
              <a:rPr lang="en-US" sz="1000" b="0">
                <a:solidFill>
                  <a:srgbClr val="000000"/>
                </a:solidFill>
                <a:ea typeface="MS PGothic" pitchFamily="34" charset="-128"/>
              </a:rPr>
            </a:br>
            <a:r>
              <a:rPr lang="en-US" sz="1000" b="0">
                <a:solidFill>
                  <a:srgbClr val="000000"/>
                </a:solidFill>
                <a:ea typeface="MS PGothic" pitchFamily="34" charset="-128"/>
              </a:rPr>
              <a:t>col 2/para 1</a:t>
            </a:r>
          </a:p>
        </p:txBody>
      </p:sp>
      <p:sp>
        <p:nvSpPr>
          <p:cNvPr id="50184" name="Text Box 6"/>
          <p:cNvSpPr txBox="1">
            <a:spLocks noChangeArrowheads="1"/>
          </p:cNvSpPr>
          <p:nvPr/>
        </p:nvSpPr>
        <p:spPr bwMode="auto">
          <a:xfrm>
            <a:off x="0" y="1899160"/>
            <a:ext cx="931533" cy="7289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676" tIns="44840" rIns="89676" bIns="44840"/>
          <a:lstStyle>
            <a:lvl1pPr defTabSz="846138" eaLnBrk="0" hangingPunct="0">
              <a:defRPr b="1">
                <a:solidFill>
                  <a:schemeClr val="tx1"/>
                </a:solidFill>
                <a:latin typeface="Arial" charset="0"/>
              </a:defRPr>
            </a:lvl1pPr>
            <a:lvl2pPr marL="742950" indent="-285750" defTabSz="846138" eaLnBrk="0" hangingPunct="0">
              <a:defRPr b="1">
                <a:solidFill>
                  <a:schemeClr val="tx1"/>
                </a:solidFill>
                <a:latin typeface="Arial" charset="0"/>
              </a:defRPr>
            </a:lvl2pPr>
            <a:lvl3pPr marL="1143000" indent="-228600" defTabSz="846138" eaLnBrk="0" hangingPunct="0">
              <a:defRPr b="1">
                <a:solidFill>
                  <a:schemeClr val="tx1"/>
                </a:solidFill>
                <a:latin typeface="Arial" charset="0"/>
              </a:defRPr>
            </a:lvl3pPr>
            <a:lvl4pPr marL="1600200" indent="-228600" defTabSz="846138" eaLnBrk="0" hangingPunct="0">
              <a:defRPr b="1">
                <a:solidFill>
                  <a:schemeClr val="tx1"/>
                </a:solidFill>
                <a:latin typeface="Arial" charset="0"/>
              </a:defRPr>
            </a:lvl4pPr>
            <a:lvl5pPr marL="2057400" indent="-228600" defTabSz="846138" eaLnBrk="0" hangingPunct="0">
              <a:defRPr b="1">
                <a:solidFill>
                  <a:schemeClr val="tx1"/>
                </a:solidFill>
                <a:latin typeface="Arial" charset="0"/>
              </a:defRPr>
            </a:lvl5pPr>
            <a:lvl6pPr marL="2514600" indent="-228600" defTabSz="846138" eaLnBrk="0" fontAlgn="base" hangingPunct="0">
              <a:spcBef>
                <a:spcPct val="0"/>
              </a:spcBef>
              <a:spcAft>
                <a:spcPct val="0"/>
              </a:spcAft>
              <a:defRPr b="1">
                <a:solidFill>
                  <a:schemeClr val="tx1"/>
                </a:solidFill>
                <a:latin typeface="Arial" charset="0"/>
              </a:defRPr>
            </a:lvl6pPr>
            <a:lvl7pPr marL="2971800" indent="-228600" defTabSz="846138" eaLnBrk="0" fontAlgn="base" hangingPunct="0">
              <a:spcBef>
                <a:spcPct val="0"/>
              </a:spcBef>
              <a:spcAft>
                <a:spcPct val="0"/>
              </a:spcAft>
              <a:defRPr b="1">
                <a:solidFill>
                  <a:schemeClr val="tx1"/>
                </a:solidFill>
                <a:latin typeface="Arial" charset="0"/>
              </a:defRPr>
            </a:lvl7pPr>
            <a:lvl8pPr marL="3429000" indent="-228600" defTabSz="846138" eaLnBrk="0" fontAlgn="base" hangingPunct="0">
              <a:spcBef>
                <a:spcPct val="0"/>
              </a:spcBef>
              <a:spcAft>
                <a:spcPct val="0"/>
              </a:spcAft>
              <a:defRPr b="1">
                <a:solidFill>
                  <a:schemeClr val="tx1"/>
                </a:solidFill>
                <a:latin typeface="Arial" charset="0"/>
              </a:defRPr>
            </a:lvl8pPr>
            <a:lvl9pPr marL="3886200" indent="-228600" defTabSz="846138"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000" b="0">
                <a:solidFill>
                  <a:srgbClr val="000000"/>
                </a:solidFill>
                <a:ea typeface="MS PGothic" pitchFamily="34" charset="-128"/>
              </a:rPr>
              <a:t>2/Figueroa/p 370/table 3 and /p 376/</a:t>
            </a:r>
            <a:br>
              <a:rPr lang="en-US" sz="1000" b="0">
                <a:solidFill>
                  <a:srgbClr val="000000"/>
                </a:solidFill>
                <a:ea typeface="MS PGothic" pitchFamily="34" charset="-128"/>
              </a:rPr>
            </a:br>
            <a:r>
              <a:rPr lang="en-US" sz="1000" b="0">
                <a:solidFill>
                  <a:srgbClr val="000000"/>
                </a:solidFill>
                <a:ea typeface="MS PGothic" pitchFamily="34" charset="-128"/>
              </a:rPr>
              <a:t>col 1/para 2 </a:t>
            </a:r>
          </a:p>
        </p:txBody>
      </p:sp>
      <p:sp>
        <p:nvSpPr>
          <p:cNvPr id="50185" name="Text Box 6"/>
          <p:cNvSpPr txBox="1">
            <a:spLocks noChangeArrowheads="1"/>
          </p:cNvSpPr>
          <p:nvPr/>
        </p:nvSpPr>
        <p:spPr bwMode="auto">
          <a:xfrm>
            <a:off x="0" y="5704370"/>
            <a:ext cx="931533" cy="76000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676" tIns="44840" rIns="89676" bIns="44840"/>
          <a:lstStyle>
            <a:lvl1pPr defTabSz="846138" eaLnBrk="0" hangingPunct="0">
              <a:defRPr b="1">
                <a:solidFill>
                  <a:schemeClr val="tx1"/>
                </a:solidFill>
                <a:latin typeface="Arial" charset="0"/>
              </a:defRPr>
            </a:lvl1pPr>
            <a:lvl2pPr marL="742950" indent="-285750" defTabSz="846138" eaLnBrk="0" hangingPunct="0">
              <a:defRPr b="1">
                <a:solidFill>
                  <a:schemeClr val="tx1"/>
                </a:solidFill>
                <a:latin typeface="Arial" charset="0"/>
              </a:defRPr>
            </a:lvl2pPr>
            <a:lvl3pPr marL="1143000" indent="-228600" defTabSz="846138" eaLnBrk="0" hangingPunct="0">
              <a:defRPr b="1">
                <a:solidFill>
                  <a:schemeClr val="tx1"/>
                </a:solidFill>
                <a:latin typeface="Arial" charset="0"/>
              </a:defRPr>
            </a:lvl3pPr>
            <a:lvl4pPr marL="1600200" indent="-228600" defTabSz="846138" eaLnBrk="0" hangingPunct="0">
              <a:defRPr b="1">
                <a:solidFill>
                  <a:schemeClr val="tx1"/>
                </a:solidFill>
                <a:latin typeface="Arial" charset="0"/>
              </a:defRPr>
            </a:lvl4pPr>
            <a:lvl5pPr marL="2057400" indent="-228600" defTabSz="846138" eaLnBrk="0" hangingPunct="0">
              <a:defRPr b="1">
                <a:solidFill>
                  <a:schemeClr val="tx1"/>
                </a:solidFill>
                <a:latin typeface="Arial" charset="0"/>
              </a:defRPr>
            </a:lvl5pPr>
            <a:lvl6pPr marL="2514600" indent="-228600" defTabSz="846138" eaLnBrk="0" fontAlgn="base" hangingPunct="0">
              <a:spcBef>
                <a:spcPct val="0"/>
              </a:spcBef>
              <a:spcAft>
                <a:spcPct val="0"/>
              </a:spcAft>
              <a:defRPr b="1">
                <a:solidFill>
                  <a:schemeClr val="tx1"/>
                </a:solidFill>
                <a:latin typeface="Arial" charset="0"/>
              </a:defRPr>
            </a:lvl6pPr>
            <a:lvl7pPr marL="2971800" indent="-228600" defTabSz="846138" eaLnBrk="0" fontAlgn="base" hangingPunct="0">
              <a:spcBef>
                <a:spcPct val="0"/>
              </a:spcBef>
              <a:spcAft>
                <a:spcPct val="0"/>
              </a:spcAft>
              <a:defRPr b="1">
                <a:solidFill>
                  <a:schemeClr val="tx1"/>
                </a:solidFill>
                <a:latin typeface="Arial" charset="0"/>
              </a:defRPr>
            </a:lvl7pPr>
            <a:lvl8pPr marL="3429000" indent="-228600" defTabSz="846138" eaLnBrk="0" fontAlgn="base" hangingPunct="0">
              <a:spcBef>
                <a:spcPct val="0"/>
              </a:spcBef>
              <a:spcAft>
                <a:spcPct val="0"/>
              </a:spcAft>
              <a:defRPr b="1">
                <a:solidFill>
                  <a:schemeClr val="tx1"/>
                </a:solidFill>
                <a:latin typeface="Arial" charset="0"/>
              </a:defRPr>
            </a:lvl8pPr>
            <a:lvl9pPr marL="3886200" indent="-228600" defTabSz="846138"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000" b="0">
                <a:solidFill>
                  <a:srgbClr val="000000"/>
                </a:solidFill>
                <a:ea typeface="MS PGothic" pitchFamily="34" charset="-128"/>
              </a:rPr>
              <a:t>2/Figueroa/p 370/table 3 and /p 376/</a:t>
            </a:r>
            <a:br>
              <a:rPr lang="en-US" sz="1000" b="0">
                <a:solidFill>
                  <a:srgbClr val="000000"/>
                </a:solidFill>
                <a:ea typeface="MS PGothic" pitchFamily="34" charset="-128"/>
              </a:rPr>
            </a:br>
            <a:r>
              <a:rPr lang="en-US" sz="1000" b="0">
                <a:solidFill>
                  <a:srgbClr val="000000"/>
                </a:solidFill>
                <a:ea typeface="MS PGothic" pitchFamily="34" charset="-128"/>
              </a:rPr>
              <a:t>col 1/para 2 </a:t>
            </a:r>
          </a:p>
        </p:txBody>
      </p:sp>
      <p:sp>
        <p:nvSpPr>
          <p:cNvPr id="50186" name="Text Box 6"/>
          <p:cNvSpPr txBox="1">
            <a:spLocks noChangeArrowheads="1"/>
          </p:cNvSpPr>
          <p:nvPr/>
        </p:nvSpPr>
        <p:spPr bwMode="auto">
          <a:xfrm>
            <a:off x="0" y="2776357"/>
            <a:ext cx="931533" cy="756561"/>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676" tIns="44840" rIns="89676" bIns="44840"/>
          <a:lstStyle>
            <a:lvl1pPr defTabSz="846138" eaLnBrk="0" hangingPunct="0">
              <a:defRPr b="1">
                <a:solidFill>
                  <a:schemeClr val="tx1"/>
                </a:solidFill>
                <a:latin typeface="Arial" charset="0"/>
              </a:defRPr>
            </a:lvl1pPr>
            <a:lvl2pPr marL="742950" indent="-285750" defTabSz="846138" eaLnBrk="0" hangingPunct="0">
              <a:defRPr b="1">
                <a:solidFill>
                  <a:schemeClr val="tx1"/>
                </a:solidFill>
                <a:latin typeface="Arial" charset="0"/>
              </a:defRPr>
            </a:lvl2pPr>
            <a:lvl3pPr marL="1143000" indent="-228600" defTabSz="846138" eaLnBrk="0" hangingPunct="0">
              <a:defRPr b="1">
                <a:solidFill>
                  <a:schemeClr val="tx1"/>
                </a:solidFill>
                <a:latin typeface="Arial" charset="0"/>
              </a:defRPr>
            </a:lvl3pPr>
            <a:lvl4pPr marL="1600200" indent="-228600" defTabSz="846138" eaLnBrk="0" hangingPunct="0">
              <a:defRPr b="1">
                <a:solidFill>
                  <a:schemeClr val="tx1"/>
                </a:solidFill>
                <a:latin typeface="Arial" charset="0"/>
              </a:defRPr>
            </a:lvl4pPr>
            <a:lvl5pPr marL="2057400" indent="-228600" defTabSz="846138" eaLnBrk="0" hangingPunct="0">
              <a:defRPr b="1">
                <a:solidFill>
                  <a:schemeClr val="tx1"/>
                </a:solidFill>
                <a:latin typeface="Arial" charset="0"/>
              </a:defRPr>
            </a:lvl5pPr>
            <a:lvl6pPr marL="2514600" indent="-228600" defTabSz="846138" eaLnBrk="0" fontAlgn="base" hangingPunct="0">
              <a:spcBef>
                <a:spcPct val="0"/>
              </a:spcBef>
              <a:spcAft>
                <a:spcPct val="0"/>
              </a:spcAft>
              <a:defRPr b="1">
                <a:solidFill>
                  <a:schemeClr val="tx1"/>
                </a:solidFill>
                <a:latin typeface="Arial" charset="0"/>
              </a:defRPr>
            </a:lvl6pPr>
            <a:lvl7pPr marL="2971800" indent="-228600" defTabSz="846138" eaLnBrk="0" fontAlgn="base" hangingPunct="0">
              <a:spcBef>
                <a:spcPct val="0"/>
              </a:spcBef>
              <a:spcAft>
                <a:spcPct val="0"/>
              </a:spcAft>
              <a:defRPr b="1">
                <a:solidFill>
                  <a:schemeClr val="tx1"/>
                </a:solidFill>
                <a:latin typeface="Arial" charset="0"/>
              </a:defRPr>
            </a:lvl7pPr>
            <a:lvl8pPr marL="3429000" indent="-228600" defTabSz="846138" eaLnBrk="0" fontAlgn="base" hangingPunct="0">
              <a:spcBef>
                <a:spcPct val="0"/>
              </a:spcBef>
              <a:spcAft>
                <a:spcPct val="0"/>
              </a:spcAft>
              <a:defRPr b="1">
                <a:solidFill>
                  <a:schemeClr val="tx1"/>
                </a:solidFill>
                <a:latin typeface="Arial" charset="0"/>
              </a:defRPr>
            </a:lvl8pPr>
            <a:lvl9pPr marL="3886200" indent="-228600" defTabSz="846138"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000" b="0">
                <a:solidFill>
                  <a:srgbClr val="000000"/>
                </a:solidFill>
                <a:ea typeface="MS PGothic" pitchFamily="34" charset="-128"/>
              </a:rPr>
              <a:t>3/Bilukha/p 13/col 2/para 2, 5; p 2/col 2/para 2</a:t>
            </a:r>
          </a:p>
        </p:txBody>
      </p:sp>
      <p:sp>
        <p:nvSpPr>
          <p:cNvPr id="50187" name="Text Box 6"/>
          <p:cNvSpPr txBox="1">
            <a:spLocks noChangeArrowheads="1"/>
          </p:cNvSpPr>
          <p:nvPr/>
        </p:nvSpPr>
        <p:spPr bwMode="auto">
          <a:xfrm>
            <a:off x="5867717" y="1737162"/>
            <a:ext cx="929959" cy="124471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676" tIns="44840" rIns="89676" bIns="44840">
            <a:spAutoFit/>
          </a:bodyPr>
          <a:lstStyle>
            <a:lvl1pPr defTabSz="846138" eaLnBrk="0" hangingPunct="0">
              <a:defRPr b="1">
                <a:solidFill>
                  <a:schemeClr val="tx1"/>
                </a:solidFill>
                <a:latin typeface="Arial" charset="0"/>
              </a:defRPr>
            </a:lvl1pPr>
            <a:lvl2pPr marL="742950" indent="-285750" defTabSz="846138" eaLnBrk="0" hangingPunct="0">
              <a:defRPr b="1">
                <a:solidFill>
                  <a:schemeClr val="tx1"/>
                </a:solidFill>
                <a:latin typeface="Arial" charset="0"/>
              </a:defRPr>
            </a:lvl2pPr>
            <a:lvl3pPr marL="1143000" indent="-228600" defTabSz="846138" eaLnBrk="0" hangingPunct="0">
              <a:defRPr b="1">
                <a:solidFill>
                  <a:schemeClr val="tx1"/>
                </a:solidFill>
                <a:latin typeface="Arial" charset="0"/>
              </a:defRPr>
            </a:lvl3pPr>
            <a:lvl4pPr marL="1600200" indent="-228600" defTabSz="846138" eaLnBrk="0" hangingPunct="0">
              <a:defRPr b="1">
                <a:solidFill>
                  <a:schemeClr val="tx1"/>
                </a:solidFill>
                <a:latin typeface="Arial" charset="0"/>
              </a:defRPr>
            </a:lvl4pPr>
            <a:lvl5pPr marL="2057400" indent="-228600" defTabSz="846138" eaLnBrk="0" hangingPunct="0">
              <a:defRPr b="1">
                <a:solidFill>
                  <a:schemeClr val="tx1"/>
                </a:solidFill>
                <a:latin typeface="Arial" charset="0"/>
              </a:defRPr>
            </a:lvl5pPr>
            <a:lvl6pPr marL="2514600" indent="-228600" defTabSz="846138" eaLnBrk="0" fontAlgn="base" hangingPunct="0">
              <a:spcBef>
                <a:spcPct val="0"/>
              </a:spcBef>
              <a:spcAft>
                <a:spcPct val="0"/>
              </a:spcAft>
              <a:defRPr b="1">
                <a:solidFill>
                  <a:schemeClr val="tx1"/>
                </a:solidFill>
                <a:latin typeface="Arial" charset="0"/>
              </a:defRPr>
            </a:lvl6pPr>
            <a:lvl7pPr marL="2971800" indent="-228600" defTabSz="846138" eaLnBrk="0" fontAlgn="base" hangingPunct="0">
              <a:spcBef>
                <a:spcPct val="0"/>
              </a:spcBef>
              <a:spcAft>
                <a:spcPct val="0"/>
              </a:spcAft>
              <a:defRPr b="1">
                <a:solidFill>
                  <a:schemeClr val="tx1"/>
                </a:solidFill>
                <a:latin typeface="Arial" charset="0"/>
              </a:defRPr>
            </a:lvl7pPr>
            <a:lvl8pPr marL="3429000" indent="-228600" defTabSz="846138" eaLnBrk="0" fontAlgn="base" hangingPunct="0">
              <a:spcBef>
                <a:spcPct val="0"/>
              </a:spcBef>
              <a:spcAft>
                <a:spcPct val="0"/>
              </a:spcAft>
              <a:defRPr b="1">
                <a:solidFill>
                  <a:schemeClr val="tx1"/>
                </a:solidFill>
                <a:latin typeface="Arial" charset="0"/>
              </a:defRPr>
            </a:lvl8pPr>
            <a:lvl9pPr marL="3886200" indent="-228600" defTabSz="846138"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000" b="0">
                <a:solidFill>
                  <a:srgbClr val="000000"/>
                </a:solidFill>
                <a:ea typeface="MS PGothic" pitchFamily="34" charset="-128"/>
              </a:rPr>
              <a:t>3/Bilukha/p 2/</a:t>
            </a:r>
            <a:br>
              <a:rPr lang="en-US" sz="1000" b="0">
                <a:solidFill>
                  <a:srgbClr val="000000"/>
                </a:solidFill>
                <a:ea typeface="MS PGothic" pitchFamily="34" charset="-128"/>
              </a:rPr>
            </a:br>
            <a:r>
              <a:rPr lang="en-US" sz="1000" b="0">
                <a:solidFill>
                  <a:srgbClr val="000000"/>
                </a:solidFill>
                <a:ea typeface="MS PGothic" pitchFamily="34" charset="-128"/>
              </a:rPr>
              <a:t>col 2/para 2, 3</a:t>
            </a:r>
          </a:p>
          <a:p>
            <a:pPr eaLnBrk="1" hangingPunct="1">
              <a:spcBef>
                <a:spcPct val="50000"/>
              </a:spcBef>
            </a:pPr>
            <a:r>
              <a:rPr lang="en-US" sz="1000" b="0">
                <a:solidFill>
                  <a:srgbClr val="000000"/>
                </a:solidFill>
                <a:ea typeface="MS PGothic" pitchFamily="34" charset="-128"/>
              </a:rPr>
              <a:t>4/Imrey/</a:t>
            </a:r>
            <a:br>
              <a:rPr lang="en-US" sz="1000" b="0">
                <a:solidFill>
                  <a:srgbClr val="000000"/>
                </a:solidFill>
                <a:ea typeface="MS PGothic" pitchFamily="34" charset="-128"/>
              </a:rPr>
            </a:br>
            <a:r>
              <a:rPr lang="en-US" sz="1000" b="0">
                <a:solidFill>
                  <a:srgbClr val="000000"/>
                </a:solidFill>
                <a:ea typeface="MS PGothic" pitchFamily="34" charset="-128"/>
              </a:rPr>
              <a:t>p 3136/col 1/</a:t>
            </a:r>
            <a:br>
              <a:rPr lang="en-US" sz="1000" b="0">
                <a:solidFill>
                  <a:srgbClr val="000000"/>
                </a:solidFill>
                <a:ea typeface="MS PGothic" pitchFamily="34" charset="-128"/>
              </a:rPr>
            </a:br>
            <a:r>
              <a:rPr lang="en-US" sz="1000" b="0">
                <a:solidFill>
                  <a:srgbClr val="000000"/>
                </a:solidFill>
                <a:ea typeface="MS PGothic" pitchFamily="34" charset="-128"/>
              </a:rPr>
              <a:t>para 2 </a:t>
            </a:r>
          </a:p>
        </p:txBody>
      </p:sp>
      <p:sp>
        <p:nvSpPr>
          <p:cNvPr id="50188" name="Text Box 6"/>
          <p:cNvSpPr txBox="1">
            <a:spLocks noChangeArrowheads="1"/>
          </p:cNvSpPr>
          <p:nvPr/>
        </p:nvSpPr>
        <p:spPr bwMode="auto">
          <a:xfrm>
            <a:off x="0" y="6519528"/>
            <a:ext cx="931533" cy="42739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676" tIns="44840" rIns="89676" bIns="44840"/>
          <a:lstStyle>
            <a:lvl1pPr defTabSz="846138" eaLnBrk="0" hangingPunct="0">
              <a:defRPr b="1">
                <a:solidFill>
                  <a:schemeClr val="tx1"/>
                </a:solidFill>
                <a:latin typeface="Arial" charset="0"/>
              </a:defRPr>
            </a:lvl1pPr>
            <a:lvl2pPr marL="742950" indent="-285750" defTabSz="846138" eaLnBrk="0" hangingPunct="0">
              <a:defRPr b="1">
                <a:solidFill>
                  <a:schemeClr val="tx1"/>
                </a:solidFill>
                <a:latin typeface="Arial" charset="0"/>
              </a:defRPr>
            </a:lvl2pPr>
            <a:lvl3pPr marL="1143000" indent="-228600" defTabSz="846138" eaLnBrk="0" hangingPunct="0">
              <a:defRPr b="1">
                <a:solidFill>
                  <a:schemeClr val="tx1"/>
                </a:solidFill>
                <a:latin typeface="Arial" charset="0"/>
              </a:defRPr>
            </a:lvl3pPr>
            <a:lvl4pPr marL="1600200" indent="-228600" defTabSz="846138" eaLnBrk="0" hangingPunct="0">
              <a:defRPr b="1">
                <a:solidFill>
                  <a:schemeClr val="tx1"/>
                </a:solidFill>
                <a:latin typeface="Arial" charset="0"/>
              </a:defRPr>
            </a:lvl4pPr>
            <a:lvl5pPr marL="2057400" indent="-228600" defTabSz="846138" eaLnBrk="0" hangingPunct="0">
              <a:defRPr b="1">
                <a:solidFill>
                  <a:schemeClr val="tx1"/>
                </a:solidFill>
                <a:latin typeface="Arial" charset="0"/>
              </a:defRPr>
            </a:lvl5pPr>
            <a:lvl6pPr marL="2514600" indent="-228600" defTabSz="846138" eaLnBrk="0" fontAlgn="base" hangingPunct="0">
              <a:spcBef>
                <a:spcPct val="0"/>
              </a:spcBef>
              <a:spcAft>
                <a:spcPct val="0"/>
              </a:spcAft>
              <a:defRPr b="1">
                <a:solidFill>
                  <a:schemeClr val="tx1"/>
                </a:solidFill>
                <a:latin typeface="Arial" charset="0"/>
              </a:defRPr>
            </a:lvl6pPr>
            <a:lvl7pPr marL="2971800" indent="-228600" defTabSz="846138" eaLnBrk="0" fontAlgn="base" hangingPunct="0">
              <a:spcBef>
                <a:spcPct val="0"/>
              </a:spcBef>
              <a:spcAft>
                <a:spcPct val="0"/>
              </a:spcAft>
              <a:defRPr b="1">
                <a:solidFill>
                  <a:schemeClr val="tx1"/>
                </a:solidFill>
                <a:latin typeface="Arial" charset="0"/>
              </a:defRPr>
            </a:lvl7pPr>
            <a:lvl8pPr marL="3429000" indent="-228600" defTabSz="846138" eaLnBrk="0" fontAlgn="base" hangingPunct="0">
              <a:spcBef>
                <a:spcPct val="0"/>
              </a:spcBef>
              <a:spcAft>
                <a:spcPct val="0"/>
              </a:spcAft>
              <a:defRPr b="1">
                <a:solidFill>
                  <a:schemeClr val="tx1"/>
                </a:solidFill>
                <a:latin typeface="Arial" charset="0"/>
              </a:defRPr>
            </a:lvl8pPr>
            <a:lvl9pPr marL="3886200" indent="-228600" defTabSz="846138"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000" b="0">
                <a:solidFill>
                  <a:srgbClr val="000000"/>
                </a:solidFill>
                <a:ea typeface="MS PGothic" pitchFamily="34" charset="-128"/>
              </a:rPr>
              <a:t>4/Bilukha/p 2/col 2/para 3</a:t>
            </a:r>
          </a:p>
        </p:txBody>
      </p:sp>
      <p:sp>
        <p:nvSpPr>
          <p:cNvPr id="50189" name="Text Box 6"/>
          <p:cNvSpPr txBox="1">
            <a:spLocks noChangeArrowheads="1"/>
          </p:cNvSpPr>
          <p:nvPr/>
        </p:nvSpPr>
        <p:spPr bwMode="auto">
          <a:xfrm>
            <a:off x="0" y="7917184"/>
            <a:ext cx="931533" cy="68418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676" tIns="44840" rIns="89676" bIns="44840"/>
          <a:lstStyle>
            <a:lvl1pPr defTabSz="846138" eaLnBrk="0" hangingPunct="0">
              <a:defRPr b="1">
                <a:solidFill>
                  <a:schemeClr val="tx1"/>
                </a:solidFill>
                <a:latin typeface="Arial" charset="0"/>
              </a:defRPr>
            </a:lvl1pPr>
            <a:lvl2pPr marL="742950" indent="-285750" defTabSz="846138" eaLnBrk="0" hangingPunct="0">
              <a:defRPr b="1">
                <a:solidFill>
                  <a:schemeClr val="tx1"/>
                </a:solidFill>
                <a:latin typeface="Arial" charset="0"/>
              </a:defRPr>
            </a:lvl2pPr>
            <a:lvl3pPr marL="1143000" indent="-228600" defTabSz="846138" eaLnBrk="0" hangingPunct="0">
              <a:defRPr b="1">
                <a:solidFill>
                  <a:schemeClr val="tx1"/>
                </a:solidFill>
                <a:latin typeface="Arial" charset="0"/>
              </a:defRPr>
            </a:lvl3pPr>
            <a:lvl4pPr marL="1600200" indent="-228600" defTabSz="846138" eaLnBrk="0" hangingPunct="0">
              <a:defRPr b="1">
                <a:solidFill>
                  <a:schemeClr val="tx1"/>
                </a:solidFill>
                <a:latin typeface="Arial" charset="0"/>
              </a:defRPr>
            </a:lvl4pPr>
            <a:lvl5pPr marL="2057400" indent="-228600" defTabSz="846138" eaLnBrk="0" hangingPunct="0">
              <a:defRPr b="1">
                <a:solidFill>
                  <a:schemeClr val="tx1"/>
                </a:solidFill>
                <a:latin typeface="Arial" charset="0"/>
              </a:defRPr>
            </a:lvl5pPr>
            <a:lvl6pPr marL="2514600" indent="-228600" defTabSz="846138" eaLnBrk="0" fontAlgn="base" hangingPunct="0">
              <a:spcBef>
                <a:spcPct val="0"/>
              </a:spcBef>
              <a:spcAft>
                <a:spcPct val="0"/>
              </a:spcAft>
              <a:defRPr b="1">
                <a:solidFill>
                  <a:schemeClr val="tx1"/>
                </a:solidFill>
                <a:latin typeface="Arial" charset="0"/>
              </a:defRPr>
            </a:lvl6pPr>
            <a:lvl7pPr marL="2971800" indent="-228600" defTabSz="846138" eaLnBrk="0" fontAlgn="base" hangingPunct="0">
              <a:spcBef>
                <a:spcPct val="0"/>
              </a:spcBef>
              <a:spcAft>
                <a:spcPct val="0"/>
              </a:spcAft>
              <a:defRPr b="1">
                <a:solidFill>
                  <a:schemeClr val="tx1"/>
                </a:solidFill>
                <a:latin typeface="Arial" charset="0"/>
              </a:defRPr>
            </a:lvl7pPr>
            <a:lvl8pPr marL="3429000" indent="-228600" defTabSz="846138" eaLnBrk="0" fontAlgn="base" hangingPunct="0">
              <a:spcBef>
                <a:spcPct val="0"/>
              </a:spcBef>
              <a:spcAft>
                <a:spcPct val="0"/>
              </a:spcAft>
              <a:defRPr b="1">
                <a:solidFill>
                  <a:schemeClr val="tx1"/>
                </a:solidFill>
                <a:latin typeface="Arial" charset="0"/>
              </a:defRPr>
            </a:lvl8pPr>
            <a:lvl9pPr marL="3886200" indent="-228600" defTabSz="846138"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000" b="0">
                <a:solidFill>
                  <a:srgbClr val="000000"/>
                </a:solidFill>
                <a:ea typeface="MS PGothic" pitchFamily="34" charset="-128"/>
              </a:rPr>
              <a:t>6/Neal/p 847/col 1/para 2; p 849/col 1/box </a:t>
            </a:r>
          </a:p>
        </p:txBody>
      </p:sp>
      <p:sp>
        <p:nvSpPr>
          <p:cNvPr id="50190" name="Text Box 6"/>
          <p:cNvSpPr txBox="1">
            <a:spLocks noChangeArrowheads="1"/>
          </p:cNvSpPr>
          <p:nvPr/>
        </p:nvSpPr>
        <p:spPr bwMode="auto">
          <a:xfrm>
            <a:off x="0" y="5068446"/>
            <a:ext cx="931533" cy="59801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676" tIns="44840" rIns="89676" bIns="44840"/>
          <a:lstStyle>
            <a:lvl1pPr defTabSz="846138" eaLnBrk="0" hangingPunct="0">
              <a:defRPr b="1">
                <a:solidFill>
                  <a:schemeClr val="tx1"/>
                </a:solidFill>
                <a:latin typeface="Arial" charset="0"/>
              </a:defRPr>
            </a:lvl1pPr>
            <a:lvl2pPr marL="742950" indent="-285750" defTabSz="846138" eaLnBrk="0" hangingPunct="0">
              <a:defRPr b="1">
                <a:solidFill>
                  <a:schemeClr val="tx1"/>
                </a:solidFill>
                <a:latin typeface="Arial" charset="0"/>
              </a:defRPr>
            </a:lvl2pPr>
            <a:lvl3pPr marL="1143000" indent="-228600" defTabSz="846138" eaLnBrk="0" hangingPunct="0">
              <a:defRPr b="1">
                <a:solidFill>
                  <a:schemeClr val="tx1"/>
                </a:solidFill>
                <a:latin typeface="Arial" charset="0"/>
              </a:defRPr>
            </a:lvl3pPr>
            <a:lvl4pPr marL="1600200" indent="-228600" defTabSz="846138" eaLnBrk="0" hangingPunct="0">
              <a:defRPr b="1">
                <a:solidFill>
                  <a:schemeClr val="tx1"/>
                </a:solidFill>
                <a:latin typeface="Arial" charset="0"/>
              </a:defRPr>
            </a:lvl4pPr>
            <a:lvl5pPr marL="2057400" indent="-228600" defTabSz="846138" eaLnBrk="0" hangingPunct="0">
              <a:defRPr b="1">
                <a:solidFill>
                  <a:schemeClr val="tx1"/>
                </a:solidFill>
                <a:latin typeface="Arial" charset="0"/>
              </a:defRPr>
            </a:lvl5pPr>
            <a:lvl6pPr marL="2514600" indent="-228600" defTabSz="846138" eaLnBrk="0" fontAlgn="base" hangingPunct="0">
              <a:spcBef>
                <a:spcPct val="0"/>
              </a:spcBef>
              <a:spcAft>
                <a:spcPct val="0"/>
              </a:spcAft>
              <a:defRPr b="1">
                <a:solidFill>
                  <a:schemeClr val="tx1"/>
                </a:solidFill>
                <a:latin typeface="Arial" charset="0"/>
              </a:defRPr>
            </a:lvl6pPr>
            <a:lvl7pPr marL="2971800" indent="-228600" defTabSz="846138" eaLnBrk="0" fontAlgn="base" hangingPunct="0">
              <a:spcBef>
                <a:spcPct val="0"/>
              </a:spcBef>
              <a:spcAft>
                <a:spcPct val="0"/>
              </a:spcAft>
              <a:defRPr b="1">
                <a:solidFill>
                  <a:schemeClr val="tx1"/>
                </a:solidFill>
                <a:latin typeface="Arial" charset="0"/>
              </a:defRPr>
            </a:lvl7pPr>
            <a:lvl8pPr marL="3429000" indent="-228600" defTabSz="846138" eaLnBrk="0" fontAlgn="base" hangingPunct="0">
              <a:spcBef>
                <a:spcPct val="0"/>
              </a:spcBef>
              <a:spcAft>
                <a:spcPct val="0"/>
              </a:spcAft>
              <a:defRPr b="1">
                <a:solidFill>
                  <a:schemeClr val="tx1"/>
                </a:solidFill>
                <a:latin typeface="Arial" charset="0"/>
              </a:defRPr>
            </a:lvl8pPr>
            <a:lvl9pPr marL="3886200" indent="-228600" defTabSz="846138"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000" b="0">
                <a:solidFill>
                  <a:srgbClr val="000000"/>
                </a:solidFill>
                <a:ea typeface="MS PGothic" pitchFamily="34" charset="-128"/>
              </a:rPr>
              <a:t>1/Rosenstein 2001/p 1378/</a:t>
            </a:r>
            <a:br>
              <a:rPr lang="en-US" sz="1000" b="0">
                <a:solidFill>
                  <a:srgbClr val="000000"/>
                </a:solidFill>
                <a:ea typeface="MS PGothic" pitchFamily="34" charset="-128"/>
              </a:rPr>
            </a:br>
            <a:r>
              <a:rPr lang="en-US" sz="1000" b="0">
                <a:solidFill>
                  <a:srgbClr val="000000"/>
                </a:solidFill>
                <a:ea typeface="MS PGothic" pitchFamily="34" charset="-128"/>
              </a:rPr>
              <a:t>col 2/para 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xfrm>
            <a:off x="3850245" y="9429323"/>
            <a:ext cx="2945955" cy="495675"/>
          </a:xfrm>
          <a:prstGeom prst="rect">
            <a:avLst/>
          </a:prstGeom>
        </p:spPr>
        <p:txBody>
          <a:bodyPr/>
          <a:lstStyle/>
          <a:p>
            <a:fld id="{79B379F3-06AD-4503-BC8B-433E2B62E864}" type="slidenum">
              <a:rPr lang="en-US" smtClean="0"/>
              <a:pPr/>
              <a:t>22</a:t>
            </a:fld>
            <a:endParaRPr lang="en-US" smtClean="0"/>
          </a:p>
        </p:txBody>
      </p:sp>
      <p:sp>
        <p:nvSpPr>
          <p:cNvPr id="126979" name="Rectangle 7"/>
          <p:cNvSpPr txBox="1">
            <a:spLocks noGrp="1" noChangeArrowheads="1"/>
          </p:cNvSpPr>
          <p:nvPr/>
        </p:nvSpPr>
        <p:spPr bwMode="auto">
          <a:xfrm>
            <a:off x="3850245" y="9427681"/>
            <a:ext cx="2945955" cy="497317"/>
          </a:xfrm>
          <a:prstGeom prst="rect">
            <a:avLst/>
          </a:prstGeom>
          <a:noFill/>
          <a:ln w="9525">
            <a:noFill/>
            <a:miter lim="800000"/>
            <a:headEnd/>
            <a:tailEnd/>
          </a:ln>
        </p:spPr>
        <p:txBody>
          <a:bodyPr lIns="96606" tIns="48303" rIns="96606" bIns="48303" anchor="b"/>
          <a:lstStyle/>
          <a:p>
            <a:pPr algn="r" defTabSz="966788" eaLnBrk="1" hangingPunct="1"/>
            <a:fld id="{A6E22A6F-845E-4E69-A629-F19EDD6D341A}" type="slidenum">
              <a:rPr lang="en-US" sz="1200" b="0">
                <a:latin typeface="Arial" charset="0"/>
              </a:rPr>
              <a:pPr algn="r" defTabSz="966788" eaLnBrk="1" hangingPunct="1"/>
              <a:t>22</a:t>
            </a:fld>
            <a:endParaRPr lang="en-US" sz="1200" b="0">
              <a:latin typeface="Arial" charset="0"/>
            </a:endParaRPr>
          </a:p>
        </p:txBody>
      </p:sp>
      <p:sp>
        <p:nvSpPr>
          <p:cNvPr id="126980" name="Rectangle 2"/>
          <p:cNvSpPr>
            <a:spLocks noGrp="1" noRot="1" noChangeAspect="1" noChangeArrowheads="1" noTextEdit="1"/>
          </p:cNvSpPr>
          <p:nvPr>
            <p:ph type="sldImg"/>
          </p:nvPr>
        </p:nvSpPr>
        <p:spPr>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60" name="Rectangle 3"/>
          <p:cNvSpPr>
            <a:spLocks noGrp="1" noChangeArrowheads="1"/>
          </p:cNvSpPr>
          <p:nvPr>
            <p:ph type="body" idx="1"/>
          </p:nvPr>
        </p:nvSpPr>
        <p:spPr/>
        <p:txBody>
          <a:bodyPr>
            <a:normAutofit/>
          </a:bodyPr>
          <a:lstStyle/>
          <a:p>
            <a:r>
              <a:rPr lang="en-US" dirty="0" smtClean="0"/>
              <a:t>Main Points</a:t>
            </a:r>
          </a:p>
          <a:p>
            <a:pPr lvl="1"/>
            <a:r>
              <a:rPr lang="en-US" i="1" dirty="0" smtClean="0"/>
              <a:t>N. meningitidis </a:t>
            </a:r>
            <a:r>
              <a:rPr lang="en-US" dirty="0" smtClean="0"/>
              <a:t>is responsible for epidemic and endemic disease that is both variable and devastating. The underlying epidemiology of invasive meningococcal disease varies from country to country—even those that share borders—and over time, with temporal shifts observed in the relative proportion of each serogroup contributing to disease burden.</a:t>
            </a:r>
            <a:r>
              <a:rPr lang="en-US" baseline="30000" dirty="0" smtClean="0"/>
              <a:t>41,19</a:t>
            </a:r>
          </a:p>
          <a:p>
            <a:pPr lvl="1"/>
            <a:r>
              <a:rPr lang="en-US" dirty="0" smtClean="0"/>
              <a:t>Vaccines against meningococcal disease have been around for more than 30 years and are the best source of prevention.</a:t>
            </a:r>
            <a:r>
              <a:rPr lang="en-US" baseline="30000" dirty="0" smtClean="0"/>
              <a:t>5,42</a:t>
            </a:r>
          </a:p>
          <a:p>
            <a:pPr lvl="1"/>
            <a:r>
              <a:rPr lang="en-US" dirty="0" smtClean="0"/>
              <a:t>Invasive meningococcal disease is devastating, with an ability to precipitate death in as little as 24 hours after clinical presentation and with debilitating sequelae, including limb loss.</a:t>
            </a:r>
            <a:r>
              <a:rPr lang="en-US" baseline="30000" dirty="0" smtClean="0"/>
              <a:t>42</a:t>
            </a:r>
            <a:r>
              <a:rPr lang="en-US" dirty="0" smtClean="0"/>
              <a:t> Sadly, the highest mortality rates are observed among those &lt;5 years of age.</a:t>
            </a:r>
            <a:r>
              <a:rPr lang="en-US" baseline="30000" dirty="0" smtClean="0"/>
              <a:t>15</a:t>
            </a:r>
          </a:p>
          <a:p>
            <a:r>
              <a:rPr lang="en-US" dirty="0" smtClean="0"/>
              <a:t>References</a:t>
            </a:r>
          </a:p>
          <a:p>
            <a:pPr marL="241618" indent="-241618" defTabSz="900056">
              <a:buAutoNum type="arabicPeriod" startAt="5"/>
              <a:defRPr/>
            </a:pPr>
            <a:r>
              <a:rPr lang="en-US" b="0" dirty="0" err="1" smtClean="0"/>
              <a:t>Keyserling</a:t>
            </a:r>
            <a:r>
              <a:rPr lang="en-US" b="0" dirty="0" smtClean="0"/>
              <a:t> </a:t>
            </a:r>
            <a:r>
              <a:rPr lang="en-US" b="0" dirty="0" smtClean="0">
                <a:solidFill>
                  <a:prstClr val="black"/>
                </a:solidFill>
              </a:rPr>
              <a:t>H, Papa T, </a:t>
            </a:r>
            <a:r>
              <a:rPr lang="en-US" b="0" dirty="0" err="1" smtClean="0">
                <a:solidFill>
                  <a:prstClr val="black"/>
                </a:solidFill>
              </a:rPr>
              <a:t>Koranyi</a:t>
            </a:r>
            <a:r>
              <a:rPr lang="en-US" b="0" dirty="0" smtClean="0">
                <a:solidFill>
                  <a:prstClr val="black"/>
                </a:solidFill>
              </a:rPr>
              <a:t> K, et al. Safety, immunogenicity, and immune memory of a novel meningococcal (groups A, C, Y, and W-135) polysaccharide diphtheria </a:t>
            </a:r>
            <a:r>
              <a:rPr lang="en-US" b="0" dirty="0" err="1" smtClean="0">
                <a:solidFill>
                  <a:prstClr val="black"/>
                </a:solidFill>
              </a:rPr>
              <a:t>toxoid</a:t>
            </a:r>
            <a:r>
              <a:rPr lang="en-US" b="0" dirty="0" smtClean="0">
                <a:solidFill>
                  <a:prstClr val="black"/>
                </a:solidFill>
              </a:rPr>
              <a:t> conjugate vaccine (MCV-4) in healthy adolescents. </a:t>
            </a:r>
            <a:r>
              <a:rPr lang="en-US" b="0" i="1" dirty="0" smtClean="0">
                <a:solidFill>
                  <a:prstClr val="black"/>
                </a:solidFill>
              </a:rPr>
              <a:t>Arch </a:t>
            </a:r>
            <a:r>
              <a:rPr lang="en-US" b="0" i="1" dirty="0" err="1" smtClean="0">
                <a:solidFill>
                  <a:prstClr val="black"/>
                </a:solidFill>
              </a:rPr>
              <a:t>Pediatr</a:t>
            </a:r>
            <a:r>
              <a:rPr lang="en-US" b="0" i="1" dirty="0" smtClean="0">
                <a:solidFill>
                  <a:prstClr val="black"/>
                </a:solidFill>
              </a:rPr>
              <a:t> </a:t>
            </a:r>
            <a:r>
              <a:rPr lang="en-US" b="0" i="1" dirty="0" err="1" smtClean="0">
                <a:solidFill>
                  <a:prstClr val="black"/>
                </a:solidFill>
              </a:rPr>
              <a:t>Adolesc</a:t>
            </a:r>
            <a:r>
              <a:rPr lang="en-US" b="0" i="1" dirty="0" smtClean="0">
                <a:solidFill>
                  <a:prstClr val="black"/>
                </a:solidFill>
              </a:rPr>
              <a:t> Med</a:t>
            </a:r>
            <a:r>
              <a:rPr lang="en-US" b="0" dirty="0" smtClean="0">
                <a:solidFill>
                  <a:prstClr val="black"/>
                </a:solidFill>
              </a:rPr>
              <a:t>. 2005;159(10):907-913.</a:t>
            </a:r>
          </a:p>
          <a:p>
            <a:pPr marL="241618" indent="-241618" defTabSz="900056">
              <a:buAutoNum type="arabicPeriod" startAt="15"/>
              <a:defRPr/>
            </a:pPr>
            <a:r>
              <a:rPr lang="en-US" b="0" dirty="0" smtClean="0">
                <a:cs typeface="Arial" pitchFamily="34" charset="0"/>
              </a:rPr>
              <a:t>Poland </a:t>
            </a:r>
            <a:r>
              <a:rPr lang="en-US" b="0" dirty="0" smtClean="0">
                <a:solidFill>
                  <a:prstClr val="black"/>
                </a:solidFill>
                <a:cs typeface="Arial" pitchFamily="34" charset="0"/>
              </a:rPr>
              <a:t>GA. Prevention of meningococcal disease: current use of polysaccharide and conjugate vaccines. </a:t>
            </a:r>
            <a:r>
              <a:rPr lang="en-US" b="0" i="1" dirty="0" err="1" smtClean="0">
                <a:solidFill>
                  <a:prstClr val="black"/>
                </a:solidFill>
                <a:cs typeface="Arial" pitchFamily="34" charset="0"/>
              </a:rPr>
              <a:t>Clin</a:t>
            </a:r>
            <a:r>
              <a:rPr lang="en-US" b="0" i="1" dirty="0" smtClean="0">
                <a:solidFill>
                  <a:prstClr val="black"/>
                </a:solidFill>
                <a:cs typeface="Arial" pitchFamily="34" charset="0"/>
              </a:rPr>
              <a:t> Infect Dis. </a:t>
            </a:r>
            <a:r>
              <a:rPr lang="en-US" b="0" dirty="0" smtClean="0">
                <a:solidFill>
                  <a:prstClr val="black"/>
                </a:solidFill>
                <a:cs typeface="Arial" pitchFamily="34" charset="0"/>
              </a:rPr>
              <a:t>2010;50(</a:t>
            </a:r>
            <a:r>
              <a:rPr lang="en-US" b="0" dirty="0" err="1" smtClean="0">
                <a:solidFill>
                  <a:prstClr val="black"/>
                </a:solidFill>
                <a:cs typeface="Arial" pitchFamily="34" charset="0"/>
              </a:rPr>
              <a:t>Suppl</a:t>
            </a:r>
            <a:r>
              <a:rPr lang="en-US" b="0" dirty="0" smtClean="0">
                <a:solidFill>
                  <a:prstClr val="black"/>
                </a:solidFill>
                <a:cs typeface="Arial" pitchFamily="34" charset="0"/>
              </a:rPr>
              <a:t> 2):S45-S53.</a:t>
            </a:r>
          </a:p>
          <a:p>
            <a:pPr marL="241618" indent="-241618" defTabSz="900056">
              <a:defRPr/>
            </a:pPr>
            <a:r>
              <a:rPr lang="en-US" b="0" dirty="0" smtClean="0"/>
              <a:t>19. 	</a:t>
            </a:r>
            <a:r>
              <a:rPr lang="en-US" b="0" dirty="0" err="1" smtClean="0"/>
              <a:t>Khatami</a:t>
            </a:r>
            <a:r>
              <a:rPr lang="en-US" b="0" dirty="0" smtClean="0"/>
              <a:t> A, Pollard AJ. The epidemiology of meningococcal disease and the impact of vaccines. </a:t>
            </a:r>
            <a:r>
              <a:rPr lang="en-US" b="0" i="1" dirty="0" smtClean="0"/>
              <a:t>Expert Rev Vaccines</a:t>
            </a:r>
            <a:r>
              <a:rPr lang="en-US" b="0" dirty="0" smtClean="0"/>
              <a:t>. 2010;9(3):285-298.</a:t>
            </a:r>
            <a:endParaRPr lang="en-US" b="0" dirty="0" smtClean="0">
              <a:solidFill>
                <a:prstClr val="black"/>
              </a:solidFill>
              <a:cs typeface="Arial" pitchFamily="34" charset="0"/>
            </a:endParaRPr>
          </a:p>
          <a:p>
            <a:pPr marL="241618" indent="-241618" defTabSz="900056">
              <a:defRPr/>
            </a:pPr>
            <a:r>
              <a:rPr lang="en-US" b="0" dirty="0" smtClean="0">
                <a:cs typeface="Arial" pitchFamily="34" charset="0"/>
              </a:rPr>
              <a:t>41.	</a:t>
            </a:r>
            <a:r>
              <a:rPr lang="en-US" b="0" dirty="0" err="1" smtClean="0">
                <a:solidFill>
                  <a:srgbClr val="000000"/>
                </a:solidFill>
                <a:cs typeface="Arial" pitchFamily="34" charset="0"/>
              </a:rPr>
              <a:t>Apicella</a:t>
            </a:r>
            <a:r>
              <a:rPr lang="en-US" b="0" dirty="0" smtClean="0">
                <a:solidFill>
                  <a:srgbClr val="000000"/>
                </a:solidFill>
                <a:cs typeface="Arial" pitchFamily="34" charset="0"/>
              </a:rPr>
              <a:t> MA. </a:t>
            </a:r>
            <a:r>
              <a:rPr lang="en-US" b="0" i="1" dirty="0" err="1" smtClean="0">
                <a:solidFill>
                  <a:srgbClr val="000000"/>
                </a:solidFill>
                <a:cs typeface="Arial" pitchFamily="34" charset="0"/>
              </a:rPr>
              <a:t>Neisseria</a:t>
            </a:r>
            <a:r>
              <a:rPr lang="en-US" b="0" i="1" dirty="0" smtClean="0">
                <a:solidFill>
                  <a:srgbClr val="000000"/>
                </a:solidFill>
                <a:cs typeface="Arial" pitchFamily="34" charset="0"/>
              </a:rPr>
              <a:t> </a:t>
            </a:r>
            <a:r>
              <a:rPr lang="en-US" b="0" i="1" dirty="0" err="1" smtClean="0">
                <a:solidFill>
                  <a:srgbClr val="000000"/>
                </a:solidFill>
                <a:cs typeface="Arial" pitchFamily="34" charset="0"/>
              </a:rPr>
              <a:t>meningitidis</a:t>
            </a:r>
            <a:r>
              <a:rPr lang="en-US" b="0" dirty="0" smtClean="0">
                <a:solidFill>
                  <a:srgbClr val="000000"/>
                </a:solidFill>
                <a:cs typeface="Arial" pitchFamily="34" charset="0"/>
              </a:rPr>
              <a:t>. In</a:t>
            </a:r>
            <a:r>
              <a:rPr lang="en-US" b="0" dirty="0" smtClean="0">
                <a:cs typeface="Arial" pitchFamily="34" charset="0"/>
              </a:rPr>
              <a:t>: </a:t>
            </a:r>
            <a:r>
              <a:rPr lang="en-US" b="0" dirty="0" err="1" smtClean="0">
                <a:cs typeface="Arial" pitchFamily="34" charset="0"/>
              </a:rPr>
              <a:t>Mandell</a:t>
            </a:r>
            <a:r>
              <a:rPr lang="en-US" b="0" dirty="0" smtClean="0">
                <a:cs typeface="Arial" pitchFamily="34" charset="0"/>
              </a:rPr>
              <a:t> GL, Bennett JE, Dolin R, eds. </a:t>
            </a:r>
            <a:r>
              <a:rPr lang="en-US" b="0" i="1" dirty="0" smtClean="0">
                <a:cs typeface="Arial" pitchFamily="34" charset="0"/>
              </a:rPr>
              <a:t>Principles and Practice of Infectious Diseases</a:t>
            </a:r>
            <a:r>
              <a:rPr lang="en-US" b="0" dirty="0" smtClean="0">
                <a:cs typeface="Arial" pitchFamily="34" charset="0"/>
              </a:rPr>
              <a:t>. 7th ed. Philadelphia, Pennsylvania: Churchill Livingstone; 2010:2737-2752.</a:t>
            </a:r>
            <a:endParaRPr lang="en-US" b="0" dirty="0" smtClean="0">
              <a:solidFill>
                <a:prstClr val="black"/>
              </a:solidFill>
            </a:endParaRPr>
          </a:p>
          <a:p>
            <a:pPr marL="241618" indent="-241618" defTabSz="900056">
              <a:defRPr/>
            </a:pPr>
            <a:r>
              <a:rPr lang="en-US" b="0" dirty="0" smtClean="0"/>
              <a:t>42. 	</a:t>
            </a:r>
            <a:r>
              <a:rPr lang="en-US" b="0" dirty="0" err="1" smtClean="0"/>
              <a:t>Anonychuk</a:t>
            </a:r>
            <a:r>
              <a:rPr lang="en-US" b="0" dirty="0" smtClean="0"/>
              <a:t> A, Woo G, </a:t>
            </a:r>
            <a:r>
              <a:rPr lang="en-US" b="0" dirty="0" err="1" smtClean="0"/>
              <a:t>Vyse</a:t>
            </a:r>
            <a:r>
              <a:rPr lang="en-US" b="0" dirty="0" smtClean="0"/>
              <a:t> A, </a:t>
            </a:r>
            <a:r>
              <a:rPr lang="en-US" b="0" dirty="0" err="1" smtClean="0"/>
              <a:t>Demarteau</a:t>
            </a:r>
            <a:r>
              <a:rPr lang="en-US" b="0" dirty="0" smtClean="0"/>
              <a:t> N, </a:t>
            </a:r>
            <a:r>
              <a:rPr lang="en-US" b="0" dirty="0" err="1" smtClean="0"/>
              <a:t>Tricco</a:t>
            </a:r>
            <a:r>
              <a:rPr lang="en-US" b="0" dirty="0" smtClean="0"/>
              <a:t> AC. The cost and public health burden of invasive meningococcal disease outbreaks: a systematic review. </a:t>
            </a:r>
            <a:r>
              <a:rPr lang="en-US" b="0" i="1" dirty="0" err="1" smtClean="0"/>
              <a:t>PharmacoEconomics</a:t>
            </a:r>
            <a:r>
              <a:rPr lang="en-US" b="0" i="1" dirty="0" smtClean="0"/>
              <a:t>.</a:t>
            </a:r>
            <a:r>
              <a:rPr lang="en-US" b="0" dirty="0" smtClean="0"/>
              <a:t> 2013;31(7):563-576.</a:t>
            </a:r>
          </a:p>
          <a:p>
            <a:pPr marL="241618" indent="-241618" defTabSz="900056">
              <a:defRPr/>
            </a:pPr>
            <a:endParaRPr lang="en-US" b="0" dirty="0" smtClean="0">
              <a:solidFill>
                <a:prstClr val="black"/>
              </a:solidFill>
              <a:cs typeface="Arial" pitchFamily="34" charset="0"/>
            </a:endParaRPr>
          </a:p>
          <a:p>
            <a:pPr marL="241618" indent="-241618" defTabSz="900056">
              <a:buAutoNum type="arabicPeriod"/>
              <a:defRPr/>
            </a:pPr>
            <a:endParaRPr lang="en-US" b="0" dirty="0" smtClean="0"/>
          </a:p>
          <a:p>
            <a:pPr lvl="1"/>
            <a:endParaRPr lang="en-US" baseline="30000" dirty="0" smtClean="0"/>
          </a:p>
        </p:txBody>
      </p:sp>
      <p:sp>
        <p:nvSpPr>
          <p:cNvPr id="6" name="Slide Image Placeholder 5"/>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82440" y="4159734"/>
            <a:ext cx="5217216" cy="5475407"/>
          </a:xfrm>
        </p:spPr>
        <p:txBody>
          <a:bodyPr>
            <a:normAutofit fontScale="77500" lnSpcReduction="20000"/>
          </a:bodyPr>
          <a:lstStyle/>
          <a:p>
            <a:r>
              <a:rPr lang="en-US" dirty="0" smtClean="0"/>
              <a:t>Main Point </a:t>
            </a:r>
          </a:p>
          <a:p>
            <a:pPr lvl="1"/>
            <a:r>
              <a:rPr lang="en-US" dirty="0" smtClean="0"/>
              <a:t>Over</a:t>
            </a:r>
            <a:r>
              <a:rPr lang="en-US" baseline="0" dirty="0" smtClean="0"/>
              <a:t> nine</a:t>
            </a:r>
            <a:r>
              <a:rPr lang="en-US" dirty="0" smtClean="0"/>
              <a:t> conjugate meningococcal vaccines are available worldwide.</a:t>
            </a:r>
            <a:r>
              <a:rPr lang="en-US" baseline="30000" dirty="0" smtClean="0"/>
              <a:t>46-53</a:t>
            </a:r>
            <a:r>
              <a:rPr lang="en-US" dirty="0" smtClean="0"/>
              <a:t> Access to the individual vaccines may vary depending on country-specific licensing.</a:t>
            </a:r>
          </a:p>
          <a:p>
            <a:r>
              <a:rPr lang="en-US" dirty="0" smtClean="0"/>
              <a:t>Background</a:t>
            </a:r>
          </a:p>
          <a:p>
            <a:pPr lvl="1"/>
            <a:r>
              <a:rPr lang="en-US" dirty="0" smtClean="0"/>
              <a:t>Polysaccharide vaccines</a:t>
            </a:r>
            <a:r>
              <a:rPr lang="en-US" baseline="30000" dirty="0" smtClean="0"/>
              <a:t>19</a:t>
            </a:r>
          </a:p>
          <a:p>
            <a:pPr lvl="2"/>
            <a:r>
              <a:rPr lang="en-US" dirty="0" smtClean="0"/>
              <a:t>Are composed of serogroup-specific capsular antigens</a:t>
            </a:r>
          </a:p>
          <a:p>
            <a:pPr lvl="2"/>
            <a:r>
              <a:rPr lang="en-US" dirty="0" smtClean="0"/>
              <a:t>Stimulate T-cell–independent responses </a:t>
            </a:r>
          </a:p>
          <a:p>
            <a:pPr lvl="2"/>
            <a:r>
              <a:rPr lang="en-US" dirty="0" smtClean="0"/>
              <a:t>Induce antibody development but not immunologic memory</a:t>
            </a:r>
          </a:p>
          <a:p>
            <a:pPr lvl="2"/>
            <a:r>
              <a:rPr lang="en-US" dirty="0" smtClean="0"/>
              <a:t>Confer poor immunogenicity in infants and children &lt;5 years of age</a:t>
            </a:r>
          </a:p>
          <a:p>
            <a:pPr lvl="1"/>
            <a:r>
              <a:rPr lang="en-US" dirty="0" smtClean="0"/>
              <a:t>Conjugate vaccines</a:t>
            </a:r>
            <a:r>
              <a:rPr lang="en-US" baseline="30000" dirty="0" smtClean="0"/>
              <a:t>19</a:t>
            </a:r>
            <a:endParaRPr lang="en-US" dirty="0" smtClean="0"/>
          </a:p>
          <a:p>
            <a:pPr lvl="2"/>
            <a:r>
              <a:rPr lang="en-US" dirty="0" smtClean="0"/>
              <a:t>Are serogroup-specific capsular polysaccharides covalently linked to inactivated bacterial toxin proteins (toxoids)</a:t>
            </a:r>
          </a:p>
          <a:p>
            <a:pPr lvl="2"/>
            <a:r>
              <a:rPr lang="en-US" dirty="0" smtClean="0"/>
              <a:t>Stimulate T-cell–dependent responses</a:t>
            </a:r>
          </a:p>
          <a:p>
            <a:pPr lvl="2"/>
            <a:r>
              <a:rPr lang="en-US" dirty="0" smtClean="0"/>
              <a:t>Induce immunologic memory</a:t>
            </a:r>
          </a:p>
          <a:p>
            <a:pPr lvl="1"/>
            <a:r>
              <a:rPr lang="en-US" dirty="0" smtClean="0"/>
              <a:t>Vaccines against serogroup B have eluded researchers for some time because serogroup B polysaccharide antigens are poorly immunogenic, a result of their similarity. Humans are, therefore, immunotolerant to this antigen. While vaccines composed of serogroup B outer membrane vesicles—thereby circumventing use of capsular polysaccharides—have been manufactured and used with success in Cuba, Norway, and New Zealand, their utility outside of these countries is limited because of the specificity of the outbreak strains.</a:t>
            </a:r>
            <a:r>
              <a:rPr lang="en-US" baseline="30000" dirty="0" smtClean="0"/>
              <a:t>19</a:t>
            </a:r>
            <a:r>
              <a:rPr lang="en-US" dirty="0" smtClean="0"/>
              <a:t> </a:t>
            </a:r>
          </a:p>
          <a:p>
            <a:pPr lvl="1"/>
            <a:r>
              <a:rPr lang="en-US" dirty="0" smtClean="0"/>
              <a:t>Since 2013, a </a:t>
            </a:r>
            <a:r>
              <a:rPr lang="en-US" dirty="0" err="1" smtClean="0"/>
              <a:t>MenB</a:t>
            </a:r>
            <a:r>
              <a:rPr lang="en-US" dirty="0" smtClean="0"/>
              <a:t> vaccine based on </a:t>
            </a:r>
            <a:r>
              <a:rPr lang="en-US" dirty="0" err="1" smtClean="0"/>
              <a:t>subcapsular</a:t>
            </a:r>
            <a:r>
              <a:rPr lang="en-US" dirty="0" smtClean="0"/>
              <a:t> protein antigens has been licensed in </a:t>
            </a:r>
            <a:r>
              <a:rPr lang="en-US" dirty="0"/>
              <a:t>E</a:t>
            </a:r>
            <a:r>
              <a:rPr lang="en-US" dirty="0" smtClean="0"/>
              <a:t>urope, Canada, and Australia.</a:t>
            </a:r>
            <a:r>
              <a:rPr lang="en-US" baseline="30000" dirty="0" smtClean="0"/>
              <a:t>57-60</a:t>
            </a:r>
          </a:p>
          <a:p>
            <a:r>
              <a:rPr lang="en-US" dirty="0" smtClean="0"/>
              <a:t>References</a:t>
            </a:r>
          </a:p>
          <a:p>
            <a:pPr marL="227246" indent="-227246"/>
            <a:r>
              <a:rPr lang="en-US" b="0" dirty="0" smtClean="0"/>
              <a:t>19. 	</a:t>
            </a:r>
            <a:r>
              <a:rPr lang="en-US" b="0" dirty="0" err="1" smtClean="0"/>
              <a:t>Khatami</a:t>
            </a:r>
            <a:r>
              <a:rPr lang="en-US" b="0" dirty="0" smtClean="0"/>
              <a:t> A, Pollard AJ. The epidemiology of meningococcal disease and the impact of vaccines. </a:t>
            </a:r>
            <a:r>
              <a:rPr lang="en-US" b="0" i="1" dirty="0" smtClean="0"/>
              <a:t>Expert Rev Vaccines</a:t>
            </a:r>
            <a:r>
              <a:rPr lang="en-US" b="0" dirty="0" smtClean="0"/>
              <a:t>. 2010;9(3):285-298.</a:t>
            </a:r>
            <a:endParaRPr lang="en-US" altLang="en-US" b="0" dirty="0" smtClean="0"/>
          </a:p>
          <a:p>
            <a:pPr marL="227246" indent="-227246"/>
            <a:r>
              <a:rPr lang="en-US" altLang="en-US" b="0" dirty="0" smtClean="0"/>
              <a:t>46. 	</a:t>
            </a:r>
            <a:r>
              <a:rPr lang="en-US" altLang="en-US" b="0" dirty="0" err="1" smtClean="0"/>
              <a:t>Menjugate</a:t>
            </a:r>
            <a:r>
              <a:rPr lang="en-US" altLang="en-US" b="0" dirty="0" smtClean="0"/>
              <a:t>® [PI]. Novartis Vaccines; 2013.</a:t>
            </a:r>
          </a:p>
          <a:p>
            <a:pPr marL="228567" indent="-228567"/>
            <a:r>
              <a:rPr lang="en-US" altLang="en-US" b="0" dirty="0" smtClean="0"/>
              <a:t>47. 	</a:t>
            </a:r>
            <a:r>
              <a:rPr lang="en-US" altLang="en-US" b="0" dirty="0" err="1" smtClean="0"/>
              <a:t>Meningitec</a:t>
            </a:r>
            <a:r>
              <a:rPr lang="en-US" altLang="en-US" b="0" dirty="0" smtClean="0"/>
              <a:t>® [PI]. Pfizer; 2011. </a:t>
            </a:r>
          </a:p>
          <a:p>
            <a:pPr marL="228567" indent="-228567"/>
            <a:r>
              <a:rPr lang="en-US" altLang="en-US" b="0" dirty="0" smtClean="0"/>
              <a:t>48. 	</a:t>
            </a:r>
            <a:r>
              <a:rPr lang="en-US" altLang="en-US" b="0" dirty="0" err="1" smtClean="0"/>
              <a:t>NeisVac</a:t>
            </a:r>
            <a:r>
              <a:rPr lang="en-US" altLang="en-US" b="0" dirty="0" smtClean="0"/>
              <a:t>-C® [PI]. GlaxoSmithKline Inc; 2010. </a:t>
            </a:r>
            <a:endParaRPr lang="en-US" altLang="en-US" b="0" baseline="30000" dirty="0" smtClean="0"/>
          </a:p>
          <a:p>
            <a:pPr marL="228567" indent="-228567"/>
            <a:r>
              <a:rPr lang="en-US" altLang="en-US" b="0" dirty="0" smtClean="0"/>
              <a:t>49. 	</a:t>
            </a:r>
            <a:r>
              <a:rPr lang="en-US" altLang="en-US" b="0" dirty="0" err="1" smtClean="0"/>
              <a:t>Menitorix</a:t>
            </a:r>
            <a:r>
              <a:rPr lang="en-US" altLang="en-US" b="0" dirty="0" smtClean="0"/>
              <a:t>® [PI]. GlaxoSmithKline Australia; 2013. </a:t>
            </a:r>
          </a:p>
          <a:p>
            <a:pPr marL="228567" indent="-228567"/>
            <a:r>
              <a:rPr lang="en-US" altLang="en-US" b="0" dirty="0" smtClean="0"/>
              <a:t>50. 	</a:t>
            </a:r>
            <a:r>
              <a:rPr lang="en-US" altLang="en-US" b="0" dirty="0" err="1" smtClean="0"/>
              <a:t>MenAfriVac</a:t>
            </a:r>
            <a:r>
              <a:rPr lang="en-US" altLang="en-US" b="0" dirty="0" smtClean="0"/>
              <a:t>® [PI]. Serum Institute of India Ltd. </a:t>
            </a:r>
            <a:endParaRPr lang="en-US" altLang="en-US" b="0" baseline="30000" dirty="0" smtClean="0"/>
          </a:p>
          <a:p>
            <a:pPr marL="228567" indent="-228567"/>
            <a:r>
              <a:rPr lang="en-US" altLang="en-US" b="0" dirty="0" smtClean="0"/>
              <a:t>51. 	</a:t>
            </a:r>
            <a:r>
              <a:rPr lang="en-US" altLang="en-US" b="0" dirty="0" err="1" smtClean="0"/>
              <a:t>Menactra</a:t>
            </a:r>
            <a:r>
              <a:rPr lang="en-US" altLang="en-US" b="0" baseline="30000" dirty="0" smtClean="0">
                <a:sym typeface="Symbol"/>
              </a:rPr>
              <a:t></a:t>
            </a:r>
            <a:r>
              <a:rPr lang="en-US" altLang="en-US" b="0" dirty="0" smtClean="0"/>
              <a:t> [PI]. </a:t>
            </a:r>
            <a:r>
              <a:rPr lang="en-US" altLang="en-US" b="0" dirty="0" err="1" smtClean="0"/>
              <a:t>Sanofi</a:t>
            </a:r>
            <a:r>
              <a:rPr lang="en-US" altLang="en-US" b="0" dirty="0" smtClean="0"/>
              <a:t> </a:t>
            </a:r>
            <a:r>
              <a:rPr lang="en-US" altLang="en-US" b="0" dirty="0" err="1" smtClean="0"/>
              <a:t>pasteur</a:t>
            </a:r>
            <a:r>
              <a:rPr lang="en-US" altLang="en-US" b="0" dirty="0" smtClean="0"/>
              <a:t>; 2013. </a:t>
            </a:r>
            <a:endParaRPr lang="en-US" altLang="en-US" b="0" baseline="30000" dirty="0" smtClean="0"/>
          </a:p>
          <a:p>
            <a:pPr marL="228567" indent="-228567"/>
            <a:r>
              <a:rPr lang="en-US" altLang="en-US" b="0" dirty="0" smtClean="0"/>
              <a:t>52. 	</a:t>
            </a:r>
            <a:r>
              <a:rPr lang="en-US" altLang="en-US" b="0" dirty="0" err="1" smtClean="0"/>
              <a:t>Menveo</a:t>
            </a:r>
            <a:r>
              <a:rPr lang="en-US" altLang="en-US" b="0" baseline="30000" dirty="0" smtClean="0">
                <a:sym typeface="Symbol"/>
              </a:rPr>
              <a:t></a:t>
            </a:r>
            <a:r>
              <a:rPr lang="en-US" altLang="en-US" b="0" dirty="0" smtClean="0"/>
              <a:t> [PI]. Novartis Vaccines; 2013. </a:t>
            </a:r>
          </a:p>
          <a:p>
            <a:pPr marL="228567" indent="-228567"/>
            <a:r>
              <a:rPr lang="en-US" altLang="en-US" b="0" dirty="0" smtClean="0"/>
              <a:t>53. 	</a:t>
            </a:r>
            <a:r>
              <a:rPr lang="en-US" altLang="en-US" b="0" dirty="0" err="1" smtClean="0"/>
              <a:t>Nimenrix</a:t>
            </a:r>
            <a:r>
              <a:rPr lang="en-US" altLang="en-US" b="0" dirty="0" smtClean="0"/>
              <a:t>® [PI]. GlaxoSmithKline UK; 2013. </a:t>
            </a:r>
          </a:p>
          <a:p>
            <a:pPr marL="228567" indent="-228567"/>
            <a:r>
              <a:rPr lang="en-US" b="0" dirty="0" smtClean="0"/>
              <a:t>57. 	</a:t>
            </a:r>
            <a:r>
              <a:rPr lang="en-US" b="0" dirty="0" err="1" smtClean="0"/>
              <a:t>Bexsero</a:t>
            </a:r>
            <a:r>
              <a:rPr lang="en-US" b="0" dirty="0" smtClean="0"/>
              <a:t>® [product monograph].  Novartis Vaccines and Diagnostics, Inc; 2013. 	</a:t>
            </a:r>
          </a:p>
          <a:p>
            <a:pPr marL="228567" indent="-228567"/>
            <a:r>
              <a:rPr lang="en-US" b="0" dirty="0" smtClean="0"/>
              <a:t>58. 	Novartis International AG. Novartis receives EU approval for </a:t>
            </a:r>
            <a:r>
              <a:rPr lang="en-US" b="0" dirty="0" err="1" smtClean="0"/>
              <a:t>Bexsero</a:t>
            </a:r>
            <a:r>
              <a:rPr lang="en-US" b="0" dirty="0" smtClean="0"/>
              <a:t>®, first vaccine to prevent the leading cause of life-threatening meningitis across Europe. http://www.novartis.com/newsroom/media-releases/en/2013/1672036.shtml. Accessed January 13, 2014. </a:t>
            </a:r>
          </a:p>
          <a:p>
            <a:pPr marL="228567" indent="-228567"/>
            <a:r>
              <a:rPr lang="en-US" b="0" dirty="0" smtClean="0"/>
              <a:t>59. 	Novartis International AG. Novartis vaccine </a:t>
            </a:r>
            <a:r>
              <a:rPr lang="en-US" b="0" dirty="0" err="1" smtClean="0"/>
              <a:t>Bexsero</a:t>
            </a:r>
            <a:r>
              <a:rPr lang="en-US" b="0" dirty="0" smtClean="0"/>
              <a:t>® approved in Australia to help protect against </a:t>
            </a:r>
            <a:r>
              <a:rPr lang="en-US" b="0" dirty="0" err="1" smtClean="0"/>
              <a:t>MenB</a:t>
            </a:r>
            <a:r>
              <a:rPr lang="en-US" b="0" dirty="0" smtClean="0"/>
              <a:t> disease, a deadly form of bacterial meningitis. http://www.novartis.com/newsroom/media-releases/en/2013/1723151.shtml. Accessed January 13, 2014. </a:t>
            </a:r>
          </a:p>
          <a:p>
            <a:pPr marL="228600" indent="-228600">
              <a:buAutoNum type="arabicPeriod" startAt="60"/>
            </a:pPr>
            <a:r>
              <a:rPr lang="en-US" b="0" dirty="0" smtClean="0"/>
              <a:t>Novartis Pharmaceuticals Canada Inc. Health Canada Approves </a:t>
            </a:r>
            <a:r>
              <a:rPr lang="en-US" b="0" dirty="0" err="1" smtClean="0"/>
              <a:t>Bexsero</a:t>
            </a:r>
            <a:r>
              <a:rPr lang="en-US" b="0" dirty="0" smtClean="0"/>
              <a:t>*, the First Vaccine Available to Prevent  Meningococcal </a:t>
            </a:r>
            <a:r>
              <a:rPr lang="en-US" b="0" dirty="0" err="1" smtClean="0"/>
              <a:t>Serogroup</a:t>
            </a:r>
            <a:r>
              <a:rPr lang="en-US" b="0" dirty="0" smtClean="0"/>
              <a:t> B (</a:t>
            </a:r>
            <a:r>
              <a:rPr lang="en-US" b="0" dirty="0" err="1" smtClean="0"/>
              <a:t>MenB</a:t>
            </a:r>
            <a:r>
              <a:rPr lang="en-US" b="0" dirty="0" smtClean="0"/>
              <a:t>). http://www.novartis.ca/downloads/en/News/FINAL_Press_Release_Bexsero_12-06-13_E.pdf. Accessed January 13, 2014.  </a:t>
            </a:r>
          </a:p>
          <a:p>
            <a:pPr marL="228600" indent="-228600"/>
            <a:r>
              <a:rPr lang="en-US" b="0" dirty="0" smtClean="0"/>
              <a:t>86.	</a:t>
            </a:r>
            <a:r>
              <a:rPr lang="en-US" b="0" dirty="0" err="1" smtClean="0"/>
              <a:t>MenHibrix</a:t>
            </a:r>
            <a:r>
              <a:rPr lang="en-US" b="0" dirty="0" smtClean="0"/>
              <a:t>® [PI]. GlaxoSmithKline; 2013.</a:t>
            </a:r>
          </a:p>
          <a:p>
            <a:pPr marL="228567" indent="-228567">
              <a:buFont typeface="+mj-lt"/>
              <a:buAutoNum type="arabicPeriod"/>
            </a:pPr>
            <a:endParaRPr lang="en-US" b="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Main Point</a:t>
            </a:r>
          </a:p>
          <a:p>
            <a:pPr lvl="1"/>
            <a:r>
              <a:rPr lang="en-US" dirty="0" smtClean="0"/>
              <a:t>A meningococcal conjugate vaccine is produced by chemically conjugating the purified polysaccharide from </a:t>
            </a:r>
            <a:r>
              <a:rPr lang="en-US" i="1" dirty="0" smtClean="0"/>
              <a:t>N. meningitidis </a:t>
            </a:r>
            <a:r>
              <a:rPr lang="en-US" dirty="0" smtClean="0"/>
              <a:t>to a protein carrier—such as tetanus toxoid, diphtheria </a:t>
            </a:r>
            <a:r>
              <a:rPr lang="en-US" dirty="0" err="1" smtClean="0"/>
              <a:t>toxoid</a:t>
            </a:r>
            <a:r>
              <a:rPr lang="en-US" dirty="0" smtClean="0"/>
              <a:t>, or cross-reactive material 197 (CRM</a:t>
            </a:r>
            <a:r>
              <a:rPr lang="en-US" baseline="-25000" dirty="0" smtClean="0"/>
              <a:t>197</a:t>
            </a:r>
            <a:r>
              <a:rPr lang="en-US" dirty="0" smtClean="0"/>
              <a:t>).</a:t>
            </a:r>
            <a:r>
              <a:rPr lang="en-US" baseline="30000" dirty="0" smtClean="0"/>
              <a:t>43,44</a:t>
            </a:r>
          </a:p>
          <a:p>
            <a:pPr lvl="2"/>
            <a:r>
              <a:rPr lang="en-US" dirty="0" smtClean="0"/>
              <a:t>CRM</a:t>
            </a:r>
            <a:r>
              <a:rPr lang="en-US" baseline="-25000" dirty="0" smtClean="0"/>
              <a:t>197</a:t>
            </a:r>
            <a:r>
              <a:rPr lang="en-US" dirty="0" smtClean="0"/>
              <a:t> is a nontoxic mutated diphtheria toxin. </a:t>
            </a:r>
          </a:p>
          <a:p>
            <a:pPr lvl="2"/>
            <a:r>
              <a:rPr lang="en-US" dirty="0" smtClean="0"/>
              <a:t>This nontoxic version of diphtheria toxin does not require chemical deactivation.</a:t>
            </a:r>
            <a:r>
              <a:rPr lang="en-US" baseline="30000" dirty="0" smtClean="0"/>
              <a:t>45</a:t>
            </a:r>
          </a:p>
          <a:p>
            <a:r>
              <a:rPr lang="en-US" dirty="0" smtClean="0"/>
              <a:t>References</a:t>
            </a:r>
          </a:p>
          <a:p>
            <a:pPr marL="228567" indent="-228567"/>
            <a:r>
              <a:rPr lang="en-GB" b="0" dirty="0" smtClean="0"/>
              <a:t>43. 	Pollard AJ, </a:t>
            </a:r>
            <a:r>
              <a:rPr lang="nb-NO" b="0" dirty="0" smtClean="0"/>
              <a:t>Perrett KP, Beverley PC</a:t>
            </a:r>
            <a:r>
              <a:rPr lang="en-GB" b="0" dirty="0" smtClean="0"/>
              <a:t>. </a:t>
            </a:r>
            <a:r>
              <a:rPr lang="en-US" b="0" dirty="0" smtClean="0"/>
              <a:t>Maintaining protection against invasive bacteria with protein–polysaccharide conjugate vaccines. </a:t>
            </a:r>
            <a:r>
              <a:rPr lang="en-GB" b="0" i="1" dirty="0" smtClean="0"/>
              <a:t>Nat Rev </a:t>
            </a:r>
            <a:r>
              <a:rPr lang="en-GB" b="0" i="1" dirty="0" err="1" smtClean="0"/>
              <a:t>Immunol</a:t>
            </a:r>
            <a:r>
              <a:rPr lang="en-GB" b="0" dirty="0" smtClean="0"/>
              <a:t>. 2009;9(3):213-220.</a:t>
            </a:r>
            <a:endParaRPr lang="en-US" b="0" dirty="0" smtClean="0"/>
          </a:p>
          <a:p>
            <a:pPr marL="228567" indent="-228567"/>
            <a:r>
              <a:rPr lang="en-US" b="0" dirty="0" smtClean="0"/>
              <a:t>44. 	World Health Organization. Meningococcal disease. http://www.who.int/ith/vaccines/meningococcal/en/. Accessed January 13, 2014. </a:t>
            </a:r>
          </a:p>
          <a:p>
            <a:pPr marL="228567" indent="-228567"/>
            <a:r>
              <a:rPr lang="en-US" b="0" dirty="0" smtClean="0"/>
              <a:t>45. 	</a:t>
            </a:r>
            <a:r>
              <a:rPr lang="en-US" b="0" dirty="0" err="1" smtClean="0"/>
              <a:t>Bröker</a:t>
            </a:r>
            <a:r>
              <a:rPr lang="en-US" b="0" dirty="0" smtClean="0"/>
              <a:t> M, Cooper B, </a:t>
            </a:r>
            <a:r>
              <a:rPr lang="en-US" b="0" dirty="0" err="1" smtClean="0"/>
              <a:t>DeTorra</a:t>
            </a:r>
            <a:r>
              <a:rPr lang="en-US" b="0" dirty="0" smtClean="0"/>
              <a:t> LM, Stoddard JJ. Critical appraisal of a </a:t>
            </a:r>
            <a:r>
              <a:rPr lang="en-US" b="0" dirty="0" err="1" smtClean="0"/>
              <a:t>quadrivalent</a:t>
            </a:r>
            <a:r>
              <a:rPr lang="en-US" b="0" dirty="0" smtClean="0"/>
              <a:t> CRM(197) conjugate vaccine against meningococcal serogroups A, C W-135 and Y (Menveo®) in the context of treatment and prevention of invasive disease. </a:t>
            </a:r>
            <a:r>
              <a:rPr lang="en-US" b="0" i="1" dirty="0" smtClean="0"/>
              <a:t>Infect Drug Resist</a:t>
            </a:r>
            <a:r>
              <a:rPr lang="en-US" b="0" dirty="0" smtClean="0"/>
              <a:t>. 2011;4:137-147.</a:t>
            </a:r>
          </a:p>
        </p:txBody>
      </p:sp>
      <p:sp>
        <p:nvSpPr>
          <p:cNvPr id="5" name="Slide Image Placeholder 4"/>
          <p:cNvSpPr>
            <a:spLocks noGrp="1" noRot="1" noChangeAspect="1"/>
          </p:cNvSpPr>
          <p:nvPr>
            <p:ph type="sldImg"/>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Main Points</a:t>
            </a:r>
          </a:p>
          <a:p>
            <a:pPr lvl="1"/>
            <a:r>
              <a:rPr lang="en-US" dirty="0" smtClean="0"/>
              <a:t>Chemical conjugation of the </a:t>
            </a:r>
            <a:r>
              <a:rPr lang="en-US" i="1" dirty="0" smtClean="0"/>
              <a:t>N. </a:t>
            </a:r>
            <a:r>
              <a:rPr lang="en-US" i="1" dirty="0" err="1" smtClean="0"/>
              <a:t>Meningitidis</a:t>
            </a:r>
            <a:r>
              <a:rPr lang="en-US" i="1" dirty="0" smtClean="0"/>
              <a:t> </a:t>
            </a:r>
            <a:r>
              <a:rPr lang="en-US" dirty="0" smtClean="0"/>
              <a:t>polysaccharide.</a:t>
            </a:r>
            <a:r>
              <a:rPr lang="en-US" baseline="30000" dirty="0" smtClean="0"/>
              <a:t>43</a:t>
            </a:r>
          </a:p>
          <a:p>
            <a:pPr lvl="1"/>
            <a:r>
              <a:rPr lang="en-US" dirty="0" smtClean="0"/>
              <a:t>The </a:t>
            </a:r>
            <a:r>
              <a:rPr lang="en-US" dirty="0"/>
              <a:t>polysaccharide vaccine helps </a:t>
            </a:r>
            <a:r>
              <a:rPr lang="en-US" dirty="0" smtClean="0"/>
              <a:t>guide the carrier protein to polysaccharide-specific B cells where it gets processed with the help of T cells in association with major </a:t>
            </a:r>
            <a:r>
              <a:rPr lang="en-US" dirty="0" err="1" smtClean="0"/>
              <a:t>histocompatibility</a:t>
            </a:r>
            <a:r>
              <a:rPr lang="en-US" dirty="0" smtClean="0"/>
              <a:t> complex class II molecules.</a:t>
            </a:r>
            <a:r>
              <a:rPr lang="en-US" baseline="30000" dirty="0" smtClean="0"/>
              <a:t>43</a:t>
            </a:r>
          </a:p>
          <a:p>
            <a:pPr lvl="1"/>
            <a:r>
              <a:rPr lang="en-US" dirty="0" smtClean="0"/>
              <a:t>A conjugate vaccine, therefore, induces a T-cell response and results in the production of both plasma cells and memory B cells.</a:t>
            </a:r>
            <a:r>
              <a:rPr lang="en-US" baseline="30000" dirty="0" smtClean="0"/>
              <a:t>43</a:t>
            </a:r>
            <a:endParaRPr lang="en-US" dirty="0" smtClean="0"/>
          </a:p>
          <a:p>
            <a:pPr lvl="1"/>
            <a:r>
              <a:rPr lang="en-US" dirty="0" smtClean="0"/>
              <a:t>In contrast to plain polysaccharide vaccines, conjugate vaccines assist in the production of memory </a:t>
            </a:r>
            <a:br>
              <a:rPr lang="en-US" dirty="0" smtClean="0"/>
            </a:br>
            <a:r>
              <a:rPr lang="en-US" dirty="0" smtClean="0"/>
              <a:t>B cells required for long-lasting immunity.</a:t>
            </a:r>
            <a:r>
              <a:rPr lang="en-US" baseline="30000" dirty="0" smtClean="0"/>
              <a:t>43</a:t>
            </a:r>
          </a:p>
          <a:p>
            <a:r>
              <a:rPr lang="en-US" dirty="0" smtClean="0"/>
              <a:t>Reference</a:t>
            </a:r>
          </a:p>
          <a:p>
            <a:pPr marL="228567" indent="-228567"/>
            <a:r>
              <a:rPr lang="en-GB" b="0" dirty="0" smtClean="0"/>
              <a:t>43. 	Pollard AJ, </a:t>
            </a:r>
            <a:r>
              <a:rPr lang="nb-NO" b="0" dirty="0" smtClean="0"/>
              <a:t>Perrett KP, Beverley PC</a:t>
            </a:r>
            <a:r>
              <a:rPr lang="en-GB" b="0" dirty="0" smtClean="0"/>
              <a:t>. </a:t>
            </a:r>
            <a:r>
              <a:rPr lang="en-US" b="0" dirty="0" smtClean="0"/>
              <a:t>Maintaining protection against invasive bacteria with protein–polysaccharide conjugate vaccines. </a:t>
            </a:r>
            <a:r>
              <a:rPr lang="en-GB" b="0" i="1" dirty="0" smtClean="0"/>
              <a:t>Nat Rev </a:t>
            </a:r>
            <a:r>
              <a:rPr lang="en-GB" b="0" i="1" dirty="0" err="1" smtClean="0"/>
              <a:t>Immunol</a:t>
            </a:r>
            <a:r>
              <a:rPr lang="en-GB" b="0" dirty="0" smtClean="0"/>
              <a:t>. 2009;9:213-220.</a:t>
            </a:r>
            <a:endParaRPr lang="en-US" b="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9" name="Rectangle 3"/>
          <p:cNvSpPr>
            <a:spLocks noGrp="1" noChangeArrowheads="1"/>
          </p:cNvSpPr>
          <p:nvPr>
            <p:ph type="body" idx="1"/>
          </p:nvPr>
        </p:nvSpPr>
        <p:spPr/>
        <p:txBody>
          <a:bodyPr>
            <a:normAutofit/>
          </a:bodyPr>
          <a:lstStyle/>
          <a:p>
            <a:r>
              <a:rPr lang="en-US" dirty="0" smtClean="0"/>
              <a:t>Main Point</a:t>
            </a:r>
          </a:p>
          <a:p>
            <a:pPr lvl="1"/>
            <a:r>
              <a:rPr lang="en-US" dirty="0" smtClean="0"/>
              <a:t>Although polysaccharide and conjugate vaccines against invasive meningococcal disease are available, conjugate formulations offer a number of benefits:</a:t>
            </a:r>
          </a:p>
          <a:p>
            <a:pPr lvl="2"/>
            <a:r>
              <a:rPr lang="en-US" dirty="0" smtClean="0"/>
              <a:t>First, unlike polysaccharide vaccines, conjugate vaccines are immunogenic in infants.</a:t>
            </a:r>
            <a:r>
              <a:rPr lang="en-US" baseline="30000" dirty="0" smtClean="0"/>
              <a:t>19</a:t>
            </a:r>
          </a:p>
          <a:p>
            <a:pPr lvl="2"/>
            <a:r>
              <a:rPr lang="en-US" dirty="0" smtClean="0"/>
              <a:t>Second, they stimulate T-cell–dependent responses and ultimately immunologic memory, thereby conferring prolonged protection.</a:t>
            </a:r>
            <a:r>
              <a:rPr lang="en-US" baseline="30000" dirty="0" smtClean="0"/>
              <a:t> 19</a:t>
            </a:r>
            <a:endParaRPr lang="en-US" baseline="30000" dirty="0" smtClean="0">
              <a:solidFill>
                <a:srgbClr val="FF0000"/>
              </a:solidFill>
            </a:endParaRPr>
          </a:p>
          <a:p>
            <a:pPr lvl="2"/>
            <a:r>
              <a:rPr lang="en-US" dirty="0" smtClean="0"/>
              <a:t>Third, conjugate vaccines contribute to reductions in bacterial carriage and to herd immunity: unvaccinated individuals are at a reduced risk of disease because vaccinated individuals are less likely to carry and transmit the bacterium. Herd immunity, a secondary effect of vaccination, is contingent upon both vaccination coverage and carriage of vaccine-preventable </a:t>
            </a:r>
            <a:r>
              <a:rPr lang="en-US" dirty="0" err="1" smtClean="0"/>
              <a:t>serogroups</a:t>
            </a:r>
            <a:r>
              <a:rPr lang="en-US" dirty="0" smtClean="0"/>
              <a:t>/</a:t>
            </a:r>
            <a:br>
              <a:rPr lang="en-US" dirty="0" smtClean="0"/>
            </a:br>
            <a:r>
              <a:rPr lang="en-US" dirty="0" smtClean="0"/>
              <a:t>serotypes.</a:t>
            </a:r>
            <a:r>
              <a:rPr lang="en-US" baseline="30000" dirty="0" smtClean="0"/>
              <a:t> 19</a:t>
            </a:r>
            <a:endParaRPr lang="en-US" dirty="0" smtClean="0">
              <a:solidFill>
                <a:srgbClr val="FF0000"/>
              </a:solidFill>
            </a:endParaRPr>
          </a:p>
          <a:p>
            <a:pPr lvl="2"/>
            <a:r>
              <a:rPr lang="en-US" dirty="0" smtClean="0"/>
              <a:t>Lastly, booster dosing with conjugate vaccines results in augmented immunological responses.</a:t>
            </a:r>
            <a:r>
              <a:rPr lang="en-US" baseline="30000" dirty="0" smtClean="0"/>
              <a:t>61</a:t>
            </a:r>
            <a:r>
              <a:rPr lang="en-US" dirty="0" smtClean="0"/>
              <a:t> In contrast, polysaccharide booster dosing in individuals previously immunized with polysaccharide vaccines results in hyporesponsiveness, which is characterized by reduced antibody titers after revaccination.</a:t>
            </a:r>
            <a:r>
              <a:rPr lang="en-US" baseline="30000" dirty="0" smtClean="0"/>
              <a:t> 19</a:t>
            </a:r>
            <a:r>
              <a:rPr lang="en-US" dirty="0" smtClean="0"/>
              <a:t> </a:t>
            </a:r>
            <a:endParaRPr lang="en-US" dirty="0" smtClean="0">
              <a:solidFill>
                <a:srgbClr val="FF0000"/>
              </a:solidFill>
            </a:endParaRPr>
          </a:p>
          <a:p>
            <a:r>
              <a:rPr lang="en-US" dirty="0" smtClean="0"/>
              <a:t>References </a:t>
            </a:r>
          </a:p>
          <a:p>
            <a:pPr marL="228567" indent="-228567"/>
            <a:r>
              <a:rPr lang="en-US" b="0" dirty="0" smtClean="0"/>
              <a:t>19. 	</a:t>
            </a:r>
            <a:r>
              <a:rPr lang="en-US" b="0" dirty="0" err="1" smtClean="0"/>
              <a:t>Khatami</a:t>
            </a:r>
            <a:r>
              <a:rPr lang="en-US" b="0" dirty="0" smtClean="0"/>
              <a:t> A, Pollard AJ. The epidemiology of meningococcal disease and the impact of vaccines. </a:t>
            </a:r>
            <a:r>
              <a:rPr lang="en-US" b="0" i="1" dirty="0" smtClean="0"/>
              <a:t>Expert Rev Vaccines</a:t>
            </a:r>
            <a:r>
              <a:rPr lang="en-US" b="0" dirty="0" smtClean="0"/>
              <a:t>. 2010;9(3):285-298. </a:t>
            </a:r>
          </a:p>
          <a:p>
            <a:pPr marL="228567" indent="-228567"/>
            <a:r>
              <a:rPr lang="en-US" b="0" dirty="0" smtClean="0">
                <a:sym typeface="Symbol" pitchFamily="18" charset="2"/>
              </a:rPr>
              <a:t>61. 	</a:t>
            </a:r>
            <a:r>
              <a:rPr lang="en-US" b="0" dirty="0" err="1" smtClean="0">
                <a:sym typeface="Symbol" pitchFamily="18" charset="2"/>
              </a:rPr>
              <a:t>Granoff</a:t>
            </a:r>
            <a:r>
              <a:rPr lang="en-US" b="0" dirty="0" smtClean="0">
                <a:sym typeface="Symbol" pitchFamily="18" charset="2"/>
              </a:rPr>
              <a:t> DM, </a:t>
            </a:r>
            <a:r>
              <a:rPr lang="en-US" b="0" dirty="0" err="1" smtClean="0">
                <a:sym typeface="Symbol" pitchFamily="18" charset="2"/>
              </a:rPr>
              <a:t>Pelton</a:t>
            </a:r>
            <a:r>
              <a:rPr lang="en-US" b="0" dirty="0" smtClean="0">
                <a:sym typeface="Symbol" pitchFamily="18" charset="2"/>
              </a:rPr>
              <a:t> S, Harrison LH, Borrow R. Meningococcal vaccines. </a:t>
            </a:r>
            <a:r>
              <a:rPr lang="it-IT" b="0" dirty="0" smtClean="0">
                <a:sym typeface="Symbol" pitchFamily="18" charset="2"/>
              </a:rPr>
              <a:t>In: Plotkin SA, Orenstein WA, Offit PA, eds. </a:t>
            </a:r>
            <a:r>
              <a:rPr lang="it-IT" b="0" i="1" dirty="0" smtClean="0">
                <a:sym typeface="Symbol" pitchFamily="18" charset="2"/>
              </a:rPr>
              <a:t>Vaccines</a:t>
            </a:r>
            <a:r>
              <a:rPr lang="it-IT" b="0" dirty="0" smtClean="0">
                <a:sym typeface="Symbol" pitchFamily="18" charset="2"/>
              </a:rPr>
              <a:t>. </a:t>
            </a:r>
            <a:r>
              <a:rPr lang="en-US" b="0" dirty="0" smtClean="0">
                <a:sym typeface="Symbol" pitchFamily="18" charset="2"/>
              </a:rPr>
              <a:t>6th ed. Philadelphia, PA: Saunders; 2013: chapter 21. </a:t>
            </a:r>
            <a:endParaRPr lang="en-US" b="0" dirty="0" smtClean="0"/>
          </a:p>
          <a:p>
            <a:endParaRPr lang="en-US" b="0" dirty="0" smtClean="0"/>
          </a:p>
          <a:p>
            <a:endParaRPr lang="en-US" dirty="0" smtClean="0"/>
          </a:p>
          <a:p>
            <a:endParaRPr lang="en-US" dirty="0" smtClean="0"/>
          </a:p>
        </p:txBody>
      </p:sp>
      <p:sp>
        <p:nvSpPr>
          <p:cNvPr id="379910" name="Text Box 6"/>
          <p:cNvSpPr txBox="1">
            <a:spLocks noChangeArrowheads="1"/>
          </p:cNvSpPr>
          <p:nvPr/>
        </p:nvSpPr>
        <p:spPr bwMode="auto">
          <a:xfrm>
            <a:off x="684748" y="9078368"/>
            <a:ext cx="5590029" cy="219723"/>
          </a:xfrm>
          <a:prstGeom prst="rect">
            <a:avLst/>
          </a:prstGeom>
          <a:noFill/>
          <a:ln w="9525">
            <a:noFill/>
            <a:miter lim="800000"/>
            <a:headEnd/>
            <a:tailEnd/>
          </a:ln>
        </p:spPr>
        <p:txBody>
          <a:bodyPr lIns="95676" tIns="47839" rIns="95676" bIns="47839">
            <a:spAutoFit/>
          </a:bodyPr>
          <a:lstStyle/>
          <a:p>
            <a:pPr marL="162741" indent="-162741" defTabSz="900056">
              <a:tabLst>
                <a:tab pos="162741" algn="l"/>
              </a:tabLst>
            </a:pPr>
            <a:endParaRPr lang="en-US" sz="800" dirty="0">
              <a:solidFill>
                <a:srgbClr val="000000"/>
              </a:solidFill>
              <a:cs typeface="Arial" pitchFamily="34" charset="0"/>
            </a:endParaRPr>
          </a:p>
        </p:txBody>
      </p:sp>
      <p:sp>
        <p:nvSpPr>
          <p:cNvPr id="6" name="Slide Image Placeholder 5"/>
          <p:cNvSpPr>
            <a:spLocks noGrp="1" noRot="1" noChangeAspect="1"/>
          </p:cNvSpPr>
          <p:nvPr>
            <p:ph type="sldImg"/>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p:sp>
      <p:sp>
        <p:nvSpPr>
          <p:cNvPr id="4" name="Notes Placeholder 3"/>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5" name="Rectangle 3"/>
          <p:cNvSpPr>
            <a:spLocks noGrp="1" noChangeArrowheads="1"/>
          </p:cNvSpPr>
          <p:nvPr>
            <p:ph type="body" idx="1"/>
          </p:nvPr>
        </p:nvSpPr>
        <p:spPr/>
        <p:txBody>
          <a:bodyPr>
            <a:normAutofit/>
          </a:bodyPr>
          <a:lstStyle/>
          <a:p>
            <a:r>
              <a:rPr lang="en-US" dirty="0" smtClean="0"/>
              <a:t>Main Points</a:t>
            </a:r>
          </a:p>
          <a:p>
            <a:pPr lvl="1"/>
            <a:r>
              <a:rPr lang="en-US" i="1" dirty="0" err="1" smtClean="0"/>
              <a:t>Neisseria</a:t>
            </a:r>
            <a:r>
              <a:rPr lang="en-US" i="1" dirty="0" smtClean="0"/>
              <a:t> </a:t>
            </a:r>
            <a:r>
              <a:rPr lang="en-US" i="1" dirty="0" err="1" smtClean="0"/>
              <a:t>meningitidis</a:t>
            </a:r>
            <a:r>
              <a:rPr lang="en-US" i="1" dirty="0" smtClean="0"/>
              <a:t> </a:t>
            </a:r>
            <a:r>
              <a:rPr lang="en-US" dirty="0" smtClean="0"/>
              <a:t>causes invasive meningococcal disease.</a:t>
            </a:r>
            <a:r>
              <a:rPr lang="en-US" baseline="30000" dirty="0" smtClean="0"/>
              <a:t>6,7</a:t>
            </a:r>
          </a:p>
          <a:p>
            <a:pPr lvl="1"/>
            <a:r>
              <a:rPr lang="en-US" dirty="0" smtClean="0"/>
              <a:t>This pathogen is a gram-negative, aerobic, diplococcal bacterium, encapsulated by a polysaccharide structure.</a:t>
            </a:r>
            <a:r>
              <a:rPr lang="en-US" baseline="30000" dirty="0" smtClean="0"/>
              <a:t>6</a:t>
            </a:r>
          </a:p>
          <a:p>
            <a:pPr lvl="1"/>
            <a:r>
              <a:rPr lang="en-US" dirty="0" smtClean="0"/>
              <a:t>Six of the 12 know serogroups of </a:t>
            </a:r>
            <a:r>
              <a:rPr lang="en-US" i="1" dirty="0" smtClean="0"/>
              <a:t>N. meningitidis </a:t>
            </a:r>
            <a:r>
              <a:rPr lang="en-US" dirty="0" smtClean="0"/>
              <a:t>(A, B, C, Y, X, and W) cause the majority of epidemics worldwide.</a:t>
            </a:r>
            <a:r>
              <a:rPr lang="en-US" baseline="30000" dirty="0" smtClean="0"/>
              <a:t>7,8</a:t>
            </a:r>
            <a:r>
              <a:rPr lang="en-US" dirty="0" smtClean="0"/>
              <a:t> </a:t>
            </a:r>
          </a:p>
          <a:p>
            <a:r>
              <a:rPr lang="en-US" dirty="0" smtClean="0"/>
              <a:t>Background</a:t>
            </a:r>
          </a:p>
          <a:p>
            <a:pPr lvl="1"/>
            <a:r>
              <a:rPr lang="en-US" i="1" dirty="0" smtClean="0"/>
              <a:t>N. meningitidis </a:t>
            </a:r>
            <a:r>
              <a:rPr lang="en-US" dirty="0" smtClean="0"/>
              <a:t>only infects humans.</a:t>
            </a:r>
            <a:r>
              <a:rPr lang="en-US" baseline="30000" dirty="0" smtClean="0"/>
              <a:t>6</a:t>
            </a:r>
            <a:r>
              <a:rPr lang="en-US" dirty="0" smtClean="0"/>
              <a:t> The bacteria are transmitted from person-to-person via aerosolized respiratory droplets or throat secretions.</a:t>
            </a:r>
            <a:r>
              <a:rPr lang="en-US" baseline="30000" dirty="0" smtClean="0"/>
              <a:t>8</a:t>
            </a:r>
          </a:p>
          <a:p>
            <a:pPr lvl="2"/>
            <a:r>
              <a:rPr lang="en-US" dirty="0" smtClean="0"/>
              <a:t>Ten percent to 20% of the population carries </a:t>
            </a:r>
            <a:r>
              <a:rPr lang="en-US" i="1" dirty="0" smtClean="0"/>
              <a:t>N. meningitidis </a:t>
            </a:r>
            <a:r>
              <a:rPr lang="en-US" dirty="0" smtClean="0"/>
              <a:t>in their throat at any given time.</a:t>
            </a:r>
            <a:r>
              <a:rPr lang="en-US" baseline="30000" dirty="0" smtClean="0"/>
              <a:t>8</a:t>
            </a:r>
          </a:p>
          <a:p>
            <a:r>
              <a:rPr lang="en-US" dirty="0" smtClean="0"/>
              <a:t>References</a:t>
            </a:r>
          </a:p>
          <a:p>
            <a:pPr marL="227246" indent="-227246"/>
            <a:r>
              <a:rPr lang="en-US" b="0" dirty="0" smtClean="0"/>
              <a:t>6.	Pollard AJ. Meningococcal infections. In: Longo DL, </a:t>
            </a:r>
            <a:r>
              <a:rPr lang="en-US" b="0" dirty="0" err="1" smtClean="0"/>
              <a:t>Fauci</a:t>
            </a:r>
            <a:r>
              <a:rPr lang="en-US" b="0" dirty="0" smtClean="0"/>
              <a:t> AS, Kasper DL, et al, eds. </a:t>
            </a:r>
            <a:r>
              <a:rPr lang="en-US" b="0" i="1" dirty="0" smtClean="0"/>
              <a:t>Harrison’s Principles of Internal Medicine</a:t>
            </a:r>
            <a:r>
              <a:rPr lang="en-US" b="0" dirty="0" smtClean="0"/>
              <a:t>. 18th ed. New York, NY: McGraw-Hill; 2012; chapter 143.  </a:t>
            </a:r>
          </a:p>
          <a:p>
            <a:pPr marL="227246" indent="-227246"/>
            <a:r>
              <a:rPr lang="en-US" b="0" dirty="0" smtClean="0"/>
              <a:t>7. 	Harrison LH. The epidemiology of meningococcal disease in the United States. </a:t>
            </a:r>
            <a:r>
              <a:rPr lang="en-US" b="0" i="1" dirty="0" err="1" smtClean="0"/>
              <a:t>Clin</a:t>
            </a:r>
            <a:r>
              <a:rPr lang="en-US" b="0" i="1" dirty="0" smtClean="0"/>
              <a:t> Infect Dis</a:t>
            </a:r>
            <a:r>
              <a:rPr lang="en-US" b="0" dirty="0" smtClean="0"/>
              <a:t>. 2010;50(</a:t>
            </a:r>
            <a:r>
              <a:rPr lang="en-US" b="0" dirty="0" err="1" smtClean="0"/>
              <a:t>Suppl</a:t>
            </a:r>
            <a:r>
              <a:rPr lang="en-US" b="0" dirty="0" smtClean="0"/>
              <a:t> 2);S37-S44.</a:t>
            </a:r>
          </a:p>
          <a:p>
            <a:pPr marL="227246" indent="-227246"/>
            <a:r>
              <a:rPr lang="en-US" b="0" dirty="0" smtClean="0"/>
              <a:t>8. 	WHO. Meningococcal meningitis. http://www.who.int/mediacentre/factsheets/fs141/en/. Accessed January 3, 2014.</a:t>
            </a:r>
          </a:p>
          <a:p>
            <a:pPr lvl="2"/>
            <a:endParaRPr lang="en-US" dirty="0" smtClean="0"/>
          </a:p>
          <a:p>
            <a:endParaRPr lang="en-US" dirty="0" smtClean="0"/>
          </a:p>
        </p:txBody>
      </p:sp>
      <p:sp>
        <p:nvSpPr>
          <p:cNvPr id="6" name="Slide Image Placeholder 5"/>
          <p:cNvSpPr>
            <a:spLocks noGrp="1" noRot="1" noChangeAspect="1"/>
          </p:cNvSpPr>
          <p:nvPr>
            <p:ph type="sldImg"/>
          </p:nvPr>
        </p:nvSpPr>
        <p:spPr>
          <a:solidFill>
            <a:srgbClr val="FFFF00"/>
          </a:solidFill>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5" name="Notes Placeholder 2"/>
          <p:cNvSpPr>
            <a:spLocks noGrp="1"/>
          </p:cNvSpPr>
          <p:nvPr>
            <p:ph type="body" idx="1"/>
          </p:nvPr>
        </p:nvSpPr>
        <p:spPr/>
        <p:txBody>
          <a:bodyPr>
            <a:normAutofit/>
          </a:bodyPr>
          <a:lstStyle/>
          <a:p>
            <a:r>
              <a:rPr lang="en-US" dirty="0" smtClean="0"/>
              <a:t>Main Points </a:t>
            </a:r>
          </a:p>
          <a:p>
            <a:pPr lvl="1"/>
            <a:r>
              <a:rPr lang="en-US" dirty="0" smtClean="0"/>
              <a:t>The slide illustrates Sanofi Pasteur’s long-term commitment to meningococcal disease.</a:t>
            </a:r>
          </a:p>
          <a:p>
            <a:pPr lvl="1"/>
            <a:r>
              <a:rPr lang="en-US" dirty="0" smtClean="0"/>
              <a:t>This year marks </a:t>
            </a:r>
            <a:r>
              <a:rPr lang="en-US" dirty="0" err="1" smtClean="0"/>
              <a:t>Sanofi’s</a:t>
            </a:r>
            <a:r>
              <a:rPr lang="en-US" dirty="0" smtClean="0"/>
              <a:t> 40th anniversary in the meningococcal meningitis vaccine program that started with the introduction of the first serogroup A vaccine in 1974.</a:t>
            </a:r>
            <a:r>
              <a:rPr lang="en-US" baseline="30000" dirty="0" smtClean="0"/>
              <a:t>63 </a:t>
            </a:r>
            <a:r>
              <a:rPr lang="en-US" dirty="0" smtClean="0"/>
              <a:t>Other landmarks include</a:t>
            </a:r>
          </a:p>
          <a:p>
            <a:pPr lvl="2"/>
            <a:r>
              <a:rPr lang="en-US" dirty="0" smtClean="0"/>
              <a:t>Approval of the quadrivalent vaccine </a:t>
            </a:r>
            <a:r>
              <a:rPr lang="en-US" dirty="0" err="1" smtClean="0"/>
              <a:t>Menomune</a:t>
            </a:r>
            <a:r>
              <a:rPr lang="en-US" dirty="0" smtClean="0"/>
              <a:t>® for use in children &gt;2 years of age in 1981</a:t>
            </a:r>
            <a:r>
              <a:rPr lang="en-US" baseline="30000" dirty="0" smtClean="0"/>
              <a:t>62</a:t>
            </a:r>
          </a:p>
          <a:p>
            <a:pPr lvl="2"/>
            <a:r>
              <a:rPr lang="en-US" dirty="0" smtClean="0"/>
              <a:t>Introduction of </a:t>
            </a:r>
            <a:r>
              <a:rPr lang="en-US" dirty="0" err="1" smtClean="0"/>
              <a:t>Menactra</a:t>
            </a:r>
            <a:r>
              <a:rPr lang="en-US" dirty="0" smtClean="0"/>
              <a:t>®, the first quadrivalent conjugate vaccine against meningococcal disease in 2005</a:t>
            </a:r>
            <a:r>
              <a:rPr lang="en-US" baseline="30000" dirty="0" smtClean="0"/>
              <a:t>63</a:t>
            </a:r>
          </a:p>
          <a:p>
            <a:pPr lvl="2">
              <a:defRPr/>
            </a:pPr>
            <a:r>
              <a:rPr lang="en-US" dirty="0" smtClean="0"/>
              <a:t>Approval of </a:t>
            </a:r>
            <a:r>
              <a:rPr lang="en-US" dirty="0" err="1" smtClean="0"/>
              <a:t>Menactra</a:t>
            </a:r>
            <a:r>
              <a:rPr lang="en-US" dirty="0" smtClean="0"/>
              <a:t>®</a:t>
            </a:r>
            <a:r>
              <a:rPr lang="en-US" baseline="30000" dirty="0" smtClean="0">
                <a:sym typeface="Symbol"/>
              </a:rPr>
              <a:t> </a:t>
            </a:r>
            <a:r>
              <a:rPr lang="en-US" dirty="0" smtClean="0">
                <a:sym typeface="Symbol"/>
              </a:rPr>
              <a:t> for use in infants in 2011</a:t>
            </a:r>
            <a:r>
              <a:rPr lang="en-US" baseline="30000" dirty="0" smtClean="0">
                <a:sym typeface="Symbol"/>
              </a:rPr>
              <a:t>65</a:t>
            </a:r>
            <a:endParaRPr lang="en-US" baseline="30000" dirty="0" smtClean="0"/>
          </a:p>
          <a:p>
            <a:pPr lvl="1"/>
            <a:r>
              <a:rPr lang="en-US" dirty="0" smtClean="0">
                <a:latin typeface="Calibri" pitchFamily="34" charset="0"/>
              </a:rPr>
              <a:t>In 2010, </a:t>
            </a:r>
            <a:r>
              <a:rPr lang="en-US" dirty="0" err="1" smtClean="0">
                <a:latin typeface="Calibri" pitchFamily="34" charset="0"/>
              </a:rPr>
              <a:t>Menactra</a:t>
            </a:r>
            <a:r>
              <a:rPr lang="en-US" dirty="0" smtClean="0"/>
              <a:t>®</a:t>
            </a:r>
            <a:r>
              <a:rPr lang="en-US" dirty="0" smtClean="0">
                <a:latin typeface="Calibri" pitchFamily="34" charset="0"/>
              </a:rPr>
              <a:t> was registered  by the Health Council for Arab Countries in the Gulf.</a:t>
            </a:r>
            <a:r>
              <a:rPr lang="en-US" baseline="30000" dirty="0" smtClean="0">
                <a:latin typeface="Calibri" pitchFamily="34" charset="0"/>
              </a:rPr>
              <a:t>64</a:t>
            </a:r>
            <a:endParaRPr lang="en-US" baseline="30000" dirty="0" smtClean="0"/>
          </a:p>
          <a:p>
            <a:r>
              <a:rPr lang="en-US" dirty="0" smtClean="0"/>
              <a:t>References</a:t>
            </a:r>
          </a:p>
          <a:p>
            <a:pPr marL="228567" indent="-228567"/>
            <a:r>
              <a:rPr lang="en-US" b="0" dirty="0" smtClean="0">
                <a:sym typeface="Symbol" pitchFamily="18" charset="2"/>
              </a:rPr>
              <a:t>62. 	</a:t>
            </a:r>
            <a:r>
              <a:rPr lang="en-US" b="0" dirty="0" err="1" smtClean="0">
                <a:sym typeface="Symbol" pitchFamily="18" charset="2"/>
              </a:rPr>
              <a:t>Sanofi</a:t>
            </a:r>
            <a:r>
              <a:rPr lang="en-US" b="0" dirty="0" smtClean="0">
                <a:sym typeface="Symbol" pitchFamily="18" charset="2"/>
              </a:rPr>
              <a:t> Pasteur. </a:t>
            </a:r>
            <a:r>
              <a:rPr lang="en-US" b="0" dirty="0" err="1" smtClean="0">
                <a:sym typeface="Symbol" pitchFamily="18" charset="2"/>
              </a:rPr>
              <a:t>Menomune</a:t>
            </a:r>
            <a:r>
              <a:rPr lang="en-US" dirty="0" smtClean="0"/>
              <a:t>®</a:t>
            </a:r>
            <a:r>
              <a:rPr lang="en-US" b="0" baseline="30000" dirty="0" smtClean="0">
                <a:sym typeface="Symbol" pitchFamily="18" charset="2"/>
              </a:rPr>
              <a:t> </a:t>
            </a:r>
            <a:r>
              <a:rPr lang="en-US" b="0" dirty="0" smtClean="0">
                <a:sym typeface="Symbol" pitchFamily="18" charset="2"/>
              </a:rPr>
              <a:t>is the first </a:t>
            </a:r>
            <a:r>
              <a:rPr lang="en-US" b="0" dirty="0" err="1" smtClean="0">
                <a:sym typeface="Symbol" pitchFamily="18" charset="2"/>
              </a:rPr>
              <a:t>quadrivalent</a:t>
            </a:r>
            <a:r>
              <a:rPr lang="en-US" b="0" dirty="0" smtClean="0">
                <a:sym typeface="Symbol" pitchFamily="18" charset="2"/>
              </a:rPr>
              <a:t> meningococcal vaccine prequalified by WHO. http://www.sanofipasteur.com/articles/1256-menomuneu-is-the-first-quadrivalent-meningococcal-vaccine-prequalified-by-the-who.html. Accessed January 3, 2014.</a:t>
            </a:r>
          </a:p>
          <a:p>
            <a:pPr marL="228567" indent="-228567"/>
            <a:r>
              <a:rPr lang="en-US" b="0" dirty="0" smtClean="0">
                <a:sym typeface="Symbol" pitchFamily="18" charset="2"/>
              </a:rPr>
              <a:t>63. 	</a:t>
            </a:r>
            <a:r>
              <a:rPr lang="en-US" b="0" dirty="0" err="1" smtClean="0">
                <a:sym typeface="Symbol" pitchFamily="18" charset="2"/>
              </a:rPr>
              <a:t>Sanofi</a:t>
            </a:r>
            <a:r>
              <a:rPr lang="en-US" b="0" dirty="0" smtClean="0">
                <a:sym typeface="Symbol" pitchFamily="18" charset="2"/>
              </a:rPr>
              <a:t> Pasteur. Our vaccines: a history of innovation. http://www.sanofipasteur.us/about/history. Accessed January 3, 2014.</a:t>
            </a:r>
          </a:p>
          <a:p>
            <a:pPr marL="228567" indent="-228567"/>
            <a:r>
              <a:rPr lang="en-US" b="0" dirty="0" smtClean="0"/>
              <a:t>64. 	</a:t>
            </a:r>
            <a:r>
              <a:rPr lang="en-US" b="0" dirty="0" err="1" smtClean="0"/>
              <a:t>Sanofi</a:t>
            </a:r>
            <a:r>
              <a:rPr lang="en-US" b="0" dirty="0" smtClean="0"/>
              <a:t> Pasteur. </a:t>
            </a:r>
            <a:r>
              <a:rPr lang="en-US" b="0" dirty="0" err="1" smtClean="0"/>
              <a:t>Sanofi</a:t>
            </a:r>
            <a:r>
              <a:rPr lang="en-US" b="0" dirty="0" smtClean="0"/>
              <a:t> Pasteur announces FDA approval of </a:t>
            </a:r>
            <a:r>
              <a:rPr lang="en-US" b="0" dirty="0" err="1" smtClean="0"/>
              <a:t>Menactra</a:t>
            </a:r>
            <a:r>
              <a:rPr kumimoji="0" lang="en-US" sz="1000" b="0" i="0" u="none" strike="noStrike" kern="1200" cap="none" spc="0" normalizeH="0" baseline="30000" noProof="0" dirty="0" smtClean="0">
                <a:ln>
                  <a:noFill/>
                </a:ln>
                <a:solidFill>
                  <a:srgbClr val="20252C"/>
                </a:solidFill>
                <a:effectLst/>
                <a:uLnTx/>
                <a:uFillTx/>
                <a:latin typeface="Calibri" pitchFamily="34" charset="0"/>
                <a:ea typeface="+mn-ea"/>
                <a:cs typeface="+mn-cs"/>
              </a:rPr>
              <a:t>®</a:t>
            </a:r>
            <a:r>
              <a:rPr lang="en-US" b="0" dirty="0" smtClean="0"/>
              <a:t> meningococcal conjugate vaccine indication for infants. http://sanofipasteurus.mediaroom.com/index.php?s=11069&amp;item=33927. Accessed January 10, 2014.</a:t>
            </a:r>
            <a:endParaRPr lang="en-US" b="0" dirty="0" smtClean="0">
              <a:sym typeface="Symbol" pitchFamily="18" charset="2"/>
            </a:endParaRPr>
          </a:p>
          <a:p>
            <a:pPr marL="228567" indent="-228567"/>
            <a:r>
              <a:rPr lang="en-US" b="0" dirty="0" smtClean="0"/>
              <a:t>65. 	</a:t>
            </a:r>
            <a:r>
              <a:rPr lang="en-US" b="0" dirty="0" err="1" smtClean="0"/>
              <a:t>Sanofi</a:t>
            </a:r>
            <a:r>
              <a:rPr lang="en-US" b="0" dirty="0" smtClean="0"/>
              <a:t> Pasteur. </a:t>
            </a:r>
            <a:r>
              <a:rPr lang="en-US" b="0" dirty="0" err="1" smtClean="0"/>
              <a:t>Sanofi</a:t>
            </a:r>
            <a:r>
              <a:rPr lang="en-US" b="0" dirty="0" smtClean="0"/>
              <a:t> Pasteur announces the registration of </a:t>
            </a:r>
            <a:r>
              <a:rPr lang="en-US" b="0" dirty="0" err="1" smtClean="0"/>
              <a:t>Menactra</a:t>
            </a:r>
            <a:r>
              <a:rPr kumimoji="0" lang="en-US" sz="1000" b="0" i="0" u="none" strike="noStrike" kern="1200" cap="none" spc="0" normalizeH="0" baseline="30000" noProof="0" dirty="0" smtClean="0">
                <a:ln>
                  <a:noFill/>
                </a:ln>
                <a:solidFill>
                  <a:srgbClr val="20252C"/>
                </a:solidFill>
                <a:effectLst/>
                <a:uLnTx/>
                <a:uFillTx/>
                <a:latin typeface="Calibri" pitchFamily="34" charset="0"/>
                <a:ea typeface="+mn-ea"/>
                <a:cs typeface="+mn-cs"/>
              </a:rPr>
              <a:t>®</a:t>
            </a:r>
            <a:r>
              <a:rPr lang="en-US" b="0" dirty="0" smtClean="0"/>
              <a:t> by the Health Council for Arab Countries in the Gulf. http://www.sanofipasteur.com/articles/75-sanofi-pasteur-announces-the-registration-of-menactrau-by-the-health-council-for-arab-countries-in-the-gulf-.html. Accessed January 10, 2014.</a:t>
            </a:r>
          </a:p>
          <a:p>
            <a:pPr lvl="2"/>
            <a:endParaRPr lang="en-US"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6" name="Rectangle 3"/>
          <p:cNvSpPr>
            <a:spLocks noGrp="1" noChangeArrowheads="1"/>
          </p:cNvSpPr>
          <p:nvPr>
            <p:ph type="body" idx="1"/>
          </p:nvPr>
        </p:nvSpPr>
        <p:spPr/>
        <p:txBody>
          <a:bodyPr>
            <a:normAutofit fontScale="92500"/>
          </a:bodyPr>
          <a:lstStyle/>
          <a:p>
            <a:r>
              <a:rPr lang="en-US" dirty="0" smtClean="0"/>
              <a:t>Main points:</a:t>
            </a:r>
          </a:p>
          <a:p>
            <a:pPr lvl="1"/>
            <a:r>
              <a:rPr lang="en-US" dirty="0" smtClean="0"/>
              <a:t>Fortunately, invasive meningococcal disease can be controlled, with vaccination regarded as an important intervention.</a:t>
            </a:r>
            <a:r>
              <a:rPr lang="en-US" baseline="30000" dirty="0" smtClean="0"/>
              <a:t>88</a:t>
            </a:r>
            <a:r>
              <a:rPr lang="en-US" dirty="0" smtClean="0"/>
              <a:t> </a:t>
            </a:r>
          </a:p>
          <a:p>
            <a:pPr lvl="1"/>
            <a:r>
              <a:rPr lang="en-US" dirty="0" smtClean="0"/>
              <a:t>On the basis of clinical trial investigation and more than 6 years of post-marketing experience, </a:t>
            </a:r>
            <a:r>
              <a:rPr lang="en-US" dirty="0" err="1" smtClean="0"/>
              <a:t>Menactra</a:t>
            </a:r>
            <a:r>
              <a:rPr lang="en-US" dirty="0" smtClean="0"/>
              <a:t>® is considered safe.</a:t>
            </a:r>
            <a:r>
              <a:rPr lang="en-US" baseline="30000" dirty="0" smtClean="0"/>
              <a:t>51</a:t>
            </a:r>
          </a:p>
          <a:p>
            <a:pPr lvl="1"/>
            <a:r>
              <a:rPr lang="en-US" dirty="0" smtClean="0"/>
              <a:t>Composed of antigens against 4 of the clinically significant meningococcal </a:t>
            </a:r>
            <a:r>
              <a:rPr lang="en-US" dirty="0" err="1" smtClean="0"/>
              <a:t>serogroups</a:t>
            </a:r>
            <a:r>
              <a:rPr lang="en-US" dirty="0" smtClean="0"/>
              <a:t>, </a:t>
            </a:r>
            <a:r>
              <a:rPr lang="en-US" dirty="0" err="1" smtClean="0"/>
              <a:t>Menactra</a:t>
            </a:r>
            <a:r>
              <a:rPr lang="en-US" dirty="0" smtClean="0"/>
              <a:t>® offers meningococcal disease immunization to individuals as young as 9 months of age.</a:t>
            </a:r>
            <a:r>
              <a:rPr lang="en-US" baseline="30000" dirty="0" smtClean="0"/>
              <a:t>51</a:t>
            </a:r>
          </a:p>
          <a:p>
            <a:pPr lvl="1"/>
            <a:r>
              <a:rPr lang="en-US" dirty="0" smtClean="0"/>
              <a:t>There are many benefits to integrating </a:t>
            </a:r>
            <a:r>
              <a:rPr lang="en-US" dirty="0" err="1" smtClean="0"/>
              <a:t>Menactra</a:t>
            </a:r>
            <a:r>
              <a:rPr lang="en-US" dirty="0" smtClean="0"/>
              <a:t>® into an older infant-toddler vaccination program:</a:t>
            </a:r>
            <a:r>
              <a:rPr lang="en-US" baseline="30000" dirty="0" smtClean="0"/>
              <a:t>3,17,81</a:t>
            </a:r>
          </a:p>
          <a:p>
            <a:pPr lvl="2"/>
            <a:r>
              <a:rPr lang="en-US" dirty="0" smtClean="0"/>
              <a:t>First, it offers flexible primary and catch-up dosing. </a:t>
            </a:r>
          </a:p>
          <a:p>
            <a:pPr lvl="2"/>
            <a:r>
              <a:rPr lang="en-US" dirty="0" smtClean="0"/>
              <a:t>Second, it provides the clinical benefits of a 2-4-6-month + booster dosing schedule, but with fewer doses. </a:t>
            </a:r>
          </a:p>
          <a:p>
            <a:pPr lvl="1"/>
            <a:r>
              <a:rPr lang="en-US" dirty="0" smtClean="0"/>
              <a:t>With fewer doses, costs are reduced and compliance is likely to be greater. It also avoids disruptions to or interference with already congested vaccination schedules at 2, 4, and 6 months of age. Most importantly, it would reduce the morbidity and mortality borne by infants and toddlers, the cohort with the highest burden of invasive meningococcal disease.</a:t>
            </a:r>
            <a:r>
              <a:rPr lang="en-US" baseline="30000" dirty="0" smtClean="0"/>
              <a:t>3,17,81</a:t>
            </a:r>
          </a:p>
          <a:p>
            <a:pPr lvl="1"/>
            <a:r>
              <a:rPr lang="en-US" dirty="0" err="1" smtClean="0"/>
              <a:t>Menactra</a:t>
            </a:r>
            <a:r>
              <a:rPr lang="en-US" dirty="0" smtClean="0"/>
              <a:t>® was the first meningococcal </a:t>
            </a:r>
            <a:r>
              <a:rPr lang="en-US" dirty="0" err="1" smtClean="0"/>
              <a:t>quadrivalent</a:t>
            </a:r>
            <a:r>
              <a:rPr lang="en-US" dirty="0" smtClean="0"/>
              <a:t> conjugate vaccine formulation approved for use in infants as young as 9 months of age, satisfying a previously unmet need.</a:t>
            </a:r>
            <a:r>
              <a:rPr lang="en-US" baseline="30000" dirty="0" smtClean="0"/>
              <a:t>89</a:t>
            </a:r>
          </a:p>
          <a:p>
            <a:r>
              <a:rPr lang="en-US" dirty="0" smtClean="0"/>
              <a:t>References:</a:t>
            </a:r>
          </a:p>
          <a:p>
            <a:pPr marL="228545" indent="-228545"/>
            <a:r>
              <a:rPr lang="en-US" b="0" dirty="0" smtClean="0"/>
              <a:t>3. 	Stephens DS, Greenwood  B, </a:t>
            </a:r>
            <a:r>
              <a:rPr lang="en-US" b="0" dirty="0" err="1" smtClean="0"/>
              <a:t>Brandtzaeg</a:t>
            </a:r>
            <a:r>
              <a:rPr lang="en-US" b="0" dirty="0" smtClean="0"/>
              <a:t> P. Epidemic meningitis, </a:t>
            </a:r>
            <a:r>
              <a:rPr lang="en-US" b="0" dirty="0" err="1" smtClean="0"/>
              <a:t>meningococcaemia</a:t>
            </a:r>
            <a:r>
              <a:rPr lang="en-US" b="0" dirty="0" smtClean="0"/>
              <a:t>, and </a:t>
            </a:r>
            <a:r>
              <a:rPr lang="en-US" b="0" i="1" dirty="0" err="1" smtClean="0"/>
              <a:t>Neisseria</a:t>
            </a:r>
            <a:r>
              <a:rPr lang="en-US" b="0" i="1" dirty="0" smtClean="0"/>
              <a:t> </a:t>
            </a:r>
            <a:r>
              <a:rPr lang="en-US" b="0" i="1" dirty="0" err="1" smtClean="0"/>
              <a:t>meningitidis</a:t>
            </a:r>
            <a:r>
              <a:rPr lang="en-US" b="0" dirty="0" smtClean="0"/>
              <a:t>.  </a:t>
            </a:r>
            <a:r>
              <a:rPr lang="en-US" b="0" i="1" dirty="0" smtClean="0"/>
              <a:t>Lancet</a:t>
            </a:r>
            <a:r>
              <a:rPr lang="en-US" b="0" dirty="0" smtClean="0"/>
              <a:t>. 2007;369(9580):2196-2210.</a:t>
            </a:r>
          </a:p>
          <a:p>
            <a:pPr marL="228545" indent="-228545"/>
            <a:r>
              <a:rPr lang="en-US" b="0" dirty="0" smtClean="0"/>
              <a:t>17. 	</a:t>
            </a:r>
            <a:r>
              <a:rPr lang="en-US" b="0" dirty="0" err="1" smtClean="0"/>
              <a:t>Pelton</a:t>
            </a:r>
            <a:r>
              <a:rPr lang="en-US" b="0" dirty="0" smtClean="0"/>
              <a:t> SI. Prevention of invasive meningococcal disease in the United States. </a:t>
            </a:r>
            <a:r>
              <a:rPr lang="en-US" b="0" i="1" dirty="0" smtClean="0"/>
              <a:t>Pediatr Infect </a:t>
            </a:r>
            <a:r>
              <a:rPr lang="en-US" b="0" i="1" dirty="0" err="1" smtClean="0"/>
              <a:t>Dis</a:t>
            </a:r>
            <a:r>
              <a:rPr lang="en-US" b="0" i="1" dirty="0" smtClean="0"/>
              <a:t> J</a:t>
            </a:r>
            <a:r>
              <a:rPr lang="en-US" b="0" dirty="0" smtClean="0"/>
              <a:t>. 2009;28(4):329-332.</a:t>
            </a:r>
          </a:p>
          <a:p>
            <a:pPr marL="228545" indent="-228545"/>
            <a:r>
              <a:rPr lang="en-US" b="0" dirty="0" smtClean="0"/>
              <a:t>51. 	Meningococcal (Groups A, C, Y and W-135) Polysaccharide Diphtheria </a:t>
            </a:r>
            <a:r>
              <a:rPr lang="en-US" b="0" dirty="0" err="1" smtClean="0"/>
              <a:t>Toxoid</a:t>
            </a:r>
            <a:r>
              <a:rPr lang="en-US" b="0" dirty="0" smtClean="0"/>
              <a:t> Conjugate Vaccine </a:t>
            </a:r>
            <a:r>
              <a:rPr lang="en-US" b="0" dirty="0" err="1" smtClean="0"/>
              <a:t>Menactra</a:t>
            </a:r>
            <a:r>
              <a:rPr lang="en-US" b="0" dirty="0" smtClean="0"/>
              <a:t>® For Intramuscular Injection. Prescribing Information. </a:t>
            </a:r>
            <a:r>
              <a:rPr lang="en-US" b="0" dirty="0" err="1" smtClean="0"/>
              <a:t>Sanofi</a:t>
            </a:r>
            <a:r>
              <a:rPr lang="en-US" b="0" dirty="0" smtClean="0"/>
              <a:t> Pasteur, Inc. </a:t>
            </a:r>
            <a:r>
              <a:rPr lang="en-US" b="0" dirty="0" err="1" smtClean="0"/>
              <a:t>Swiftwater</a:t>
            </a:r>
            <a:r>
              <a:rPr lang="en-US" b="0" dirty="0" smtClean="0"/>
              <a:t>, PA. April, 2013. </a:t>
            </a:r>
          </a:p>
          <a:p>
            <a:pPr marL="228545" indent="-228545"/>
            <a:r>
              <a:rPr lang="en-US" b="0" dirty="0" smtClean="0"/>
              <a:t>81. 	</a:t>
            </a:r>
            <a:r>
              <a:rPr lang="fi-FI" b="0" dirty="0" smtClean="0"/>
              <a:t>Pina LM, Bassily E, Machmer A, Hou V, Reinhardt A. </a:t>
            </a:r>
            <a:r>
              <a:rPr lang="en-US" b="0" dirty="0" smtClean="0"/>
              <a:t>Safety and immunogenicity of a </a:t>
            </a:r>
            <a:r>
              <a:rPr lang="en-US" b="0" dirty="0" err="1" smtClean="0"/>
              <a:t>quadrivalent</a:t>
            </a:r>
            <a:r>
              <a:rPr lang="en-US" b="0" dirty="0" smtClean="0"/>
              <a:t> meningococcal polysaccharide diphtheria </a:t>
            </a:r>
            <a:r>
              <a:rPr lang="en-US" b="0" dirty="0" err="1" smtClean="0"/>
              <a:t>toxoid</a:t>
            </a:r>
            <a:r>
              <a:rPr lang="en-US" b="0" dirty="0" smtClean="0"/>
              <a:t> conjugate vaccine in infants and toddlers: three multicenter phase III studies. </a:t>
            </a:r>
            <a:r>
              <a:rPr lang="en-US" b="0" i="1" dirty="0" smtClean="0"/>
              <a:t>Pediatr Infect </a:t>
            </a:r>
            <a:r>
              <a:rPr lang="en-US" b="0" i="1" dirty="0" err="1" smtClean="0"/>
              <a:t>Dis</a:t>
            </a:r>
            <a:r>
              <a:rPr lang="en-US" b="0" i="1" dirty="0" smtClean="0"/>
              <a:t> J</a:t>
            </a:r>
            <a:r>
              <a:rPr lang="en-US" b="0" dirty="0" smtClean="0"/>
              <a:t>. 2012;31(11):1173-1183.</a:t>
            </a:r>
          </a:p>
          <a:p>
            <a:pPr marL="228545" indent="-228545"/>
            <a:r>
              <a:rPr lang="en-US" b="0" dirty="0" smtClean="0"/>
              <a:t>88. 	Stephens DS. Conquering the </a:t>
            </a:r>
            <a:r>
              <a:rPr lang="en-US" b="0" dirty="0" err="1" smtClean="0"/>
              <a:t>meningococcus</a:t>
            </a:r>
            <a:r>
              <a:rPr lang="en-US" b="0" dirty="0" smtClean="0"/>
              <a:t>. </a:t>
            </a:r>
            <a:r>
              <a:rPr lang="en-US" b="0" i="1" dirty="0" smtClean="0"/>
              <a:t>FEMS </a:t>
            </a:r>
            <a:r>
              <a:rPr lang="en-US" b="0" i="1" dirty="0" err="1" smtClean="0"/>
              <a:t>Microbiol</a:t>
            </a:r>
            <a:r>
              <a:rPr lang="en-US" b="0" i="1" dirty="0" smtClean="0"/>
              <a:t> Rev</a:t>
            </a:r>
            <a:r>
              <a:rPr lang="en-US" b="0" dirty="0" smtClean="0"/>
              <a:t>. 2007;31(1):3-14.</a:t>
            </a:r>
          </a:p>
          <a:p>
            <a:pPr marL="228545" indent="-228545"/>
            <a:r>
              <a:rPr lang="en-US" b="0" dirty="0" smtClean="0"/>
              <a:t>89. 	</a:t>
            </a:r>
            <a:r>
              <a:rPr lang="en-US" b="0" dirty="0" err="1" smtClean="0"/>
              <a:t>Sanofi</a:t>
            </a:r>
            <a:r>
              <a:rPr lang="en-US" b="0" dirty="0" smtClean="0"/>
              <a:t> Pasteur. </a:t>
            </a:r>
            <a:r>
              <a:rPr lang="en-US" b="0" dirty="0" err="1" smtClean="0"/>
              <a:t>Menactra</a:t>
            </a:r>
            <a:r>
              <a:rPr lang="en-US" b="0" dirty="0" smtClean="0"/>
              <a:t>® vaccine immunogenicity. http://www.menactra.com/health-care-professionals/efficacy.html. Accessed January 13, 2013. </a:t>
            </a:r>
          </a:p>
        </p:txBody>
      </p:sp>
      <p:sp>
        <p:nvSpPr>
          <p:cNvPr id="5" name="Slide Image Placeholder 4"/>
          <p:cNvSpPr>
            <a:spLocks noGrp="1" noRot="1" noChangeAspect="1"/>
          </p:cNvSpPr>
          <p:nvPr>
            <p:ph type="sldImg"/>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normAutofit/>
          </a:bodyPr>
          <a:lstStyle/>
          <a:p>
            <a:r>
              <a:rPr lang="en-US" dirty="0" smtClean="0"/>
              <a:t>Additional information:</a:t>
            </a:r>
          </a:p>
          <a:p>
            <a:endParaRPr lang="en-US" dirty="0" smtClean="0"/>
          </a:p>
          <a:p>
            <a:pPr marL="228600" indent="-228600">
              <a:buFont typeface="Arial" pitchFamily="34" charset="0"/>
              <a:buChar char="•"/>
            </a:pPr>
            <a:r>
              <a:rPr lang="en-US" b="0" dirty="0" err="1" smtClean="0"/>
              <a:t>Sanofi</a:t>
            </a:r>
            <a:r>
              <a:rPr lang="en-US" b="0" dirty="0" smtClean="0"/>
              <a:t> Pasteur responded to the Chilean outbreak at the end of 2012 by supplying over 1.4 million doses of </a:t>
            </a:r>
            <a:r>
              <a:rPr lang="en-US" b="0" dirty="0" err="1" smtClean="0"/>
              <a:t>Menactra</a:t>
            </a:r>
            <a:r>
              <a:rPr lang="en-US" b="0" dirty="0" smtClean="0"/>
              <a:t>®</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xfrm>
            <a:off x="3850245" y="9429323"/>
            <a:ext cx="2945955" cy="495675"/>
          </a:xfrm>
          <a:prstGeom prst="rect">
            <a:avLst/>
          </a:prstGeom>
        </p:spPr>
        <p:txBody>
          <a:bodyPr/>
          <a:lstStyle/>
          <a:p>
            <a:fld id="{600F5182-EFEC-47A9-88D7-F6D1855BAE59}" type="slidenum">
              <a:rPr lang="en-US" smtClean="0"/>
              <a:pPr/>
              <a:t>4</a:t>
            </a:fld>
            <a:endParaRPr lang="en-US" smtClean="0"/>
          </a:p>
        </p:txBody>
      </p:sp>
      <p:sp>
        <p:nvSpPr>
          <p:cNvPr id="110595" name="Rectangle 7"/>
          <p:cNvSpPr txBox="1">
            <a:spLocks noGrp="1" noChangeArrowheads="1"/>
          </p:cNvSpPr>
          <p:nvPr/>
        </p:nvSpPr>
        <p:spPr bwMode="auto">
          <a:xfrm>
            <a:off x="3850245" y="9427681"/>
            <a:ext cx="2945955" cy="497317"/>
          </a:xfrm>
          <a:prstGeom prst="rect">
            <a:avLst/>
          </a:prstGeom>
          <a:noFill/>
          <a:ln w="9525">
            <a:noFill/>
            <a:miter lim="800000"/>
            <a:headEnd/>
            <a:tailEnd/>
          </a:ln>
        </p:spPr>
        <p:txBody>
          <a:bodyPr lIns="96606" tIns="48303" rIns="96606" bIns="48303" anchor="b"/>
          <a:lstStyle/>
          <a:p>
            <a:pPr algn="r" defTabSz="966788" eaLnBrk="1" hangingPunct="1"/>
            <a:fld id="{D217F80D-6950-4370-A30E-45E9BF87FD49}" type="slidenum">
              <a:rPr lang="en-US" sz="1200" b="0">
                <a:latin typeface="Arial" charset="0"/>
              </a:rPr>
              <a:pPr algn="r" defTabSz="966788" eaLnBrk="1" hangingPunct="1"/>
              <a:t>4</a:t>
            </a:fld>
            <a:endParaRPr lang="en-US" sz="1200" b="0">
              <a:latin typeface="Arial" charset="0"/>
            </a:endParaRPr>
          </a:p>
        </p:txBody>
      </p:sp>
      <p:sp>
        <p:nvSpPr>
          <p:cNvPr id="110596" name="Rectangle 1026"/>
          <p:cNvSpPr>
            <a:spLocks noGrp="1" noRot="1" noChangeAspect="1" noChangeArrowheads="1" noTextEdit="1"/>
          </p:cNvSpPr>
          <p:nvPr>
            <p:ph type="sldImg"/>
          </p:nvPr>
        </p:nvSpPr>
        <p:spPr>
          <a:ln/>
        </p:spPr>
      </p:sp>
      <p:sp>
        <p:nvSpPr>
          <p:cNvPr id="110597" name="Rectangle 1027"/>
          <p:cNvSpPr>
            <a:spLocks noGrp="1" noChangeArrowheads="1"/>
          </p:cNvSpPr>
          <p:nvPr>
            <p:ph type="body" idx="1"/>
          </p:nvPr>
        </p:nvSpPr>
        <p:spPr>
          <a:noFill/>
        </p:spPr>
        <p:txBody>
          <a:bodyPr/>
          <a:lstStyle/>
          <a:p>
            <a:pPr eaLnBrk="1" hangingPunct="1"/>
            <a:r>
              <a:rPr lang="en-US" smtClean="0"/>
              <a:t>Humans are the only known reservoir of </a:t>
            </a:r>
            <a:r>
              <a:rPr lang="en-US" i="1" smtClean="0"/>
              <a:t>N. meningitidis</a:t>
            </a:r>
            <a:r>
              <a:rPr lang="en-US" smtClean="0"/>
              <a:t>. The mere presence of the bacterium does not equate with clinical disease, however, as 8 to 25% of individuals carry the agent asymptomatically. In fact, fewer than 1% of carriers present clinically. Though the factors that lead to the transition of carriers from asymptomatic to clinical disease states is unknown, there is an inverse correlation between circulating antibodies against </a:t>
            </a:r>
            <a:r>
              <a:rPr lang="en-US" i="1" smtClean="0"/>
              <a:t>N. meningitidis</a:t>
            </a:r>
            <a:r>
              <a:rPr lang="en-US" smtClean="0"/>
              <a:t> and overt disease. Individuals naïve to the bacterium are at an increased risk of meningococcal meningitis or meningococcal septicemia compared with those who have been previously colonized. The bacterium spreads via aerosolized droplets, bodily fluids, or through direct person-to-person contact. The incubation period can range from 2 to 10 days, but 3 to 4 days is typical.</a:t>
            </a:r>
          </a:p>
        </p:txBody>
      </p:sp>
      <p:sp>
        <p:nvSpPr>
          <p:cNvPr id="110598" name="Text Box 6"/>
          <p:cNvSpPr txBox="1">
            <a:spLocks noChangeArrowheads="1"/>
          </p:cNvSpPr>
          <p:nvPr/>
        </p:nvSpPr>
        <p:spPr bwMode="auto">
          <a:xfrm>
            <a:off x="693340" y="8099862"/>
            <a:ext cx="5590970" cy="1636446"/>
          </a:xfrm>
          <a:prstGeom prst="rect">
            <a:avLst/>
          </a:prstGeom>
          <a:noFill/>
          <a:ln w="9525">
            <a:noFill/>
            <a:miter lim="800000"/>
            <a:headEnd/>
            <a:tailEnd/>
          </a:ln>
        </p:spPr>
        <p:txBody>
          <a:bodyPr lIns="96620" tIns="48310" rIns="96620" bIns="48310">
            <a:spAutoFit/>
          </a:bodyPr>
          <a:lstStyle/>
          <a:p>
            <a:pPr marL="171450" indent="-171450" defTabSz="944563" eaLnBrk="1" hangingPunct="1">
              <a:spcBef>
                <a:spcPct val="30000"/>
              </a:spcBef>
            </a:pPr>
            <a:r>
              <a:rPr lang="en-US" sz="800">
                <a:latin typeface="Arial" charset="0"/>
                <a:cs typeface="Arial" charset="0"/>
              </a:rPr>
              <a:t>References:</a:t>
            </a:r>
            <a:endParaRPr lang="en-US" sz="800" b="0">
              <a:latin typeface="Arial" charset="0"/>
              <a:cs typeface="Arial" charset="0"/>
            </a:endParaRPr>
          </a:p>
          <a:p>
            <a:pPr marL="171450" indent="-171450" defTabSz="944563">
              <a:spcBef>
                <a:spcPct val="30000"/>
              </a:spcBef>
              <a:buFontTx/>
              <a:buAutoNum type="arabicPeriod"/>
            </a:pPr>
            <a:r>
              <a:rPr lang="en-US" sz="800" b="0">
                <a:latin typeface="Arial" charset="0"/>
                <a:cs typeface="Arial" charset="0"/>
              </a:rPr>
              <a:t>Heymann DL, ed. </a:t>
            </a:r>
            <a:r>
              <a:rPr lang="en-US" sz="800" b="0" i="1">
                <a:latin typeface="Arial" charset="0"/>
                <a:cs typeface="Arial" charset="0"/>
              </a:rPr>
              <a:t>Control of Communicable Disease Manual.</a:t>
            </a:r>
            <a:r>
              <a:rPr lang="en-US" sz="800" b="0">
                <a:latin typeface="Arial" charset="0"/>
                <a:cs typeface="Arial" charset="0"/>
              </a:rPr>
              <a:t> 18th ed. Washington, DC: American Public Health Association; 2004.</a:t>
            </a:r>
          </a:p>
          <a:p>
            <a:pPr marL="171450" indent="-171450" defTabSz="944563">
              <a:spcBef>
                <a:spcPct val="30000"/>
              </a:spcBef>
              <a:buFontTx/>
              <a:buAutoNum type="arabicPeriod"/>
            </a:pPr>
            <a:r>
              <a:rPr lang="en-US" sz="800" b="0">
                <a:latin typeface="Arial" charset="0"/>
                <a:cs typeface="Arial" charset="0"/>
              </a:rPr>
              <a:t>Stephens DS, Greenwood B, Brandtzaeq P. Epidemic meningitis, meningococcaemia, and </a:t>
            </a:r>
            <a:r>
              <a:rPr lang="en-US" sz="800" b="0" i="1">
                <a:latin typeface="Arial" charset="0"/>
                <a:cs typeface="Arial" charset="0"/>
              </a:rPr>
              <a:t>Neisseria meningitidis</a:t>
            </a:r>
            <a:r>
              <a:rPr lang="en-US" sz="800" b="0">
                <a:latin typeface="Arial" charset="0"/>
                <a:cs typeface="Arial" charset="0"/>
              </a:rPr>
              <a:t>. </a:t>
            </a:r>
            <a:r>
              <a:rPr lang="en-US" sz="800" b="0" i="1">
                <a:latin typeface="Arial" charset="0"/>
                <a:cs typeface="Arial" charset="0"/>
              </a:rPr>
              <a:t>Lancet</a:t>
            </a:r>
            <a:r>
              <a:rPr lang="en-US" sz="800" b="0">
                <a:latin typeface="Arial" charset="0"/>
                <a:cs typeface="Arial" charset="0"/>
              </a:rPr>
              <a:t>. 2007;369(9580):2196-2210</a:t>
            </a:r>
            <a:r>
              <a:rPr lang="en-US" sz="800" b="0">
                <a:latin typeface="Arial" charset="0"/>
                <a:cs typeface="Arial" charset="0"/>
                <a:sym typeface="Symbol" pitchFamily="18" charset="2"/>
              </a:rPr>
              <a:t>.</a:t>
            </a:r>
            <a:endParaRPr lang="en-US" sz="800" b="0">
              <a:latin typeface="Arial" charset="0"/>
              <a:cs typeface="Arial" charset="0"/>
            </a:endParaRPr>
          </a:p>
          <a:p>
            <a:pPr marL="171450" indent="-171450" defTabSz="944563">
              <a:spcBef>
                <a:spcPct val="30000"/>
              </a:spcBef>
              <a:buFontTx/>
              <a:buAutoNum type="arabicPeriod"/>
            </a:pPr>
            <a:r>
              <a:rPr lang="en-US" sz="800" b="0">
                <a:latin typeface="Arial" charset="0"/>
              </a:rPr>
              <a:t>Cushing K, Cohn A. Meningococcal disease. In: </a:t>
            </a:r>
            <a:r>
              <a:rPr lang="en-US" sz="800" b="0" i="1">
                <a:latin typeface="Arial" charset="0"/>
              </a:rPr>
              <a:t>VPD Surveillance Manual</a:t>
            </a:r>
            <a:r>
              <a:rPr lang="en-US" sz="800" b="0">
                <a:latin typeface="Arial" charset="0"/>
              </a:rPr>
              <a:t>. 4th ed. 2008. http://www.cdc.gov/vaccines/pubs/surv-manual/chpt08-mening.pdf. Accessed July 6, 2009.</a:t>
            </a:r>
          </a:p>
          <a:p>
            <a:pPr marL="171450" indent="-171450" defTabSz="944563">
              <a:spcBef>
                <a:spcPct val="30000"/>
              </a:spcBef>
              <a:buFontTx/>
              <a:buAutoNum type="arabicPeriod"/>
            </a:pPr>
            <a:r>
              <a:rPr lang="en-US" sz="800" b="0">
                <a:latin typeface="Arial" charset="0"/>
                <a:cs typeface="Arial" charset="0"/>
              </a:rPr>
              <a:t>Caugant DA, Tzanakaki G, Kriz P. Lessons from meningococcal carriage studies. </a:t>
            </a:r>
            <a:r>
              <a:rPr lang="en-US" sz="800" b="0" i="1">
                <a:latin typeface="Arial" charset="0"/>
                <a:cs typeface="Arial" charset="0"/>
              </a:rPr>
              <a:t>FEMS Microbiol Rev</a:t>
            </a:r>
            <a:r>
              <a:rPr lang="en-US" sz="800" b="0">
                <a:latin typeface="Arial" charset="0"/>
                <a:cs typeface="Arial" charset="0"/>
              </a:rPr>
              <a:t>. 2007;31(1):52-63.</a:t>
            </a:r>
          </a:p>
          <a:p>
            <a:pPr marL="171450" indent="-171450" defTabSz="944563">
              <a:spcBef>
                <a:spcPct val="30000"/>
              </a:spcBef>
              <a:buFontTx/>
              <a:buAutoNum type="arabicPeriod"/>
            </a:pPr>
            <a:r>
              <a:rPr lang="en-US" sz="800" b="0">
                <a:latin typeface="Arial" charset="0"/>
                <a:cs typeface="Arial" charset="0"/>
              </a:rPr>
              <a:t>Goldschneider I, Gotschlich EC, Artenstein MS. Human immunity to the meningococcus. II. Development of natural immunity. </a:t>
            </a:r>
            <a:r>
              <a:rPr lang="en-US" sz="800" b="0" i="1">
                <a:latin typeface="Arial" charset="0"/>
                <a:cs typeface="Arial" charset="0"/>
              </a:rPr>
              <a:t>J Exp Med</a:t>
            </a:r>
            <a:r>
              <a:rPr lang="en-US" sz="800" b="0">
                <a:latin typeface="Arial" charset="0"/>
                <a:cs typeface="Arial" charset="0"/>
              </a:rPr>
              <a:t>. 1969;129(6):1327-1348.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xfrm>
            <a:off x="3850245" y="9429323"/>
            <a:ext cx="2945955" cy="495675"/>
          </a:xfrm>
          <a:prstGeom prst="rect">
            <a:avLst/>
          </a:prstGeom>
        </p:spPr>
        <p:txBody>
          <a:bodyPr/>
          <a:lstStyle/>
          <a:p>
            <a:fld id="{58521D7E-4F75-428F-BA0B-4B7559183AA4}" type="slidenum">
              <a:rPr lang="en-US" smtClean="0"/>
              <a:pPr/>
              <a:t>5</a:t>
            </a:fld>
            <a:endParaRPr lang="en-US" smtClean="0"/>
          </a:p>
        </p:txBody>
      </p:sp>
      <p:sp>
        <p:nvSpPr>
          <p:cNvPr id="115715" name="Rectangle 7"/>
          <p:cNvSpPr txBox="1">
            <a:spLocks noGrp="1" noChangeArrowheads="1"/>
          </p:cNvSpPr>
          <p:nvPr/>
        </p:nvSpPr>
        <p:spPr bwMode="auto">
          <a:xfrm>
            <a:off x="3850245" y="9427681"/>
            <a:ext cx="2945955" cy="497317"/>
          </a:xfrm>
          <a:prstGeom prst="rect">
            <a:avLst/>
          </a:prstGeom>
          <a:noFill/>
          <a:ln w="9525">
            <a:noFill/>
            <a:miter lim="800000"/>
            <a:headEnd/>
            <a:tailEnd/>
          </a:ln>
        </p:spPr>
        <p:txBody>
          <a:bodyPr lIns="96606" tIns="48303" rIns="96606" bIns="48303" anchor="b"/>
          <a:lstStyle/>
          <a:p>
            <a:pPr algn="r" defTabSz="966788" eaLnBrk="1" hangingPunct="1"/>
            <a:fld id="{92A61135-5F75-4561-971E-4446510A6DE4}" type="slidenum">
              <a:rPr lang="en-US" sz="1200" b="0">
                <a:latin typeface="Arial" charset="0"/>
              </a:rPr>
              <a:pPr algn="r" defTabSz="966788" eaLnBrk="1" hangingPunct="1"/>
              <a:t>5</a:t>
            </a:fld>
            <a:endParaRPr lang="en-US" sz="1200" b="0">
              <a:latin typeface="Arial" charset="0"/>
            </a:endParaRPr>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p:spPr>
        <p:txBody>
          <a:bodyPr/>
          <a:lstStyle/>
          <a:p>
            <a:pPr eaLnBrk="1" hangingPunct="1"/>
            <a:r>
              <a:rPr lang="en-US" smtClean="0"/>
              <a:t>Meningococcal meningitis and meningococcal septicemia are the most common manifestations of invasive meningococcal disease. Meningococcal meningitis is characterized by fever, headache, neck stiffness, nausea, and photophobia. It has a case fatality rate of 10 to 14%. Onset of meningococcal septicemia is marked by rash, brought on by vascular and tissue damage and disseminated intravascular coagulation. Severe perturbations to the vasculature, including structural damage and dysfunctional coagulation, can precipitate shock and even death. Up to 40% of patients who present with meningococcal septicemia may die. </a:t>
            </a:r>
          </a:p>
        </p:txBody>
      </p:sp>
      <p:sp>
        <p:nvSpPr>
          <p:cNvPr id="115718" name="Text Box 6"/>
          <p:cNvSpPr txBox="1">
            <a:spLocks noChangeArrowheads="1"/>
          </p:cNvSpPr>
          <p:nvPr/>
        </p:nvSpPr>
        <p:spPr bwMode="auto">
          <a:xfrm>
            <a:off x="693339" y="8843375"/>
            <a:ext cx="5589495" cy="805883"/>
          </a:xfrm>
          <a:prstGeom prst="rect">
            <a:avLst/>
          </a:prstGeom>
          <a:noFill/>
          <a:ln w="9525">
            <a:noFill/>
            <a:miter lim="800000"/>
            <a:headEnd/>
            <a:tailEnd/>
          </a:ln>
        </p:spPr>
        <p:txBody>
          <a:bodyPr lIns="96620" tIns="48310" rIns="96620" bIns="48310">
            <a:spAutoFit/>
          </a:bodyPr>
          <a:lstStyle/>
          <a:p>
            <a:pPr marL="119063" indent="-119063" defTabSz="944563" eaLnBrk="1" hangingPunct="1">
              <a:spcBef>
                <a:spcPct val="30000"/>
              </a:spcBef>
            </a:pPr>
            <a:r>
              <a:rPr lang="en-US" sz="800">
                <a:latin typeface="Arial" charset="0"/>
                <a:cs typeface="Arial" charset="0"/>
              </a:rPr>
              <a:t>References</a:t>
            </a:r>
            <a:r>
              <a:rPr lang="en-US" sz="800" b="0">
                <a:latin typeface="Arial" charset="0"/>
                <a:cs typeface="Arial" charset="0"/>
              </a:rPr>
              <a:t>:</a:t>
            </a:r>
          </a:p>
          <a:p>
            <a:pPr marL="119063" indent="-119063" defTabSz="944563" eaLnBrk="1" hangingPunct="1">
              <a:spcBef>
                <a:spcPct val="30000"/>
              </a:spcBef>
              <a:buFontTx/>
              <a:buAutoNum type="arabicPeriod"/>
            </a:pPr>
            <a:r>
              <a:rPr lang="en-US" sz="800" b="0">
                <a:latin typeface="Arial" charset="0"/>
                <a:cs typeface="Arial" charset="0"/>
              </a:rPr>
              <a:t>CDC. </a:t>
            </a:r>
            <a:r>
              <a:rPr lang="en-US" sz="800" b="0" i="1">
                <a:latin typeface="Arial" charset="0"/>
                <a:cs typeface="Arial" charset="0"/>
              </a:rPr>
              <a:t>Epidemiology and Prevention of Vaccine-Preventable Diseases</a:t>
            </a:r>
            <a:r>
              <a:rPr lang="en-US" sz="800" b="0">
                <a:latin typeface="Arial" charset="0"/>
                <a:cs typeface="Arial" charset="0"/>
              </a:rPr>
              <a:t>. Atkinson W, Wolfe S, Hamborsky J, McIntyre L, eds. 11th ed. Washington DC: Public Health Foundation; 2009. </a:t>
            </a:r>
          </a:p>
          <a:p>
            <a:pPr marL="119063" indent="-119063" defTabSz="944563" eaLnBrk="1" hangingPunct="1">
              <a:spcBef>
                <a:spcPct val="30000"/>
              </a:spcBef>
              <a:buFontTx/>
              <a:buAutoNum type="arabicPeriod"/>
            </a:pPr>
            <a:r>
              <a:rPr lang="en-US" sz="800" b="0">
                <a:latin typeface="Arial" charset="0"/>
                <a:cs typeface="Arial" charset="0"/>
              </a:rPr>
              <a:t>Rosenstein NE, Perkins BA, Stephens DS, Popovic T, Hughes JM. Meningococcal disease. </a:t>
            </a:r>
            <a:r>
              <a:rPr lang="en-US" sz="800" b="0" i="1">
                <a:latin typeface="Arial" charset="0"/>
                <a:cs typeface="Arial" charset="0"/>
              </a:rPr>
              <a:t>N Engl J Med</a:t>
            </a:r>
            <a:r>
              <a:rPr lang="en-US" sz="800" b="0">
                <a:latin typeface="Arial" charset="0"/>
                <a:cs typeface="Arial" charset="0"/>
              </a:rPr>
              <a:t>. 2001;344(18):1378-1388.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21" name="Rectangle 3"/>
          <p:cNvSpPr>
            <a:spLocks noGrp="1" noChangeArrowheads="1"/>
          </p:cNvSpPr>
          <p:nvPr>
            <p:ph type="body" idx="1"/>
          </p:nvPr>
        </p:nvSpPr>
        <p:spPr>
          <a:xfrm>
            <a:off x="782305" y="4159736"/>
            <a:ext cx="5217216" cy="4536474"/>
          </a:xfrm>
        </p:spPr>
        <p:txBody>
          <a:bodyPr>
            <a:normAutofit/>
          </a:bodyPr>
          <a:lstStyle/>
          <a:p>
            <a:r>
              <a:rPr lang="en-US" dirty="0" smtClean="0"/>
              <a:t>Main Points</a:t>
            </a:r>
          </a:p>
          <a:p>
            <a:pPr lvl="1"/>
            <a:r>
              <a:rPr lang="en-US" dirty="0" smtClean="0"/>
              <a:t>The early symptoms of invasive meningococcal disease appear flu-like in nature (eg, irritability, fever, loss of appetite) and tend to be nonspecific, which confounds definitive diagnoses.</a:t>
            </a:r>
            <a:r>
              <a:rPr lang="en-US" baseline="30000" dirty="0" smtClean="0"/>
              <a:t>1</a:t>
            </a:r>
            <a:r>
              <a:rPr lang="en-US" dirty="0" smtClean="0"/>
              <a:t> </a:t>
            </a:r>
          </a:p>
          <a:p>
            <a:pPr lvl="1"/>
            <a:r>
              <a:rPr lang="en-US" dirty="0" smtClean="0"/>
              <a:t>Characteristic, or tell-tale, symptoms manifest approximately 12 hours after initial presentation. However, this often leaves insufficient time for proper treatment, as death can occur as rapidly as within 24 to 48 hours of disease onset.</a:t>
            </a:r>
            <a:r>
              <a:rPr lang="en-US" baseline="30000" dirty="0" smtClean="0"/>
              <a:t>1,2</a:t>
            </a:r>
            <a:r>
              <a:rPr lang="en-US" dirty="0" smtClean="0"/>
              <a:t> </a:t>
            </a:r>
          </a:p>
          <a:p>
            <a:r>
              <a:rPr lang="en-US" dirty="0" smtClean="0"/>
              <a:t>Background</a:t>
            </a:r>
          </a:p>
          <a:p>
            <a:pPr lvl="1"/>
            <a:r>
              <a:rPr lang="en-US" dirty="0" smtClean="0"/>
              <a:t>This schematic depicts a typical time course for meningococcal meningococcemia and meningitis and is based on a study of 448 children ≤16 years of age with invasive meningococcal disease.</a:t>
            </a:r>
            <a:r>
              <a:rPr lang="en-US" baseline="30000" dirty="0" smtClean="0"/>
              <a:t>1</a:t>
            </a:r>
          </a:p>
          <a:p>
            <a:pPr lvl="2"/>
            <a:r>
              <a:rPr lang="en-US" dirty="0" smtClean="0"/>
              <a:t>Most presented with nonspecific symptoms in the first 4 to 8 hours, but many were near death within 24 hours. </a:t>
            </a:r>
          </a:p>
          <a:p>
            <a:pPr lvl="2"/>
            <a:r>
              <a:rPr lang="en-US" dirty="0" smtClean="0"/>
              <a:t>Hospitalization occurred a median of 19 hours after symptom onset, ranging from 13 hours in children &lt;1 year of age to 22 hours in those 15 to 16 years of age. </a:t>
            </a:r>
          </a:p>
          <a:p>
            <a:pPr lvl="2"/>
            <a:r>
              <a:rPr lang="en-US" dirty="0" smtClean="0"/>
              <a:t>More classic symptoms such as hemorrhagic rash and meningismus did not emerge until later (13 to 22 hours). In this report, 23% (103/448) of cases were fatal.</a:t>
            </a:r>
          </a:p>
          <a:p>
            <a:pPr marL="112922" indent="-112922" defTabSz="900056"/>
            <a:r>
              <a:rPr lang="en-US" dirty="0" smtClean="0">
                <a:solidFill>
                  <a:srgbClr val="000000"/>
                </a:solidFill>
                <a:cs typeface="Arial" pitchFamily="34" charset="0"/>
              </a:rPr>
              <a:t>References</a:t>
            </a:r>
          </a:p>
          <a:p>
            <a:pPr marL="241618" indent="-241618" defTabSz="900056">
              <a:spcBef>
                <a:spcPts val="301"/>
              </a:spcBef>
              <a:buFont typeface="+mj-lt"/>
              <a:buAutoNum type="arabicPeriod"/>
            </a:pPr>
            <a:r>
              <a:rPr lang="pt-BR" b="0" dirty="0" smtClean="0">
                <a:solidFill>
                  <a:srgbClr val="000000"/>
                </a:solidFill>
                <a:cs typeface="Arial" pitchFamily="34" charset="0"/>
              </a:rPr>
              <a:t>Thompson MJ, Ninis N, Perera R, et al. </a:t>
            </a:r>
            <a:r>
              <a:rPr lang="en-US" b="0" dirty="0" smtClean="0">
                <a:solidFill>
                  <a:srgbClr val="000000"/>
                </a:solidFill>
                <a:cs typeface="Arial" pitchFamily="34" charset="0"/>
              </a:rPr>
              <a:t>Clinical recognition of meningococcal disease in children and adolescents. </a:t>
            </a:r>
            <a:r>
              <a:rPr lang="en-US" b="0" i="1" dirty="0" smtClean="0">
                <a:solidFill>
                  <a:srgbClr val="000000"/>
                </a:solidFill>
                <a:cs typeface="Arial" pitchFamily="34" charset="0"/>
              </a:rPr>
              <a:t>Lancet</a:t>
            </a:r>
            <a:r>
              <a:rPr lang="en-US" b="0" dirty="0" smtClean="0">
                <a:solidFill>
                  <a:srgbClr val="000000"/>
                </a:solidFill>
                <a:cs typeface="Arial" pitchFamily="34" charset="0"/>
              </a:rPr>
              <a:t>. 2006;367(9508):397-403.</a:t>
            </a:r>
          </a:p>
          <a:p>
            <a:pPr marL="241618" indent="-241618" defTabSz="900056">
              <a:spcBef>
                <a:spcPts val="301"/>
              </a:spcBef>
              <a:buFont typeface="+mj-lt"/>
              <a:buAutoNum type="arabicPeriod"/>
            </a:pPr>
            <a:r>
              <a:rPr lang="en-US" b="0" dirty="0" err="1" smtClean="0">
                <a:solidFill>
                  <a:srgbClr val="000000"/>
                </a:solidFill>
                <a:cs typeface="Arial" pitchFamily="34" charset="0"/>
              </a:rPr>
              <a:t>Branco</a:t>
            </a:r>
            <a:r>
              <a:rPr lang="en-US" b="0" dirty="0" smtClean="0">
                <a:solidFill>
                  <a:srgbClr val="000000"/>
                </a:solidFill>
                <a:cs typeface="Arial" pitchFamily="34" charset="0"/>
              </a:rPr>
              <a:t> RG, Amoretti CF, Tasker RC. Meningococcal disease and meningitis. </a:t>
            </a:r>
            <a:r>
              <a:rPr lang="en-US" b="0" i="1" dirty="0" smtClean="0">
                <a:solidFill>
                  <a:srgbClr val="000000"/>
                </a:solidFill>
                <a:cs typeface="Arial" pitchFamily="34" charset="0"/>
              </a:rPr>
              <a:t>J Pediatr (Rio J)</a:t>
            </a:r>
            <a:r>
              <a:rPr lang="en-US" b="0" dirty="0" smtClean="0">
                <a:solidFill>
                  <a:srgbClr val="000000"/>
                </a:solidFill>
                <a:cs typeface="Arial" pitchFamily="34" charset="0"/>
              </a:rPr>
              <a:t>. 2007;</a:t>
            </a:r>
            <a:br>
              <a:rPr lang="en-US" b="0" dirty="0" smtClean="0">
                <a:solidFill>
                  <a:srgbClr val="000000"/>
                </a:solidFill>
                <a:cs typeface="Arial" pitchFamily="34" charset="0"/>
              </a:rPr>
            </a:br>
            <a:r>
              <a:rPr lang="en-US" b="0" dirty="0" smtClean="0">
                <a:solidFill>
                  <a:srgbClr val="000000"/>
                </a:solidFill>
                <a:cs typeface="Arial" pitchFamily="34" charset="0"/>
              </a:rPr>
              <a:t>83(2 suppl):S46-S53.</a:t>
            </a:r>
          </a:p>
          <a:p>
            <a:pPr lvl="2"/>
            <a:endParaRPr lang="en-US" dirty="0" smtClean="0"/>
          </a:p>
        </p:txBody>
      </p:sp>
      <p:sp>
        <p:nvSpPr>
          <p:cNvPr id="6" name="Slide Image Placeholder 5"/>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xfrm>
            <a:off x="3850245" y="9429323"/>
            <a:ext cx="2945955" cy="495675"/>
          </a:xfrm>
          <a:prstGeom prst="rect">
            <a:avLst/>
          </a:prstGeom>
        </p:spPr>
        <p:txBody>
          <a:bodyPr/>
          <a:lstStyle/>
          <a:p>
            <a:fld id="{8473C90C-0B23-492B-9014-67DB2A3CE070}" type="slidenum">
              <a:rPr lang="en-US" smtClean="0"/>
              <a:pPr/>
              <a:t>9</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p:txBody>
          <a:bodyPr/>
          <a:lstStyle/>
          <a:p>
            <a:pPr eaLnBrk="1" hangingPunct="1"/>
            <a:r>
              <a:rPr lang="en-US" smtClean="0"/>
              <a:t>Though less common, other manifestations of invasive meningococcal disease include pneumonia; inflammation of the heart (eg, endocarditis, myocarditis, pericarditis); lungs (pleurisy); peritoneum (peritonitis); and joints (arthritis); and Waterhouse-Friderichsen syndrome.</a:t>
            </a:r>
          </a:p>
          <a:p>
            <a:pPr eaLnBrk="1" hangingPunct="1"/>
            <a:endParaRPr lang="en-US" smtClean="0"/>
          </a:p>
        </p:txBody>
      </p:sp>
      <p:sp>
        <p:nvSpPr>
          <p:cNvPr id="117765" name="Text Box 4"/>
          <p:cNvSpPr txBox="1">
            <a:spLocks noChangeArrowheads="1"/>
          </p:cNvSpPr>
          <p:nvPr/>
        </p:nvSpPr>
        <p:spPr bwMode="auto">
          <a:xfrm>
            <a:off x="702191" y="8567634"/>
            <a:ext cx="5590970" cy="1096395"/>
          </a:xfrm>
          <a:prstGeom prst="rect">
            <a:avLst/>
          </a:prstGeom>
          <a:noFill/>
          <a:ln w="9525">
            <a:noFill/>
            <a:miter lim="800000"/>
            <a:headEnd/>
            <a:tailEnd/>
          </a:ln>
        </p:spPr>
        <p:txBody>
          <a:bodyPr lIns="96620" tIns="48310" rIns="96620" bIns="48310">
            <a:spAutoFit/>
          </a:bodyPr>
          <a:lstStyle/>
          <a:p>
            <a:pPr marL="176213" indent="-176213" defTabSz="944563" eaLnBrk="1" hangingPunct="1">
              <a:spcBef>
                <a:spcPct val="30000"/>
              </a:spcBef>
            </a:pPr>
            <a:r>
              <a:rPr lang="en-US" sz="800">
                <a:latin typeface="Arial" charset="0"/>
                <a:cs typeface="Arial" charset="0"/>
              </a:rPr>
              <a:t>References</a:t>
            </a:r>
            <a:r>
              <a:rPr lang="en-US" sz="800" b="0">
                <a:latin typeface="Arial" charset="0"/>
                <a:cs typeface="Arial" charset="0"/>
              </a:rPr>
              <a:t>:</a:t>
            </a:r>
          </a:p>
          <a:p>
            <a:pPr marL="176213" indent="-176213" defTabSz="944563" eaLnBrk="1" hangingPunct="1">
              <a:spcBef>
                <a:spcPct val="30000"/>
              </a:spcBef>
              <a:buFontTx/>
              <a:buAutoNum type="arabicPeriod"/>
            </a:pPr>
            <a:r>
              <a:rPr lang="en-US" sz="800" b="0">
                <a:latin typeface="Arial" charset="0"/>
                <a:cs typeface="Arial" charset="0"/>
              </a:rPr>
              <a:t>Apicella M. </a:t>
            </a:r>
            <a:r>
              <a:rPr lang="en-US" sz="800" b="0" i="1">
                <a:latin typeface="Arial" charset="0"/>
                <a:cs typeface="Arial" charset="0"/>
              </a:rPr>
              <a:t>Neisseria meningitidis</a:t>
            </a:r>
            <a:r>
              <a:rPr lang="en-US" sz="800" b="0">
                <a:latin typeface="Arial" charset="0"/>
                <a:cs typeface="Arial" charset="0"/>
              </a:rPr>
              <a:t>. In: Mandell GL, Bennett JE, Dolin R, eds. </a:t>
            </a:r>
            <a:r>
              <a:rPr lang="en-US" sz="800" b="0" i="1">
                <a:latin typeface="Arial" charset="0"/>
                <a:cs typeface="Arial" charset="0"/>
              </a:rPr>
              <a:t>Principles and Practice of Infectious Diseases</a:t>
            </a:r>
            <a:r>
              <a:rPr lang="en-US" sz="800" b="0">
                <a:latin typeface="Arial" charset="0"/>
                <a:cs typeface="Arial" charset="0"/>
              </a:rPr>
              <a:t>. New York: Churchill Livingstone; 1995:1896-1909. </a:t>
            </a:r>
          </a:p>
          <a:p>
            <a:pPr marL="176213" indent="-176213" defTabSz="944563" eaLnBrk="1" hangingPunct="1">
              <a:spcBef>
                <a:spcPct val="30000"/>
              </a:spcBef>
              <a:buFontTx/>
              <a:buAutoNum type="arabicPeriod"/>
            </a:pPr>
            <a:r>
              <a:rPr lang="en-US" sz="800" b="0">
                <a:latin typeface="Arial" charset="0"/>
                <a:cs typeface="Arial" charset="0"/>
              </a:rPr>
              <a:t>Cushing K, Cohn A. Meningococcal disease. In: </a:t>
            </a:r>
            <a:r>
              <a:rPr lang="en-US" sz="800" b="0" i="1">
                <a:latin typeface="Arial" charset="0"/>
                <a:cs typeface="Arial" charset="0"/>
              </a:rPr>
              <a:t>VPD Surveillance Manual</a:t>
            </a:r>
            <a:r>
              <a:rPr lang="en-US" sz="800" b="0">
                <a:latin typeface="Arial" charset="0"/>
                <a:cs typeface="Arial" charset="0"/>
              </a:rPr>
              <a:t>. 4th ed. 2008. http://www.cdc.gov/vaccines/pubs/surv-manual/chpt08-mening.pdf. Accessed July 6, 2009. </a:t>
            </a:r>
          </a:p>
          <a:p>
            <a:pPr marL="176213" indent="-176213" defTabSz="944563" eaLnBrk="1" hangingPunct="1">
              <a:spcBef>
                <a:spcPct val="30000"/>
              </a:spcBef>
              <a:buFontTx/>
              <a:buAutoNum type="arabicPeriod"/>
            </a:pPr>
            <a:r>
              <a:rPr lang="en-US" sz="800" b="0">
                <a:latin typeface="Arial" charset="0"/>
                <a:cs typeface="Arial" charset="0"/>
              </a:rPr>
              <a:t>Rosenstein NE, Perkins BA, Stephens DS, Popovic T, Hughes JM. Meningococcal disease. </a:t>
            </a:r>
            <a:r>
              <a:rPr lang="en-US" sz="800" b="0" i="1">
                <a:latin typeface="Arial" charset="0"/>
                <a:cs typeface="Arial" charset="0"/>
              </a:rPr>
              <a:t>N Engl J Med</a:t>
            </a:r>
            <a:r>
              <a:rPr lang="en-US" sz="800" b="0">
                <a:latin typeface="Arial" charset="0"/>
                <a:cs typeface="Arial" charset="0"/>
              </a:rPr>
              <a:t>. 2001;344(18):1378-1388.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xfrm>
            <a:off x="3850245" y="9429323"/>
            <a:ext cx="2945955" cy="495675"/>
          </a:xfrm>
          <a:prstGeom prst="rect">
            <a:avLst/>
          </a:prstGeom>
        </p:spPr>
        <p:txBody>
          <a:bodyPr/>
          <a:lstStyle/>
          <a:p>
            <a:fld id="{F5574CA2-C49A-4790-9C11-68482A35D4F7}" type="slidenum">
              <a:rPr lang="en-US" smtClean="0"/>
              <a:pPr/>
              <a:t>10</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p:txBody>
          <a:bodyPr/>
          <a:lstStyle/>
          <a:p>
            <a:pPr eaLnBrk="1" hangingPunct="1"/>
            <a:r>
              <a:rPr lang="en-US" smtClean="0"/>
              <a:t>Waterhouse-Friderichsen syndrome is a rare and highly fatal infection of the adrenal glands, most often caused by </a:t>
            </a:r>
            <a:r>
              <a:rPr lang="en-US" i="1" smtClean="0"/>
              <a:t>N. meningitidis. </a:t>
            </a:r>
            <a:r>
              <a:rPr lang="en-US" smtClean="0"/>
              <a:t>It is characterized by bilateral adrenal hemorrhage and disseminated intravascular coagulation. </a:t>
            </a:r>
          </a:p>
        </p:txBody>
      </p:sp>
      <p:sp>
        <p:nvSpPr>
          <p:cNvPr id="118789" name="Text Box 4"/>
          <p:cNvSpPr txBox="1">
            <a:spLocks noChangeArrowheads="1"/>
          </p:cNvSpPr>
          <p:nvPr/>
        </p:nvSpPr>
        <p:spPr bwMode="auto">
          <a:xfrm>
            <a:off x="693340" y="8680885"/>
            <a:ext cx="5590970" cy="970013"/>
          </a:xfrm>
          <a:prstGeom prst="rect">
            <a:avLst/>
          </a:prstGeom>
          <a:noFill/>
          <a:ln w="9525">
            <a:noFill/>
            <a:miter lim="800000"/>
            <a:headEnd/>
            <a:tailEnd/>
          </a:ln>
        </p:spPr>
        <p:txBody>
          <a:bodyPr lIns="96620" tIns="48310" rIns="96620" bIns="48310">
            <a:spAutoFit/>
          </a:bodyPr>
          <a:lstStyle/>
          <a:p>
            <a:pPr marL="119063" indent="-119063" defTabSz="944563" eaLnBrk="1" hangingPunct="1">
              <a:spcBef>
                <a:spcPct val="30000"/>
              </a:spcBef>
            </a:pPr>
            <a:r>
              <a:rPr lang="en-US" sz="800">
                <a:latin typeface="Arial" charset="0"/>
                <a:cs typeface="Arial" charset="0"/>
              </a:rPr>
              <a:t>References:</a:t>
            </a:r>
          </a:p>
          <a:p>
            <a:pPr marL="119063" indent="-119063" defTabSz="944563" eaLnBrk="1" hangingPunct="1">
              <a:spcBef>
                <a:spcPct val="30000"/>
              </a:spcBef>
              <a:buFontTx/>
              <a:buAutoNum type="arabicPeriod"/>
            </a:pPr>
            <a:r>
              <a:rPr lang="da-DK" sz="800" b="0">
                <a:latin typeface="Arial" charset="0"/>
                <a:cs typeface="Arial" charset="0"/>
              </a:rPr>
              <a:t>Adem PV, Montgomery CP, Husain AN, et al. </a:t>
            </a:r>
            <a:r>
              <a:rPr lang="en-US" sz="800" b="0" i="1">
                <a:latin typeface="Arial" charset="0"/>
                <a:cs typeface="Arial" charset="0"/>
              </a:rPr>
              <a:t>Staphylococcus aureus</a:t>
            </a:r>
            <a:r>
              <a:rPr lang="en-US" sz="800" b="0">
                <a:latin typeface="Arial" charset="0"/>
                <a:cs typeface="Arial" charset="0"/>
              </a:rPr>
              <a:t> sepsis and the Waterhouse-Friderichsen syndrome in children. </a:t>
            </a:r>
            <a:r>
              <a:rPr lang="da-DK" sz="800" b="0" i="1">
                <a:latin typeface="Arial" charset="0"/>
                <a:cs typeface="Arial" charset="0"/>
              </a:rPr>
              <a:t>N Engl J Med</a:t>
            </a:r>
            <a:r>
              <a:rPr lang="da-DK" sz="800" b="0">
                <a:latin typeface="Arial" charset="0"/>
                <a:cs typeface="Arial" charset="0"/>
              </a:rPr>
              <a:t>. 2005 22;353(12):1245-1251.</a:t>
            </a:r>
          </a:p>
          <a:p>
            <a:pPr marL="119063" indent="-119063" defTabSz="944563" eaLnBrk="1" hangingPunct="1">
              <a:spcBef>
                <a:spcPct val="30000"/>
              </a:spcBef>
              <a:buFontTx/>
              <a:buAutoNum type="arabicPeriod"/>
            </a:pPr>
            <a:r>
              <a:rPr lang="en-US" sz="800" b="0">
                <a:latin typeface="Arial" charset="0"/>
                <a:cs typeface="Arial" charset="0"/>
              </a:rPr>
              <a:t>Hamilton D, Harris MD, Foweraker J, Gresham GA.</a:t>
            </a:r>
            <a:r>
              <a:rPr lang="da-DK" sz="800" b="0">
                <a:latin typeface="Arial" charset="0"/>
                <a:cs typeface="Arial" charset="0"/>
              </a:rPr>
              <a:t>Waterhouse-Friderichsen syndrome as a result of non-meningococcal infection. </a:t>
            </a:r>
            <a:r>
              <a:rPr lang="en-US" sz="800" b="0" i="1">
                <a:latin typeface="Arial" charset="0"/>
                <a:cs typeface="Arial" charset="0"/>
              </a:rPr>
              <a:t>J Clin Pathol.</a:t>
            </a:r>
            <a:r>
              <a:rPr lang="en-US" sz="800" b="0">
                <a:latin typeface="Arial" charset="0"/>
                <a:cs typeface="Arial" charset="0"/>
              </a:rPr>
              <a:t> 2004;57(2):208-209.</a:t>
            </a:r>
            <a:endParaRPr lang="en-US" sz="800">
              <a:latin typeface="Arial" charset="0"/>
              <a:cs typeface="Arial" charset="0"/>
            </a:endParaRPr>
          </a:p>
          <a:p>
            <a:pPr marL="119063" indent="-119063" defTabSz="944563" eaLnBrk="1" hangingPunct="1">
              <a:spcBef>
                <a:spcPct val="30000"/>
              </a:spcBef>
              <a:buFontTx/>
              <a:buAutoNum type="arabicPeriod"/>
            </a:pPr>
            <a:r>
              <a:rPr lang="en-US" sz="800" b="0">
                <a:latin typeface="Arial" charset="0"/>
                <a:cs typeface="Arial" charset="0"/>
              </a:rPr>
              <a:t>Howe WB. </a:t>
            </a:r>
            <a:r>
              <a:rPr lang="en-US" sz="800" b="0" i="1">
                <a:latin typeface="Arial" charset="0"/>
                <a:cs typeface="Arial" charset="0"/>
              </a:rPr>
              <a:t>Phys Sportsmed</a:t>
            </a:r>
            <a:r>
              <a:rPr lang="en-US" sz="800" b="0">
                <a:latin typeface="Arial" charset="0"/>
                <a:cs typeface="Arial" charset="0"/>
              </a:rPr>
              <a:t>. 1996;24:2</a:t>
            </a:r>
            <a:r>
              <a:rPr lang="en-US" sz="800">
                <a:latin typeface="Arial" charset="0"/>
                <a:cs typeface="Arial" charset="0"/>
              </a:rPr>
              <a:t>.</a:t>
            </a:r>
            <a:endParaRPr lang="en-US" sz="800" b="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xfrm>
            <a:off x="3850245" y="9429323"/>
            <a:ext cx="2945955" cy="495675"/>
          </a:xfrm>
          <a:prstGeom prst="rect">
            <a:avLst/>
          </a:prstGeom>
        </p:spPr>
        <p:txBody>
          <a:bodyPr/>
          <a:lstStyle/>
          <a:p>
            <a:fld id="{79B379F3-06AD-4503-BC8B-433E2B62E864}" type="slidenum">
              <a:rPr lang="en-US" smtClean="0"/>
              <a:pPr/>
              <a:t>13</a:t>
            </a:fld>
            <a:endParaRPr lang="en-US" smtClean="0"/>
          </a:p>
        </p:txBody>
      </p:sp>
      <p:sp>
        <p:nvSpPr>
          <p:cNvPr id="126979" name="Rectangle 7"/>
          <p:cNvSpPr txBox="1">
            <a:spLocks noGrp="1" noChangeArrowheads="1"/>
          </p:cNvSpPr>
          <p:nvPr/>
        </p:nvSpPr>
        <p:spPr bwMode="auto">
          <a:xfrm>
            <a:off x="3850245" y="9427681"/>
            <a:ext cx="2945955" cy="497317"/>
          </a:xfrm>
          <a:prstGeom prst="rect">
            <a:avLst/>
          </a:prstGeom>
          <a:noFill/>
          <a:ln w="9525">
            <a:noFill/>
            <a:miter lim="800000"/>
            <a:headEnd/>
            <a:tailEnd/>
          </a:ln>
        </p:spPr>
        <p:txBody>
          <a:bodyPr lIns="96606" tIns="48303" rIns="96606" bIns="48303" anchor="b"/>
          <a:lstStyle/>
          <a:p>
            <a:pPr algn="r" defTabSz="966788" eaLnBrk="1" hangingPunct="1"/>
            <a:fld id="{A6E22A6F-845E-4E69-A629-F19EDD6D341A}" type="slidenum">
              <a:rPr lang="en-US" sz="1200" b="0">
                <a:latin typeface="Arial" charset="0"/>
              </a:rPr>
              <a:pPr algn="r" defTabSz="966788" eaLnBrk="1" hangingPunct="1"/>
              <a:t>13</a:t>
            </a:fld>
            <a:endParaRPr lang="en-US" sz="1200" b="0">
              <a:latin typeface="Arial" charset="0"/>
            </a:endParaRPr>
          </a:p>
        </p:txBody>
      </p:sp>
      <p:sp>
        <p:nvSpPr>
          <p:cNvPr id="126980" name="Rectangle 2"/>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5" name="Rectangle 8"/>
          <p:cNvSpPr>
            <a:spLocks noGrp="1" noChangeArrowheads="1"/>
          </p:cNvSpPr>
          <p:nvPr>
            <p:ph type="body" idx="1"/>
          </p:nvPr>
        </p:nvSpPr>
        <p:spPr>
          <a:xfrm>
            <a:off x="782440" y="4159734"/>
            <a:ext cx="5217216" cy="5569947"/>
          </a:xfrm>
        </p:spPr>
        <p:txBody>
          <a:bodyPr>
            <a:noAutofit/>
          </a:bodyPr>
          <a:lstStyle/>
          <a:p>
            <a:r>
              <a:rPr lang="fr-CH" sz="800" dirty="0" smtClean="0"/>
              <a:t>Main Points</a:t>
            </a:r>
          </a:p>
          <a:p>
            <a:pPr lvl="1"/>
            <a:r>
              <a:rPr lang="fr-CH" sz="800" dirty="0"/>
              <a:t>The prevalence of meningococcal serogroups varies geographically. </a:t>
            </a:r>
            <a:r>
              <a:rPr lang="en-US" sz="800" dirty="0"/>
              <a:t>For example, serogroup A is the leading cause of invasive meningococcal disease in Africa and China but is relatively rare in Europe and North and South America.</a:t>
            </a:r>
            <a:r>
              <a:rPr lang="en-US" sz="800" baseline="30000" dirty="0"/>
              <a:t>21-30</a:t>
            </a:r>
            <a:r>
              <a:rPr lang="en-US" sz="800" dirty="0"/>
              <a:t> </a:t>
            </a:r>
          </a:p>
          <a:p>
            <a:pPr lvl="2"/>
            <a:r>
              <a:rPr lang="en-US" sz="800" dirty="0" smtClean="0"/>
              <a:t>In contrast, serogroups B and C more commonly afflict these populations. </a:t>
            </a:r>
          </a:p>
          <a:p>
            <a:pPr lvl="1"/>
            <a:r>
              <a:rPr lang="en-US" sz="800" i="1" dirty="0"/>
              <a:t>N. meningitidis </a:t>
            </a:r>
            <a:r>
              <a:rPr lang="en-US" sz="800" dirty="0"/>
              <a:t>serogroup C is often the etiologic agent of community- or school-wide outbreaks. While effective vaccines against serogroup C are available, development of a universal serogroup B has been a challenge because the polysaccharide that characterizes this serogroup does not generate potent immune responses.</a:t>
            </a:r>
            <a:r>
              <a:rPr lang="en-US" sz="800" baseline="30000" dirty="0"/>
              <a:t>31,32</a:t>
            </a:r>
            <a:r>
              <a:rPr lang="en-US" sz="800" dirty="0"/>
              <a:t> </a:t>
            </a:r>
          </a:p>
          <a:p>
            <a:pPr lvl="1"/>
            <a:r>
              <a:rPr lang="en-US" sz="800" dirty="0"/>
              <a:t>On a global scale, serogroups Y and </a:t>
            </a:r>
            <a:r>
              <a:rPr lang="en-US" sz="800" dirty="0" smtClean="0"/>
              <a:t>W </a:t>
            </a:r>
            <a:r>
              <a:rPr lang="en-US" sz="800" dirty="0"/>
              <a:t>are comparatively less common. However, </a:t>
            </a:r>
            <a:r>
              <a:rPr lang="en-US" sz="800" dirty="0" err="1"/>
              <a:t>serogroup</a:t>
            </a:r>
            <a:r>
              <a:rPr lang="en-US" sz="800" dirty="0"/>
              <a:t> Y disease prevalence is increasing in the United States, and within the past 15 years, </a:t>
            </a:r>
            <a:r>
              <a:rPr lang="en-US" sz="800" dirty="0" err="1"/>
              <a:t>serogroup</a:t>
            </a:r>
            <a:r>
              <a:rPr lang="en-US" sz="800" dirty="0"/>
              <a:t> </a:t>
            </a:r>
            <a:r>
              <a:rPr lang="en-US" sz="800" dirty="0" smtClean="0"/>
              <a:t>W </a:t>
            </a:r>
            <a:r>
              <a:rPr lang="en-US" sz="800" dirty="0"/>
              <a:t>was responsible for disease epidemics among Hajj pilgrims and in Burkina Faso.</a:t>
            </a:r>
            <a:r>
              <a:rPr lang="en-US" sz="800" baseline="30000" dirty="0"/>
              <a:t>31,33-34</a:t>
            </a:r>
          </a:p>
          <a:p>
            <a:r>
              <a:rPr lang="en-US" sz="800" dirty="0" smtClean="0"/>
              <a:t>References</a:t>
            </a:r>
          </a:p>
          <a:p>
            <a:pPr marL="230154" indent="-230154" defTabSz="900056"/>
            <a:r>
              <a:rPr lang="en-US" sz="700" b="0" dirty="0" smtClean="0"/>
              <a:t>21. 	Public Health Agency of Canada. </a:t>
            </a:r>
            <a:r>
              <a:rPr lang="en-US" sz="700" b="0" i="1" dirty="0" smtClean="0"/>
              <a:t>Canada Communicable Disease Report. </a:t>
            </a:r>
            <a:r>
              <a:rPr lang="en-US" sz="700" b="0" dirty="0" smtClean="0"/>
              <a:t>2009;35:ACS-4. http://www.phac-aspc.gc.ca/publicat/ccdr-rmtc/09pdf/acs-dcc-3.pdf. Accessed January 3, 2014.</a:t>
            </a:r>
            <a:endParaRPr lang="en-US" altLang="en-US" sz="700" b="0" dirty="0" smtClean="0">
              <a:solidFill>
                <a:srgbClr val="000000"/>
              </a:solidFill>
              <a:cs typeface="Arial" pitchFamily="34" charset="0"/>
            </a:endParaRPr>
          </a:p>
          <a:p>
            <a:pPr marL="230154" indent="-230154" defTabSz="900056"/>
            <a:r>
              <a:rPr lang="en-US" altLang="en-US" sz="700" b="0" dirty="0" smtClean="0">
                <a:cs typeface="Arial" pitchFamily="34" charset="0"/>
              </a:rPr>
              <a:t>22. 	</a:t>
            </a:r>
            <a:r>
              <a:rPr lang="en-US" altLang="en-US" sz="700" b="0" dirty="0" smtClean="0">
                <a:solidFill>
                  <a:srgbClr val="000000"/>
                </a:solidFill>
                <a:cs typeface="Arial" pitchFamily="34" charset="0"/>
              </a:rPr>
              <a:t>European Union Invasive Bacterial Infections Surveillance Network (EU-IBIS). Culture-confirmed </a:t>
            </a:r>
            <a:r>
              <a:rPr lang="en-US" altLang="en-US" sz="700" b="0" i="1" dirty="0" err="1" smtClean="0">
                <a:solidFill>
                  <a:srgbClr val="000000"/>
                </a:solidFill>
                <a:cs typeface="Arial" pitchFamily="34" charset="0"/>
              </a:rPr>
              <a:t>Neisseria</a:t>
            </a:r>
            <a:r>
              <a:rPr lang="en-US" altLang="en-US" sz="700" b="0" i="1" dirty="0" smtClean="0">
                <a:solidFill>
                  <a:srgbClr val="000000"/>
                </a:solidFill>
                <a:cs typeface="Arial" pitchFamily="34" charset="0"/>
              </a:rPr>
              <a:t> </a:t>
            </a:r>
            <a:r>
              <a:rPr lang="en-US" altLang="en-US" sz="700" b="0" i="1" dirty="0" err="1" smtClean="0">
                <a:solidFill>
                  <a:srgbClr val="000000"/>
                </a:solidFill>
                <a:cs typeface="Arial" pitchFamily="34" charset="0"/>
              </a:rPr>
              <a:t>meningitidis</a:t>
            </a:r>
            <a:r>
              <a:rPr lang="en-US" altLang="en-US" sz="700" b="0" dirty="0" smtClean="0">
                <a:solidFill>
                  <a:srgbClr val="000000"/>
                </a:solidFill>
                <a:cs typeface="Arial" pitchFamily="34" charset="0"/>
              </a:rPr>
              <a:t> cases by country and by </a:t>
            </a:r>
            <a:r>
              <a:rPr lang="en-US" altLang="en-US" sz="700" b="0" dirty="0" err="1" smtClean="0">
                <a:solidFill>
                  <a:srgbClr val="000000"/>
                </a:solidFill>
                <a:cs typeface="Arial" pitchFamily="34" charset="0"/>
              </a:rPr>
              <a:t>serogroup</a:t>
            </a:r>
            <a:r>
              <a:rPr lang="en-US" altLang="en-US" sz="700" b="0" dirty="0" smtClean="0">
                <a:solidFill>
                  <a:srgbClr val="000000"/>
                </a:solidFill>
                <a:cs typeface="Arial" pitchFamily="34" charset="0"/>
              </a:rPr>
              <a:t> in 2006. http://www.hpa-bioinformatics.org.uk/euibis/php/meningo_stack_chart.php?item=serogroup&amp;year=2006. Accessed January 13, 2014. </a:t>
            </a:r>
          </a:p>
          <a:p>
            <a:pPr marL="230154" indent="-230154" defTabSz="900056"/>
            <a:r>
              <a:rPr lang="en-US" sz="700" b="0" dirty="0" smtClean="0">
                <a:cs typeface="Arial" pitchFamily="34" charset="0"/>
              </a:rPr>
              <a:t>23. 	</a:t>
            </a:r>
            <a:r>
              <a:rPr lang="en-US" sz="700" b="0" dirty="0" smtClean="0">
                <a:solidFill>
                  <a:srgbClr val="000000"/>
                </a:solidFill>
                <a:cs typeface="Arial" pitchFamily="34" charset="0"/>
              </a:rPr>
              <a:t>Lin M, Dong BQ, Yang JY. Epidemiological characteristics of meningococcal meningitis in Guangxi </a:t>
            </a:r>
            <a:r>
              <a:rPr lang="en-US" sz="700" b="0" dirty="0" err="1" smtClean="0">
                <a:solidFill>
                  <a:srgbClr val="000000"/>
                </a:solidFill>
                <a:cs typeface="Arial" pitchFamily="34" charset="0"/>
              </a:rPr>
              <a:t>Zhuang</a:t>
            </a:r>
            <a:r>
              <a:rPr lang="en-US" sz="700" b="0" dirty="0" smtClean="0">
                <a:solidFill>
                  <a:srgbClr val="000000"/>
                </a:solidFill>
                <a:cs typeface="Arial" pitchFamily="34" charset="0"/>
              </a:rPr>
              <a:t> Autonomous Region during 1996 and 2007 [in Chinese]. </a:t>
            </a:r>
            <a:r>
              <a:rPr lang="en-US" sz="700" b="0" i="1" dirty="0" err="1" smtClean="0">
                <a:solidFill>
                  <a:srgbClr val="000000"/>
                </a:solidFill>
                <a:cs typeface="Arial" pitchFamily="34" charset="0"/>
              </a:rPr>
              <a:t>Zhongguo</a:t>
            </a:r>
            <a:r>
              <a:rPr lang="en-US" sz="700" b="0" i="1" dirty="0" smtClean="0">
                <a:solidFill>
                  <a:srgbClr val="000000"/>
                </a:solidFill>
                <a:cs typeface="Arial" pitchFamily="34" charset="0"/>
              </a:rPr>
              <a:t> </a:t>
            </a:r>
            <a:r>
              <a:rPr lang="en-US" sz="700" b="0" i="1" dirty="0" err="1" smtClean="0">
                <a:solidFill>
                  <a:srgbClr val="000000"/>
                </a:solidFill>
                <a:cs typeface="Arial" pitchFamily="34" charset="0"/>
              </a:rPr>
              <a:t>Ji</a:t>
            </a:r>
            <a:r>
              <a:rPr lang="en-US" sz="700" b="0" i="1" dirty="0" smtClean="0">
                <a:solidFill>
                  <a:srgbClr val="000000"/>
                </a:solidFill>
                <a:cs typeface="Arial" pitchFamily="34" charset="0"/>
              </a:rPr>
              <a:t> </a:t>
            </a:r>
            <a:r>
              <a:rPr lang="en-US" sz="700" b="0" i="1" dirty="0" err="1" smtClean="0">
                <a:solidFill>
                  <a:srgbClr val="000000"/>
                </a:solidFill>
                <a:cs typeface="Arial" pitchFamily="34" charset="0"/>
              </a:rPr>
              <a:t>Hua</a:t>
            </a:r>
            <a:r>
              <a:rPr lang="en-US" sz="700" b="0" i="1" dirty="0" smtClean="0">
                <a:solidFill>
                  <a:srgbClr val="000000"/>
                </a:solidFill>
                <a:cs typeface="Arial" pitchFamily="34" charset="0"/>
              </a:rPr>
              <a:t> </a:t>
            </a:r>
            <a:r>
              <a:rPr lang="en-US" sz="700" b="0" i="1" dirty="0" err="1" smtClean="0">
                <a:solidFill>
                  <a:srgbClr val="000000"/>
                </a:solidFill>
                <a:cs typeface="Arial" pitchFamily="34" charset="0"/>
              </a:rPr>
              <a:t>Mian</a:t>
            </a:r>
            <a:r>
              <a:rPr lang="en-US" sz="700" b="0" i="1" dirty="0" smtClean="0">
                <a:solidFill>
                  <a:srgbClr val="000000"/>
                </a:solidFill>
                <a:cs typeface="Arial" pitchFamily="34" charset="0"/>
              </a:rPr>
              <a:t> Yi</a:t>
            </a:r>
            <a:r>
              <a:rPr lang="en-US" sz="700" b="0" dirty="0" smtClean="0">
                <a:solidFill>
                  <a:srgbClr val="000000"/>
                </a:solidFill>
                <a:cs typeface="Arial" pitchFamily="34" charset="0"/>
              </a:rPr>
              <a:t>. 2009;15(1):58-60</a:t>
            </a:r>
            <a:r>
              <a:rPr lang="en-US" altLang="en-US" sz="700" b="0" dirty="0" smtClean="0">
                <a:solidFill>
                  <a:srgbClr val="000000"/>
                </a:solidFill>
                <a:cs typeface="Arial" pitchFamily="34" charset="0"/>
              </a:rPr>
              <a:t>.</a:t>
            </a:r>
          </a:p>
          <a:p>
            <a:pPr marL="230154" indent="-230154" defTabSz="900056"/>
            <a:r>
              <a:rPr lang="en-US" altLang="en-US" sz="700" b="0" dirty="0" smtClean="0">
                <a:cs typeface="Arial" pitchFamily="34" charset="0"/>
              </a:rPr>
              <a:t>24. 	</a:t>
            </a:r>
            <a:r>
              <a:rPr lang="en-US" altLang="en-US" sz="700" b="0" dirty="0" smtClean="0">
                <a:solidFill>
                  <a:srgbClr val="000000"/>
                </a:solidFill>
                <a:cs typeface="Arial" pitchFamily="34" charset="0"/>
              </a:rPr>
              <a:t>CDC. </a:t>
            </a:r>
            <a:r>
              <a:rPr lang="en-US" altLang="en-US" sz="700" b="0" i="1" dirty="0" smtClean="0">
                <a:solidFill>
                  <a:srgbClr val="000000"/>
                </a:solidFill>
                <a:cs typeface="Arial" pitchFamily="34" charset="0"/>
              </a:rPr>
              <a:t>Active Bacterial Core Surveillance (ABCs) Report: Emerging Infections Program Network</a:t>
            </a:r>
            <a:r>
              <a:rPr lang="en-US" altLang="en-US" sz="700" b="0" dirty="0" smtClean="0">
                <a:solidFill>
                  <a:srgbClr val="000000"/>
                </a:solidFill>
                <a:cs typeface="Arial" pitchFamily="34" charset="0"/>
              </a:rPr>
              <a:t>, </a:t>
            </a:r>
            <a:r>
              <a:rPr lang="en-US" altLang="en-US" sz="700" b="0" dirty="0" err="1" smtClean="0">
                <a:solidFill>
                  <a:srgbClr val="000000"/>
                </a:solidFill>
                <a:cs typeface="Arial" pitchFamily="34" charset="0"/>
              </a:rPr>
              <a:t>Neisseria</a:t>
            </a:r>
            <a:r>
              <a:rPr lang="en-US" altLang="en-US" sz="700" b="0" dirty="0" smtClean="0">
                <a:solidFill>
                  <a:srgbClr val="000000"/>
                </a:solidFill>
                <a:cs typeface="Arial" pitchFamily="34" charset="0"/>
              </a:rPr>
              <a:t> </a:t>
            </a:r>
            <a:r>
              <a:rPr lang="en-US" altLang="en-US" sz="700" b="0" dirty="0" err="1" smtClean="0">
                <a:solidFill>
                  <a:srgbClr val="000000"/>
                </a:solidFill>
                <a:cs typeface="Arial" pitchFamily="34" charset="0"/>
              </a:rPr>
              <a:t>meningitidis</a:t>
            </a:r>
            <a:r>
              <a:rPr lang="en-US" altLang="en-US" sz="700" b="0" dirty="0" smtClean="0">
                <a:solidFill>
                  <a:srgbClr val="000000"/>
                </a:solidFill>
                <a:cs typeface="Arial" pitchFamily="34" charset="0"/>
              </a:rPr>
              <a:t>. Atlanta, GA: Centers for Disease Control and Prevention; 2009. http://www.cdc.gov/abcs/reports-findings/survreports/mening09.pdf. Accessed January 3, 2014. </a:t>
            </a:r>
          </a:p>
          <a:p>
            <a:pPr marL="230154" indent="-230154" defTabSz="900056"/>
            <a:r>
              <a:rPr lang="en-US" altLang="en-US" sz="700" b="0" dirty="0" smtClean="0">
                <a:cs typeface="Arial" pitchFamily="34" charset="0"/>
              </a:rPr>
              <a:t>25. 	</a:t>
            </a:r>
            <a:r>
              <a:rPr lang="en-US" altLang="en-US" sz="700" b="0" dirty="0" err="1" smtClean="0">
                <a:solidFill>
                  <a:srgbClr val="000000"/>
                </a:solidFill>
                <a:cs typeface="Arial" pitchFamily="34" charset="0"/>
              </a:rPr>
              <a:t>Organización</a:t>
            </a:r>
            <a:r>
              <a:rPr lang="en-US" altLang="en-US" sz="700" b="0" dirty="0" smtClean="0">
                <a:solidFill>
                  <a:srgbClr val="000000"/>
                </a:solidFill>
                <a:cs typeface="Arial" pitchFamily="34" charset="0"/>
              </a:rPr>
              <a:t> </a:t>
            </a:r>
            <a:r>
              <a:rPr lang="en-US" altLang="en-US" sz="700" b="0" dirty="0" err="1" smtClean="0">
                <a:solidFill>
                  <a:srgbClr val="000000"/>
                </a:solidFill>
                <a:cs typeface="Arial" pitchFamily="34" charset="0"/>
              </a:rPr>
              <a:t>Panamericana</a:t>
            </a:r>
            <a:r>
              <a:rPr lang="en-US" altLang="en-US" sz="700" b="0" dirty="0" smtClean="0">
                <a:solidFill>
                  <a:srgbClr val="000000"/>
                </a:solidFill>
                <a:cs typeface="Arial" pitchFamily="34" charset="0"/>
              </a:rPr>
              <a:t> de la </a:t>
            </a:r>
            <a:r>
              <a:rPr lang="en-US" altLang="en-US" sz="700" b="0" dirty="0" err="1" smtClean="0">
                <a:solidFill>
                  <a:srgbClr val="000000"/>
                </a:solidFill>
                <a:cs typeface="Arial" pitchFamily="34" charset="0"/>
              </a:rPr>
              <a:t>Salud</a:t>
            </a:r>
            <a:r>
              <a:rPr lang="en-US" altLang="en-US" sz="700" b="0" dirty="0" smtClean="0">
                <a:solidFill>
                  <a:srgbClr val="000000"/>
                </a:solidFill>
                <a:cs typeface="Arial" pitchFamily="34" charset="0"/>
              </a:rPr>
              <a:t>. </a:t>
            </a:r>
            <a:r>
              <a:rPr lang="en-US" altLang="en-US" sz="700" b="0" i="1" dirty="0" err="1" smtClean="0">
                <a:solidFill>
                  <a:srgbClr val="000000"/>
                </a:solidFill>
                <a:cs typeface="Arial" pitchFamily="34" charset="0"/>
              </a:rPr>
              <a:t>Informe</a:t>
            </a:r>
            <a:r>
              <a:rPr lang="en-US" altLang="en-US" sz="700" b="0" i="1" dirty="0" smtClean="0">
                <a:solidFill>
                  <a:srgbClr val="000000"/>
                </a:solidFill>
                <a:cs typeface="Arial" pitchFamily="34" charset="0"/>
              </a:rPr>
              <a:t> Regional de SIREVA II, 2012. </a:t>
            </a:r>
            <a:r>
              <a:rPr lang="en-US" altLang="en-US" sz="700" b="0" dirty="0" smtClean="0">
                <a:solidFill>
                  <a:srgbClr val="000000"/>
                </a:solidFill>
                <a:cs typeface="Arial" pitchFamily="34" charset="0"/>
              </a:rPr>
              <a:t>http://www.paho.org/hq/index.php?option=com_content&amp;view=category&amp;layout=blog&amp;id=3609&amp;Itemid=3953&amp;lang=es. Accessed January 12, 2014. </a:t>
            </a:r>
          </a:p>
          <a:p>
            <a:pPr marL="230154" indent="-230154" defTabSz="900056"/>
            <a:r>
              <a:rPr lang="en-US" altLang="en-US" sz="700" b="0" dirty="0" smtClean="0">
                <a:cs typeface="Arial" pitchFamily="34" charset="0"/>
              </a:rPr>
              <a:t>26.  	</a:t>
            </a:r>
            <a:r>
              <a:rPr lang="en-US" altLang="en-US" sz="700" b="0" dirty="0" smtClean="0">
                <a:solidFill>
                  <a:srgbClr val="000000"/>
                </a:solidFill>
                <a:cs typeface="Arial" pitchFamily="34" charset="0"/>
              </a:rPr>
              <a:t>World Health Organization Regional Office for Africa. MDSC meningitis weekly bulletin. http://www.who.int/csr/disease/meningococcal/BulletinMeningite2009_S27_31.pdf. Accessed January 3, 2014.</a:t>
            </a:r>
          </a:p>
          <a:p>
            <a:pPr marL="230154" indent="-230154" defTabSz="900056"/>
            <a:r>
              <a:rPr lang="en-US" altLang="en-US" sz="700" b="0" dirty="0" smtClean="0">
                <a:cs typeface="Arial" pitchFamily="34" charset="0"/>
              </a:rPr>
              <a:t>27</a:t>
            </a:r>
            <a:r>
              <a:rPr lang="en-US" altLang="en-US" sz="700" b="0" dirty="0" smtClean="0">
                <a:solidFill>
                  <a:srgbClr val="000000"/>
                </a:solidFill>
                <a:cs typeface="Arial" pitchFamily="34" charset="0"/>
              </a:rPr>
              <a:t>. 	Sinclair D, </a:t>
            </a:r>
            <a:r>
              <a:rPr lang="en-US" altLang="en-US" sz="700" b="0" dirty="0" err="1" smtClean="0">
                <a:solidFill>
                  <a:srgbClr val="000000"/>
                </a:solidFill>
                <a:cs typeface="Arial" pitchFamily="34" charset="0"/>
              </a:rPr>
              <a:t>Preziosi</a:t>
            </a:r>
            <a:r>
              <a:rPr lang="en-US" altLang="en-US" sz="700" b="0" dirty="0" smtClean="0">
                <a:solidFill>
                  <a:srgbClr val="000000"/>
                </a:solidFill>
                <a:cs typeface="Arial" pitchFamily="34" charset="0"/>
              </a:rPr>
              <a:t> MP, Jacob John T, Greenwood B. The epidemiology of meningococcal disease in India. </a:t>
            </a:r>
            <a:r>
              <a:rPr lang="en-US" altLang="en-US" sz="700" b="0" i="1" dirty="0" err="1" smtClean="0">
                <a:solidFill>
                  <a:srgbClr val="000000"/>
                </a:solidFill>
                <a:cs typeface="Arial" pitchFamily="34" charset="0"/>
              </a:rPr>
              <a:t>Trop</a:t>
            </a:r>
            <a:r>
              <a:rPr lang="en-US" altLang="en-US" sz="700" b="0" i="1" dirty="0" smtClean="0">
                <a:solidFill>
                  <a:srgbClr val="000000"/>
                </a:solidFill>
                <a:cs typeface="Arial" pitchFamily="34" charset="0"/>
              </a:rPr>
              <a:t> Med </a:t>
            </a:r>
            <a:r>
              <a:rPr lang="en-US" altLang="en-US" sz="700" b="0" i="1" dirty="0" err="1" smtClean="0">
                <a:solidFill>
                  <a:srgbClr val="000000"/>
                </a:solidFill>
                <a:cs typeface="Arial" pitchFamily="34" charset="0"/>
              </a:rPr>
              <a:t>Int</a:t>
            </a:r>
            <a:r>
              <a:rPr lang="en-US" altLang="en-US" sz="700" b="0" i="1" dirty="0" smtClean="0">
                <a:solidFill>
                  <a:srgbClr val="000000"/>
                </a:solidFill>
                <a:cs typeface="Arial" pitchFamily="34" charset="0"/>
              </a:rPr>
              <a:t> Health</a:t>
            </a:r>
            <a:r>
              <a:rPr lang="en-US" altLang="en-US" sz="700" b="0" dirty="0" smtClean="0">
                <a:solidFill>
                  <a:srgbClr val="000000"/>
                </a:solidFill>
                <a:cs typeface="Arial" pitchFamily="34" charset="0"/>
              </a:rPr>
              <a:t>. 2010;15(12):1421-1435.</a:t>
            </a:r>
          </a:p>
          <a:p>
            <a:pPr marL="230154" indent="-230154" defTabSz="900056"/>
            <a:r>
              <a:rPr lang="en-US" altLang="en-US" sz="700" b="0" dirty="0" smtClean="0">
                <a:cs typeface="Arial" pitchFamily="34" charset="0"/>
              </a:rPr>
              <a:t>28. 	</a:t>
            </a:r>
            <a:r>
              <a:rPr lang="en-US" altLang="en-US" sz="700" b="0" dirty="0" smtClean="0">
                <a:solidFill>
                  <a:srgbClr val="000000"/>
                </a:solidFill>
                <a:cs typeface="Arial" pitchFamily="34" charset="0"/>
              </a:rPr>
              <a:t>Infectious Disease Surveillance Center. Meningococcal meningitis, 1999-2004, Japan. </a:t>
            </a:r>
            <a:r>
              <a:rPr lang="en-US" altLang="en-US" sz="700" b="0" i="1" dirty="0" smtClean="0">
                <a:solidFill>
                  <a:srgbClr val="000000"/>
                </a:solidFill>
                <a:cs typeface="Arial" pitchFamily="34" charset="0"/>
              </a:rPr>
              <a:t>IASR. </a:t>
            </a:r>
            <a:r>
              <a:rPr lang="en-US" altLang="en-US" sz="700" b="0" dirty="0" smtClean="0">
                <a:solidFill>
                  <a:srgbClr val="000000"/>
                </a:solidFill>
                <a:cs typeface="Arial" pitchFamily="34" charset="0"/>
              </a:rPr>
              <a:t>2005;26(2):33-34.</a:t>
            </a:r>
          </a:p>
          <a:p>
            <a:pPr marL="230154" indent="-230154" defTabSz="900056"/>
            <a:r>
              <a:rPr lang="en-US" altLang="en-US" sz="700" b="0" dirty="0" smtClean="0">
                <a:cs typeface="Arial" pitchFamily="34" charset="0"/>
              </a:rPr>
              <a:t>29. 	</a:t>
            </a:r>
            <a:r>
              <a:rPr lang="en-US" altLang="en-US" sz="700" b="0" dirty="0" smtClean="0">
                <a:solidFill>
                  <a:srgbClr val="000000"/>
                </a:solidFill>
                <a:cs typeface="Arial" pitchFamily="34" charset="0"/>
              </a:rPr>
              <a:t>National Institute for Communicable Diseases (NICD). Communicable diseases surveillance bulletin. http://www.nicd.ac.za/pubs/survbull/2009/commdisbullmarch09_vol0701.pdf. Accessed October 9, 2009.</a:t>
            </a:r>
          </a:p>
          <a:p>
            <a:pPr marL="230154" indent="-230154" defTabSz="900056"/>
            <a:r>
              <a:rPr lang="en-US" altLang="en-US" sz="700" b="0" dirty="0" smtClean="0">
                <a:cs typeface="Arial" pitchFamily="34" charset="0"/>
              </a:rPr>
              <a:t>30</a:t>
            </a:r>
            <a:r>
              <a:rPr lang="en-US" altLang="en-US" sz="700" b="0" dirty="0" smtClean="0">
                <a:solidFill>
                  <a:srgbClr val="000000"/>
                </a:solidFill>
                <a:cs typeface="Arial" pitchFamily="34" charset="0"/>
              </a:rPr>
              <a:t>. 	The Australian Meningococcal Surveillance Programme. Annual report of the Australian Meningococcal Surveillance Programme, 2007. </a:t>
            </a:r>
            <a:r>
              <a:rPr lang="en-US" altLang="en-US" sz="700" b="0" i="1" dirty="0" smtClean="0">
                <a:solidFill>
                  <a:srgbClr val="000000"/>
                </a:solidFill>
                <a:cs typeface="Arial" pitchFamily="34" charset="0"/>
              </a:rPr>
              <a:t>Commun Dis Intell</a:t>
            </a:r>
            <a:r>
              <a:rPr lang="en-US" altLang="en-US" sz="700" b="0" dirty="0" smtClean="0">
                <a:solidFill>
                  <a:srgbClr val="000000"/>
                </a:solidFill>
                <a:cs typeface="Arial" pitchFamily="34" charset="0"/>
              </a:rPr>
              <a:t>. 2009;33(1):1-9. </a:t>
            </a:r>
          </a:p>
          <a:p>
            <a:pPr marL="230154" indent="-230154" defTabSz="900056"/>
            <a:r>
              <a:rPr lang="en-US" altLang="en-US" sz="700" b="0" dirty="0" smtClean="0">
                <a:cs typeface="Arial" pitchFamily="34" charset="0"/>
              </a:rPr>
              <a:t>31. 	</a:t>
            </a:r>
            <a:r>
              <a:rPr lang="en-US" altLang="en-US" sz="700" b="0" dirty="0" err="1" smtClean="0">
                <a:solidFill>
                  <a:srgbClr val="000000"/>
                </a:solidFill>
                <a:cs typeface="Arial" pitchFamily="34" charset="0"/>
              </a:rPr>
              <a:t>Leimkugel</a:t>
            </a:r>
            <a:r>
              <a:rPr lang="en-US" altLang="en-US" sz="700" b="0" dirty="0" smtClean="0">
                <a:solidFill>
                  <a:srgbClr val="000000"/>
                </a:solidFill>
                <a:cs typeface="Arial" pitchFamily="34" charset="0"/>
              </a:rPr>
              <a:t> J, Racloz V, Jacintho da Silva L, Pluschke G. Global review of meningococcal disease. A shifting etiology. </a:t>
            </a:r>
            <a:br>
              <a:rPr lang="en-US" altLang="en-US" sz="700" b="0" dirty="0" smtClean="0">
                <a:solidFill>
                  <a:srgbClr val="000000"/>
                </a:solidFill>
                <a:cs typeface="Arial" pitchFamily="34" charset="0"/>
              </a:rPr>
            </a:br>
            <a:r>
              <a:rPr lang="en-US" altLang="en-US" sz="700" b="0" i="1" dirty="0" smtClean="0">
                <a:solidFill>
                  <a:srgbClr val="000000"/>
                </a:solidFill>
                <a:cs typeface="Arial" pitchFamily="34" charset="0"/>
              </a:rPr>
              <a:t>J Bacteriol Res</a:t>
            </a:r>
            <a:r>
              <a:rPr lang="en-US" altLang="en-US" sz="700" b="0" dirty="0" smtClean="0">
                <a:solidFill>
                  <a:srgbClr val="000000"/>
                </a:solidFill>
                <a:cs typeface="Arial" pitchFamily="34" charset="0"/>
              </a:rPr>
              <a:t>. 2009;1(1):6-18.</a:t>
            </a:r>
          </a:p>
          <a:p>
            <a:pPr marL="230154" indent="-230154" defTabSz="900056"/>
            <a:r>
              <a:rPr lang="en-US" sz="700" b="0" dirty="0" smtClean="0">
                <a:cs typeface="Arial" pitchFamily="34" charset="0"/>
              </a:rPr>
              <a:t>32. 	</a:t>
            </a:r>
            <a:r>
              <a:rPr lang="en-US" sz="700" b="0" dirty="0" err="1" smtClean="0">
                <a:solidFill>
                  <a:srgbClr val="000000"/>
                </a:solidFill>
                <a:cs typeface="Arial" pitchFamily="34" charset="0"/>
              </a:rPr>
              <a:t>Granoff</a:t>
            </a:r>
            <a:r>
              <a:rPr lang="en-US" sz="700" b="0" dirty="0" smtClean="0">
                <a:solidFill>
                  <a:srgbClr val="000000"/>
                </a:solidFill>
                <a:cs typeface="Arial" pitchFamily="34" charset="0"/>
              </a:rPr>
              <a:t> DM. Review of meningococcal group B vaccines. </a:t>
            </a:r>
            <a:r>
              <a:rPr lang="en-US" sz="700" b="0" i="1" dirty="0" err="1" smtClean="0">
                <a:solidFill>
                  <a:srgbClr val="000000"/>
                </a:solidFill>
                <a:cs typeface="Arial" pitchFamily="34" charset="0"/>
              </a:rPr>
              <a:t>Clin</a:t>
            </a:r>
            <a:r>
              <a:rPr lang="en-US" sz="700" b="0" i="1" dirty="0" smtClean="0">
                <a:solidFill>
                  <a:srgbClr val="000000"/>
                </a:solidFill>
                <a:cs typeface="Arial" pitchFamily="34" charset="0"/>
              </a:rPr>
              <a:t> Infect Dis. </a:t>
            </a:r>
            <a:r>
              <a:rPr lang="en-US" sz="700" b="0" dirty="0" smtClean="0">
                <a:solidFill>
                  <a:srgbClr val="000000"/>
                </a:solidFill>
                <a:cs typeface="Arial" pitchFamily="34" charset="0"/>
              </a:rPr>
              <a:t>2010;50(</a:t>
            </a:r>
            <a:r>
              <a:rPr lang="en-US" sz="700" b="0" dirty="0" err="1" smtClean="0">
                <a:solidFill>
                  <a:srgbClr val="000000"/>
                </a:solidFill>
                <a:cs typeface="Arial" pitchFamily="34" charset="0"/>
              </a:rPr>
              <a:t>Suppl</a:t>
            </a:r>
            <a:r>
              <a:rPr lang="en-US" sz="700" b="0" dirty="0" smtClean="0">
                <a:solidFill>
                  <a:srgbClr val="000000"/>
                </a:solidFill>
                <a:cs typeface="Arial" pitchFamily="34" charset="0"/>
              </a:rPr>
              <a:t> 2):S54-S65. </a:t>
            </a:r>
          </a:p>
          <a:p>
            <a:pPr marL="230154" indent="-230154" defTabSz="900056"/>
            <a:r>
              <a:rPr lang="en-US" sz="700" b="0" dirty="0" smtClean="0"/>
              <a:t>33. 	Wilder-Smith A. Meningococcal disease: risk for international </a:t>
            </a:r>
            <a:r>
              <a:rPr lang="en-US" sz="700" b="0" dirty="0" err="1" smtClean="0"/>
              <a:t>travellers</a:t>
            </a:r>
            <a:r>
              <a:rPr lang="en-US" sz="700" b="0" dirty="0" smtClean="0"/>
              <a:t> and vaccine strategies. </a:t>
            </a:r>
            <a:r>
              <a:rPr lang="en-US" sz="700" b="0" i="1" dirty="0" smtClean="0"/>
              <a:t>Travel Med Infect Dis</a:t>
            </a:r>
            <a:r>
              <a:rPr lang="en-US" sz="700" b="0" dirty="0" smtClean="0"/>
              <a:t>. 2008;6(4):182-186. </a:t>
            </a:r>
          </a:p>
          <a:p>
            <a:pPr marL="230154" indent="-230154" defTabSz="900056"/>
            <a:r>
              <a:rPr lang="en-US" altLang="en-US" sz="700" b="0" dirty="0" smtClean="0"/>
              <a:t>34. 	</a:t>
            </a:r>
            <a:r>
              <a:rPr lang="en-US" altLang="en-US" sz="700" b="0" dirty="0" err="1" smtClean="0"/>
              <a:t>Traoré</a:t>
            </a:r>
            <a:r>
              <a:rPr lang="en-US" altLang="en-US" sz="700" b="0" dirty="0" smtClean="0"/>
              <a:t> Y, </a:t>
            </a:r>
            <a:r>
              <a:rPr lang="en-US" altLang="en-US" sz="700" b="0" dirty="0" err="1" smtClean="0"/>
              <a:t>Njanpop-Lafourcade</a:t>
            </a:r>
            <a:r>
              <a:rPr lang="en-US" altLang="en-US" sz="700" b="0" dirty="0" smtClean="0"/>
              <a:t> BM, et al. The rise and fall of epidemic </a:t>
            </a:r>
            <a:r>
              <a:rPr lang="en-US" altLang="en-US" sz="700" b="0" i="1" dirty="0" err="1" smtClean="0"/>
              <a:t>Neisseria</a:t>
            </a:r>
            <a:r>
              <a:rPr lang="en-US" altLang="en-US" sz="700" b="0" i="1" dirty="0" smtClean="0"/>
              <a:t> </a:t>
            </a:r>
            <a:r>
              <a:rPr lang="en-US" altLang="en-US" sz="700" b="0" i="1" dirty="0" err="1" smtClean="0"/>
              <a:t>meningitidis</a:t>
            </a:r>
            <a:r>
              <a:rPr lang="en-US" altLang="en-US" sz="700" b="0" i="1" dirty="0" smtClean="0"/>
              <a:t> </a:t>
            </a:r>
            <a:r>
              <a:rPr lang="en-US" altLang="en-US" sz="700" b="0" dirty="0" err="1" smtClean="0"/>
              <a:t>serogroup</a:t>
            </a:r>
            <a:r>
              <a:rPr lang="en-US" altLang="en-US" sz="700" b="0" dirty="0" smtClean="0"/>
              <a:t> W135 meningitis in Burkina Faso, 2002-2005. </a:t>
            </a:r>
            <a:r>
              <a:rPr lang="fr-FR" altLang="en-US" sz="700" b="0" i="1" dirty="0" smtClean="0"/>
              <a:t>Clin Infect D</a:t>
            </a:r>
            <a:r>
              <a:rPr lang="en-US" altLang="en-US" sz="700" b="0" i="1" dirty="0" smtClean="0"/>
              <a:t>is</a:t>
            </a:r>
            <a:r>
              <a:rPr lang="en-US" altLang="en-US" sz="700" b="0" dirty="0" smtClean="0"/>
              <a:t>. 2006;43(7):817-822.</a:t>
            </a:r>
            <a:endParaRPr lang="en-US" sz="700" b="0" dirty="0" smtClean="0"/>
          </a:p>
          <a:p>
            <a:pPr marL="230154" indent="-230154" defTabSz="900056">
              <a:buFont typeface="+mj-lt"/>
              <a:buAutoNum type="arabicPeriod"/>
            </a:pPr>
            <a:endParaRPr lang="en-US" sz="700" b="0" dirty="0" smtClean="0"/>
          </a:p>
          <a:p>
            <a:pPr marL="230154" indent="-230154" defTabSz="900056">
              <a:buFont typeface="+mj-lt"/>
              <a:buAutoNum type="arabicPeriod"/>
            </a:pPr>
            <a:endParaRPr lang="en-US" sz="800" b="0" dirty="0" smtClean="0">
              <a:solidFill>
                <a:srgbClr val="000000"/>
              </a:solidFill>
              <a:cs typeface="Arial" pitchFamily="34" charset="0"/>
            </a:endParaRPr>
          </a:p>
          <a:p>
            <a:pPr lvl="1">
              <a:buNone/>
            </a:pPr>
            <a:endParaRPr lang="en-US" sz="800" dirty="0"/>
          </a:p>
        </p:txBody>
      </p:sp>
      <p:sp>
        <p:nvSpPr>
          <p:cNvPr id="6" name="Slide Image Placeholder 5"/>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6687" y="2952750"/>
            <a:ext cx="8855075" cy="1323415"/>
          </a:xfrm>
        </p:spPr>
        <p:txBody>
          <a:bodyPr anchor="ctr" anchorCtr="0"/>
          <a:lstStyle>
            <a:lvl1pPr algn="ctr">
              <a:defRPr sz="3200">
                <a:solidFill>
                  <a:schemeClr val="accent1"/>
                </a:solidFill>
                <a:latin typeface="Trebuchet MS"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6687" y="4507381"/>
            <a:ext cx="8855075" cy="118184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4481512" y="6677739"/>
            <a:ext cx="180975" cy="123111"/>
          </a:xfrm>
          <a:prstGeom prst="rect">
            <a:avLst/>
          </a:prstGeom>
          <a:noFill/>
        </p:spPr>
        <p:txBody>
          <a:bodyPr wrap="square" lIns="0" tIns="0" rIns="0" bIns="0" rtlCol="0" anchor="b" anchorCtr="0">
            <a:spAutoFit/>
          </a:bodyPr>
          <a:lstStyle/>
          <a:p>
            <a:pPr algn="ctr"/>
            <a:fld id="{074BAACC-AC8A-479F-9473-45FF447D6795}" type="slidenum">
              <a:rPr lang="en-US" sz="800" b="0" smtClean="0">
                <a:solidFill>
                  <a:schemeClr val="tx1"/>
                </a:solidFill>
                <a:latin typeface="+mn-lt"/>
              </a:rPr>
              <a:pPr algn="ctr"/>
              <a:t>‹#›</a:t>
            </a:fld>
            <a:endParaRPr lang="en-US" sz="800" b="0" dirty="0">
              <a:solidFill>
                <a:schemeClr val="tx1"/>
              </a:solidFill>
              <a:latin typeface="+mn-lt"/>
            </a:endParaRPr>
          </a:p>
        </p:txBody>
      </p:sp>
      <p:pic>
        <p:nvPicPr>
          <p:cNvPr id="9" name="Picture 8" descr="Menactra-LOGO-PNG.png"/>
          <p:cNvPicPr>
            <a:picLocks noChangeAspect="1"/>
          </p:cNvPicPr>
          <p:nvPr userDrawn="1"/>
        </p:nvPicPr>
        <p:blipFill>
          <a:blip r:embed="rId2" cstate="print"/>
          <a:stretch>
            <a:fillRect/>
          </a:stretch>
        </p:blipFill>
        <p:spPr>
          <a:xfrm>
            <a:off x="6386118" y="5268278"/>
            <a:ext cx="2522405" cy="1280160"/>
          </a:xfrm>
          <a:prstGeom prst="rect">
            <a:avLst/>
          </a:prstGeom>
        </p:spPr>
      </p:pic>
      <p:sp>
        <p:nvSpPr>
          <p:cNvPr id="11" name="Rectangle 10"/>
          <p:cNvSpPr/>
          <p:nvPr userDrawn="1"/>
        </p:nvSpPr>
        <p:spPr>
          <a:xfrm>
            <a:off x="0" y="4341134"/>
            <a:ext cx="9144000" cy="82296"/>
          </a:xfrm>
          <a:prstGeom prst="rect">
            <a:avLst/>
          </a:prstGeom>
          <a:gradFill flip="none" rotWithShape="1">
            <a:gsLst>
              <a:gs pos="7000">
                <a:schemeClr val="accent1"/>
              </a:gs>
              <a:gs pos="7000">
                <a:schemeClr val="accent3"/>
              </a:gs>
              <a:gs pos="7000">
                <a:schemeClr val="accent3"/>
              </a:gs>
              <a:gs pos="50000">
                <a:schemeClr val="accent5"/>
              </a:gs>
              <a:gs pos="52000">
                <a:schemeClr val="accent5"/>
              </a:gs>
              <a:gs pos="60000">
                <a:schemeClr val="accent2"/>
              </a:gs>
              <a:gs pos="50000">
                <a:schemeClr val="accent4"/>
              </a:gs>
              <a:gs pos="88000">
                <a:schemeClr val="accent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2929774"/>
            <a:ext cx="9144000" cy="82296"/>
          </a:xfrm>
          <a:prstGeom prst="rect">
            <a:avLst/>
          </a:prstGeom>
          <a:gradFill flip="none" rotWithShape="1">
            <a:gsLst>
              <a:gs pos="7000">
                <a:schemeClr val="accent1"/>
              </a:gs>
              <a:gs pos="7000">
                <a:schemeClr val="accent3"/>
              </a:gs>
              <a:gs pos="7000">
                <a:schemeClr val="accent3"/>
              </a:gs>
              <a:gs pos="50000">
                <a:schemeClr val="accent5"/>
              </a:gs>
              <a:gs pos="52000">
                <a:schemeClr val="accent5"/>
              </a:gs>
              <a:gs pos="60000">
                <a:schemeClr val="accent2"/>
              </a:gs>
              <a:gs pos="50000">
                <a:schemeClr val="accent4"/>
              </a:gs>
              <a:gs pos="88000">
                <a:schemeClr val="accent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TextBox 6"/>
          <p:cNvSpPr txBox="1"/>
          <p:nvPr userDrawn="1"/>
        </p:nvSpPr>
        <p:spPr>
          <a:xfrm>
            <a:off x="4481512" y="6677739"/>
            <a:ext cx="180975" cy="123111"/>
          </a:xfrm>
          <a:prstGeom prst="rect">
            <a:avLst/>
          </a:prstGeom>
          <a:noFill/>
        </p:spPr>
        <p:txBody>
          <a:bodyPr wrap="square" lIns="0" tIns="0" rIns="0" bIns="0" rtlCol="0" anchor="b" anchorCtr="0">
            <a:spAutoFit/>
          </a:bodyPr>
          <a:lstStyle/>
          <a:p>
            <a:pPr algn="ctr"/>
            <a:fld id="{074BAACC-AC8A-479F-9473-45FF447D6795}" type="slidenum">
              <a:rPr lang="en-US" sz="800" b="0" smtClean="0">
                <a:solidFill>
                  <a:schemeClr val="tx1"/>
                </a:solidFill>
                <a:latin typeface="+mn-lt"/>
              </a:rPr>
              <a:pPr algn="ctr"/>
              <a:t>‹#›</a:t>
            </a:fld>
            <a:endParaRPr lang="en-US" sz="800" b="0" dirty="0">
              <a:solidFill>
                <a:schemeClr val="tx1"/>
              </a:solidFill>
              <a:latin typeface="+mn-lt"/>
            </a:endParaRPr>
          </a:p>
        </p:txBody>
      </p:sp>
      <p:pic>
        <p:nvPicPr>
          <p:cNvPr id="8" name="Picture 7" descr="Menactra-LOGO-PNG.png"/>
          <p:cNvPicPr>
            <a:picLocks noChangeAspect="1"/>
          </p:cNvPicPr>
          <p:nvPr userDrawn="1"/>
        </p:nvPicPr>
        <p:blipFill>
          <a:blip r:embed="rId2" cstate="print"/>
          <a:stretch>
            <a:fillRect/>
          </a:stretch>
        </p:blipFill>
        <p:spPr>
          <a:xfrm>
            <a:off x="6386118" y="5268278"/>
            <a:ext cx="2522405" cy="1280160"/>
          </a:xfrm>
          <a:prstGeom prst="rect">
            <a:avLst/>
          </a:prstGeom>
        </p:spPr>
      </p:pic>
      <p:sp>
        <p:nvSpPr>
          <p:cNvPr id="10" name="Title 1"/>
          <p:cNvSpPr>
            <a:spLocks noGrp="1"/>
          </p:cNvSpPr>
          <p:nvPr>
            <p:ph type="ctrTitle"/>
          </p:nvPr>
        </p:nvSpPr>
        <p:spPr>
          <a:xfrm>
            <a:off x="166687" y="2952750"/>
            <a:ext cx="8855075" cy="1323415"/>
          </a:xfrm>
        </p:spPr>
        <p:txBody>
          <a:bodyPr anchor="ctr" anchorCtr="0"/>
          <a:lstStyle>
            <a:lvl1pPr algn="ctr">
              <a:defRPr sz="3200">
                <a:solidFill>
                  <a:schemeClr val="accent1"/>
                </a:solidFill>
                <a:latin typeface="Trebuchet MS" pitchFamily="34" charset="0"/>
                <a:cs typeface="Arial" pitchFamily="34" charset="0"/>
              </a:defRPr>
            </a:lvl1pPr>
          </a:lstStyle>
          <a:p>
            <a:r>
              <a:rPr lang="en-US" dirty="0" smtClean="0"/>
              <a:t>Click to edit Master title style</a:t>
            </a:r>
            <a:endParaRPr lang="en-US" dirty="0"/>
          </a:p>
        </p:txBody>
      </p:sp>
      <p:sp>
        <p:nvSpPr>
          <p:cNvPr id="13" name="Subtitle 2"/>
          <p:cNvSpPr>
            <a:spLocks noGrp="1"/>
          </p:cNvSpPr>
          <p:nvPr>
            <p:ph type="subTitle" idx="1"/>
          </p:nvPr>
        </p:nvSpPr>
        <p:spPr>
          <a:xfrm>
            <a:off x="166687" y="4507381"/>
            <a:ext cx="8855075" cy="118184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Rectangle 13"/>
          <p:cNvSpPr/>
          <p:nvPr userDrawn="1"/>
        </p:nvSpPr>
        <p:spPr>
          <a:xfrm>
            <a:off x="0" y="4341134"/>
            <a:ext cx="9144000" cy="82296"/>
          </a:xfrm>
          <a:prstGeom prst="rect">
            <a:avLst/>
          </a:prstGeom>
          <a:gradFill flip="none" rotWithShape="1">
            <a:gsLst>
              <a:gs pos="7000">
                <a:schemeClr val="accent1"/>
              </a:gs>
              <a:gs pos="7000">
                <a:schemeClr val="accent3"/>
              </a:gs>
              <a:gs pos="7000">
                <a:schemeClr val="accent3"/>
              </a:gs>
              <a:gs pos="50000">
                <a:schemeClr val="accent5"/>
              </a:gs>
              <a:gs pos="52000">
                <a:schemeClr val="accent5"/>
              </a:gs>
              <a:gs pos="60000">
                <a:schemeClr val="accent2"/>
              </a:gs>
              <a:gs pos="50000">
                <a:schemeClr val="accent4"/>
              </a:gs>
              <a:gs pos="88000">
                <a:schemeClr val="accent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2929774"/>
            <a:ext cx="9144000" cy="82296"/>
          </a:xfrm>
          <a:prstGeom prst="rect">
            <a:avLst/>
          </a:prstGeom>
          <a:gradFill flip="none" rotWithShape="1">
            <a:gsLst>
              <a:gs pos="7000">
                <a:schemeClr val="accent1"/>
              </a:gs>
              <a:gs pos="7000">
                <a:schemeClr val="accent3"/>
              </a:gs>
              <a:gs pos="7000">
                <a:schemeClr val="accent3"/>
              </a:gs>
              <a:gs pos="50000">
                <a:schemeClr val="accent5"/>
              </a:gs>
              <a:gs pos="52000">
                <a:schemeClr val="accent5"/>
              </a:gs>
              <a:gs pos="60000">
                <a:schemeClr val="accent2"/>
              </a:gs>
              <a:gs pos="50000">
                <a:schemeClr val="accent4"/>
              </a:gs>
              <a:gs pos="88000">
                <a:schemeClr val="accent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6687" y="2028825"/>
            <a:ext cx="8855075" cy="1695449"/>
          </a:xfrm>
        </p:spPr>
        <p:txBody>
          <a:bodyPr anchor="ctr" anchorCtr="0"/>
          <a:lstStyle>
            <a:lvl1pPr algn="ctr">
              <a:defRPr sz="3200">
                <a:solidFill>
                  <a:schemeClr val="accent1"/>
                </a:solidFill>
                <a:latin typeface="Trebuchet MS"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6687" y="3971924"/>
            <a:ext cx="8855075" cy="118184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4481512" y="6677739"/>
            <a:ext cx="180975" cy="123111"/>
          </a:xfrm>
          <a:prstGeom prst="rect">
            <a:avLst/>
          </a:prstGeom>
          <a:noFill/>
        </p:spPr>
        <p:txBody>
          <a:bodyPr wrap="square" lIns="0" tIns="0" rIns="0" bIns="0" rtlCol="0" anchor="b" anchorCtr="0">
            <a:spAutoFit/>
          </a:bodyPr>
          <a:lstStyle/>
          <a:p>
            <a:pPr algn="ctr"/>
            <a:fld id="{074BAACC-AC8A-479F-9473-45FF447D6795}" type="slidenum">
              <a:rPr lang="en-US" sz="800" b="0" smtClean="0">
                <a:solidFill>
                  <a:schemeClr val="tx1"/>
                </a:solidFill>
                <a:latin typeface="+mn-lt"/>
              </a:rPr>
              <a:pPr algn="ctr"/>
              <a:t>‹#›</a:t>
            </a:fld>
            <a:endParaRPr lang="en-US" sz="800" b="0" dirty="0">
              <a:solidFill>
                <a:schemeClr val="tx1"/>
              </a:solidFill>
              <a:latin typeface="+mn-lt"/>
            </a:endParaRPr>
          </a:p>
        </p:txBody>
      </p:sp>
      <p:sp>
        <p:nvSpPr>
          <p:cNvPr id="11" name="Rectangle 10"/>
          <p:cNvSpPr/>
          <p:nvPr userDrawn="1"/>
        </p:nvSpPr>
        <p:spPr>
          <a:xfrm>
            <a:off x="0" y="3709125"/>
            <a:ext cx="9144000" cy="82296"/>
          </a:xfrm>
          <a:prstGeom prst="rect">
            <a:avLst/>
          </a:prstGeom>
          <a:gradFill flip="none" rotWithShape="1">
            <a:gsLst>
              <a:gs pos="7000">
                <a:schemeClr val="accent1"/>
              </a:gs>
              <a:gs pos="7000">
                <a:schemeClr val="accent3"/>
              </a:gs>
              <a:gs pos="7000">
                <a:schemeClr val="accent3"/>
              </a:gs>
              <a:gs pos="50000">
                <a:schemeClr val="accent5"/>
              </a:gs>
              <a:gs pos="52000">
                <a:schemeClr val="accent5"/>
              </a:gs>
              <a:gs pos="60000">
                <a:schemeClr val="accent2"/>
              </a:gs>
              <a:gs pos="50000">
                <a:schemeClr val="accent4"/>
              </a:gs>
              <a:gs pos="88000">
                <a:schemeClr val="accent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2028825"/>
            <a:ext cx="9144000" cy="82296"/>
          </a:xfrm>
          <a:prstGeom prst="rect">
            <a:avLst/>
          </a:prstGeom>
          <a:gradFill flip="none" rotWithShape="1">
            <a:gsLst>
              <a:gs pos="7000">
                <a:schemeClr val="accent1"/>
              </a:gs>
              <a:gs pos="7000">
                <a:schemeClr val="accent3"/>
              </a:gs>
              <a:gs pos="7000">
                <a:schemeClr val="accent3"/>
              </a:gs>
              <a:gs pos="50000">
                <a:schemeClr val="accent5"/>
              </a:gs>
              <a:gs pos="52000">
                <a:schemeClr val="accent5"/>
              </a:gs>
              <a:gs pos="60000">
                <a:schemeClr val="accent2"/>
              </a:gs>
              <a:gs pos="50000">
                <a:schemeClr val="accent4"/>
              </a:gs>
              <a:gs pos="88000">
                <a:schemeClr val="accent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4"/>
              </a:buClr>
              <a:defRPr/>
            </a:lvl1pPr>
            <a:lvl3pPr>
              <a:buClr>
                <a:schemeClr val="accent3"/>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01752" y="1468438"/>
            <a:ext cx="4038600" cy="4525963"/>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68438"/>
            <a:ext cx="4038600" cy="4525963"/>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49912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a:xfrm>
            <a:off x="5165725" y="6477000"/>
            <a:ext cx="2895600" cy="238125"/>
          </a:xfrm>
          <a:prstGeom prst="rect">
            <a:avLst/>
          </a:prstGeom>
        </p:spPr>
        <p:txBody>
          <a:bodyPr/>
          <a:lstStyle>
            <a:lvl1pPr>
              <a:defRPr/>
            </a:lvl1pPr>
          </a:lstStyle>
          <a:p>
            <a:r>
              <a:rPr lang="en-US" smtClean="0"/>
              <a:t>MENACTRA: Strategic Marketing Plan, Russia, June 2014</a:t>
            </a:r>
            <a:endParaRPr lang="en-US"/>
          </a:p>
        </p:txBody>
      </p:sp>
      <p:sp>
        <p:nvSpPr>
          <p:cNvPr id="5" name="Espace réservé du numéro de diapositive 4"/>
          <p:cNvSpPr>
            <a:spLocks noGrp="1"/>
          </p:cNvSpPr>
          <p:nvPr>
            <p:ph type="sldNum" sz="quarter" idx="11"/>
          </p:nvPr>
        </p:nvSpPr>
        <p:spPr>
          <a:xfrm>
            <a:off x="8086725" y="6477000"/>
            <a:ext cx="482600" cy="234950"/>
          </a:xfrm>
          <a:prstGeom prst="rect">
            <a:avLst/>
          </a:prstGeom>
        </p:spPr>
        <p:txBody>
          <a:bodyPr/>
          <a:lstStyle>
            <a:lvl1pPr>
              <a:defRPr/>
            </a:lvl1pPr>
          </a:lstStyle>
          <a:p>
            <a:r>
              <a:rPr lang="en-US"/>
              <a:t>|</a:t>
            </a:r>
            <a:r>
              <a:rPr lang="en-US" sz="900" baseline="16000"/>
              <a:t>        </a:t>
            </a:r>
            <a:fld id="{27590127-27CB-4647-81AA-CB140691C9AF}" type="slidenum">
              <a:rPr lang="en-US"/>
              <a:pPr/>
              <a:t>‹#›</a:t>
            </a:fld>
            <a:endParaRPr lang="en-US"/>
          </a:p>
        </p:txBody>
      </p:sp>
    </p:spTree>
    <p:extLst>
      <p:ext uri="{BB962C8B-B14F-4D97-AF65-F5344CB8AC3E}">
        <p14:creationId xmlns:p14="http://schemas.microsoft.com/office/powerpoint/2010/main" val="931172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1"/>
            </p:custDataLst>
            <p:extLst>
              <p:ext uri="{D42A27DB-BD31-4B8C-83A1-F6EECF244321}">
                <p14:modId xmlns:p14="http://schemas.microsoft.com/office/powerpoint/2010/main" val="10090667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63"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03213" y="96838"/>
            <a:ext cx="8718551" cy="103767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3213" y="1325564"/>
            <a:ext cx="8718550" cy="2911474"/>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p:nvSpPr>
        <p:spPr>
          <a:xfrm>
            <a:off x="4481512" y="6677739"/>
            <a:ext cx="180975" cy="123111"/>
          </a:xfrm>
          <a:prstGeom prst="rect">
            <a:avLst/>
          </a:prstGeom>
          <a:noFill/>
        </p:spPr>
        <p:txBody>
          <a:bodyPr wrap="square" lIns="0" tIns="0" rIns="0" bIns="0" rtlCol="0" anchor="b" anchorCtr="0">
            <a:spAutoFit/>
          </a:bodyPr>
          <a:lstStyle/>
          <a:p>
            <a:pPr algn="ctr"/>
            <a:fld id="{074BAACC-AC8A-479F-9473-45FF447D6795}" type="slidenum">
              <a:rPr lang="en-US" sz="800" b="0" smtClean="0">
                <a:solidFill>
                  <a:schemeClr val="tx1"/>
                </a:solidFill>
                <a:latin typeface="+mn-lt"/>
              </a:rPr>
              <a:pPr algn="ctr"/>
              <a:t>‹#›</a:t>
            </a:fld>
            <a:endParaRPr lang="en-US" sz="800" b="0" dirty="0">
              <a:solidFill>
                <a:schemeClr val="tx1"/>
              </a:solidFill>
              <a:latin typeface="+mn-lt"/>
            </a:endParaRPr>
          </a:p>
        </p:txBody>
      </p:sp>
      <p:sp>
        <p:nvSpPr>
          <p:cNvPr id="16" name="Rectangle 15"/>
          <p:cNvSpPr/>
          <p:nvPr/>
        </p:nvSpPr>
        <p:spPr>
          <a:xfrm>
            <a:off x="-15875" y="6611264"/>
            <a:ext cx="9144000" cy="64008"/>
          </a:xfrm>
          <a:prstGeom prst="rect">
            <a:avLst/>
          </a:prstGeom>
          <a:gradFill flip="none" rotWithShape="1">
            <a:gsLst>
              <a:gs pos="7000">
                <a:schemeClr val="accent1"/>
              </a:gs>
              <a:gs pos="7000">
                <a:schemeClr val="accent3"/>
              </a:gs>
              <a:gs pos="7000">
                <a:schemeClr val="accent3"/>
              </a:gs>
              <a:gs pos="50000">
                <a:schemeClr val="accent5"/>
              </a:gs>
              <a:gs pos="52000">
                <a:schemeClr val="accent5"/>
              </a:gs>
              <a:gs pos="60000">
                <a:schemeClr val="accent2"/>
              </a:gs>
              <a:gs pos="50000">
                <a:schemeClr val="accent4"/>
              </a:gs>
              <a:gs pos="88000">
                <a:schemeClr val="accent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0" r:id="rId4"/>
    <p:sldLayoutId id="2147483652" r:id="rId5"/>
    <p:sldLayoutId id="2147483654" r:id="rId6"/>
    <p:sldLayoutId id="2147483659" r:id="rId7"/>
    <p:sldLayoutId id="2147483660" r:id="rId8"/>
  </p:sldLayoutIdLst>
  <p:timing>
    <p:tnLst>
      <p:par>
        <p:cTn id="1" dur="indefinite" restart="never" nodeType="tmRoot"/>
      </p:par>
    </p:tnLst>
  </p:timing>
  <p:txStyles>
    <p:titleStyle>
      <a:lvl1pPr algn="l" defTabSz="914400" rtl="0" eaLnBrk="1" latinLnBrk="0" hangingPunct="1">
        <a:lnSpc>
          <a:spcPct val="95000"/>
        </a:lnSpc>
        <a:spcBef>
          <a:spcPct val="0"/>
        </a:spcBef>
        <a:buNone/>
        <a:defRPr sz="2600" b="0" kern="1200">
          <a:solidFill>
            <a:schemeClr val="accent1"/>
          </a:solidFill>
          <a:latin typeface="Trebuchet MS" pitchFamily="34" charset="0"/>
          <a:ea typeface="+mj-ea"/>
          <a:cs typeface="Arial" pitchFamily="34" charset="0"/>
        </a:defRPr>
      </a:lvl1pPr>
    </p:titleStyle>
    <p:bodyStyle>
      <a:lvl1pPr marL="342900" indent="-342900" algn="l" defTabSz="914400" rtl="0" eaLnBrk="1" latinLnBrk="0" hangingPunct="1">
        <a:lnSpc>
          <a:spcPct val="95000"/>
        </a:lnSpc>
        <a:spcBef>
          <a:spcPts val="1200"/>
        </a:spcBef>
        <a:buClr>
          <a:schemeClr val="accent4"/>
        </a:buClr>
        <a:buSzPct val="100000"/>
        <a:buFont typeface="Symbol" pitchFamily="18" charset="2"/>
        <a:buChar char=""/>
        <a:defRPr sz="2400" kern="1200">
          <a:solidFill>
            <a:srgbClr val="20252C"/>
          </a:solidFill>
          <a:latin typeface="+mn-lt"/>
          <a:ea typeface="+mn-ea"/>
          <a:cs typeface="+mn-cs"/>
        </a:defRPr>
      </a:lvl1pPr>
      <a:lvl2pPr marL="742950" indent="-285750" algn="l" defTabSz="914400" rtl="0" eaLnBrk="1" latinLnBrk="0" hangingPunct="1">
        <a:lnSpc>
          <a:spcPct val="95000"/>
        </a:lnSpc>
        <a:spcBef>
          <a:spcPts val="300"/>
        </a:spcBef>
        <a:buClr>
          <a:schemeClr val="accent1"/>
        </a:buClr>
        <a:buFont typeface="Webdings" pitchFamily="18" charset="2"/>
        <a:buChar char="4"/>
        <a:defRPr sz="2000" kern="1200">
          <a:solidFill>
            <a:srgbClr val="20252C"/>
          </a:solidFill>
          <a:latin typeface="+mn-lt"/>
          <a:ea typeface="+mn-ea"/>
          <a:cs typeface="+mn-cs"/>
        </a:defRPr>
      </a:lvl2pPr>
      <a:lvl3pPr marL="1143000" indent="-228600" algn="l" defTabSz="914400" rtl="0" eaLnBrk="1" latinLnBrk="0" hangingPunct="1">
        <a:lnSpc>
          <a:spcPct val="95000"/>
        </a:lnSpc>
        <a:spcBef>
          <a:spcPts val="200"/>
        </a:spcBef>
        <a:buClr>
          <a:schemeClr val="accent3"/>
        </a:buClr>
        <a:buFont typeface="Arial" pitchFamily="34" charset="0"/>
        <a:buChar char="–"/>
        <a:defRPr sz="1800" kern="1200">
          <a:solidFill>
            <a:srgbClr val="20252C"/>
          </a:solidFill>
          <a:latin typeface="+mn-lt"/>
          <a:ea typeface="+mn-ea"/>
          <a:cs typeface="+mn-cs"/>
        </a:defRPr>
      </a:lvl3pPr>
      <a:lvl4pPr marL="1600200" indent="-228600" algn="l" defTabSz="914400" rtl="0" eaLnBrk="1" latinLnBrk="0" hangingPunct="1">
        <a:lnSpc>
          <a:spcPct val="95000"/>
        </a:lnSpc>
        <a:spcBef>
          <a:spcPts val="200"/>
        </a:spcBef>
        <a:buClr>
          <a:schemeClr val="accent4"/>
        </a:buClr>
        <a:buFont typeface="Wingdings" pitchFamily="2" charset="2"/>
        <a:buChar char="§"/>
        <a:defRPr sz="1600" kern="1200">
          <a:solidFill>
            <a:srgbClr val="20252C"/>
          </a:solidFill>
          <a:latin typeface="+mn-lt"/>
          <a:ea typeface="+mn-ea"/>
          <a:cs typeface="+mn-cs"/>
        </a:defRPr>
      </a:lvl4pPr>
      <a:lvl5pPr marL="2057400" indent="-228600" algn="l" defTabSz="914400" rtl="0" eaLnBrk="1" latinLnBrk="0" hangingPunct="1">
        <a:lnSpc>
          <a:spcPct val="95000"/>
        </a:lnSpc>
        <a:spcBef>
          <a:spcPts val="200"/>
        </a:spcBef>
        <a:buFont typeface="Arial" pitchFamily="34" charset="0"/>
        <a:buChar char="»"/>
        <a:defRPr sz="1600" kern="1200">
          <a:solidFill>
            <a:srgbClr val="20252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pload.wikimedia.org/wikipedia/commons/5/55/Charlotte_Cleverley-Bisman.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chart" Target="../charts/chart5.xml"/><Relationship Id="rId13" Type="http://schemas.openxmlformats.org/officeDocument/2006/relationships/chart" Target="../charts/chart10.xml"/><Relationship Id="rId3" Type="http://schemas.openxmlformats.org/officeDocument/2006/relationships/image" Target="../media/image9.jpeg"/><Relationship Id="rId7" Type="http://schemas.openxmlformats.org/officeDocument/2006/relationships/chart" Target="../charts/chart4.xml"/><Relationship Id="rId12"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chart" Target="../charts/chart3.xml"/><Relationship Id="rId11" Type="http://schemas.openxmlformats.org/officeDocument/2006/relationships/chart" Target="../charts/chart8.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 Id="rId1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3.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cdc.gov/vaccines/pubs/pinkbook/menin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cdc.gov/vaccines/pubs/pinkbook/menin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ru-RU" dirty="0" smtClean="0"/>
              <a:t>Менингококковые заболевания и их последствия</a:t>
            </a:r>
            <a:endParaRPr lang="en-US" dirty="0"/>
          </a:p>
        </p:txBody>
      </p:sp>
      <p:sp>
        <p:nvSpPr>
          <p:cNvPr id="9234" name="Rectangle 18"/>
          <p:cNvSpPr>
            <a:spLocks noGrp="1" noChangeArrowheads="1"/>
          </p:cNvSpPr>
          <p:nvPr>
            <p:ph type="subTitle" idx="1"/>
          </p:nvPr>
        </p:nvSpPr>
        <p:spPr>
          <a:xfrm>
            <a:off x="166687" y="4507381"/>
            <a:ext cx="8855075" cy="418187"/>
          </a:xfrm>
        </p:spPr>
        <p:txBody>
          <a:bodyPr anchor="ctr" anchorCtr="0"/>
          <a:lstStyle/>
          <a:p>
            <a:pPr>
              <a:defRPr/>
            </a:pPr>
            <a:endParaRPr lang="pt-BR" dirty="0" smtClean="0">
              <a:latin typeface="+mn-lt"/>
            </a:endParaRPr>
          </a:p>
          <a:p>
            <a:pPr>
              <a:defRPr/>
            </a:pPr>
            <a:r>
              <a:rPr lang="ru-RU" i="1" dirty="0" smtClean="0"/>
              <a:t>Профилактика – лучший способ борьбы с заболеванием</a:t>
            </a:r>
            <a:endParaRPr lang="en-US" i="1" dirty="0" smtClean="0">
              <a:latin typeface="+mn-lt"/>
            </a:endParaRPr>
          </a:p>
        </p:txBody>
      </p:sp>
      <p:pic>
        <p:nvPicPr>
          <p:cNvPr id="6" name="Picture 5" descr="File:Charlotte Cleverley-Bisman.jpg">
            <a:hlinkClick r:id="rId3"/>
          </p:cNvPr>
          <p:cNvPicPr>
            <a:picLocks noChangeAspect="1" noChangeArrowheads="1"/>
          </p:cNvPicPr>
          <p:nvPr/>
        </p:nvPicPr>
        <p:blipFill>
          <a:blip r:embed="rId4" cstate="print"/>
          <a:srcRect/>
          <a:stretch>
            <a:fillRect/>
          </a:stretch>
        </p:blipFill>
        <p:spPr bwMode="auto">
          <a:xfrm>
            <a:off x="6619603" y="165754"/>
            <a:ext cx="2379935" cy="2533479"/>
          </a:xfrm>
          <a:prstGeom prst="rect">
            <a:avLst/>
          </a:prstGeom>
          <a:noFill/>
          <a:ln w="57150">
            <a:solidFill>
              <a:schemeClr val="accent1"/>
            </a:solidFill>
            <a:miter lim="800000"/>
            <a:headEnd/>
            <a:tailEnd/>
          </a:ln>
          <a:effectLst>
            <a:outerShdw blurRad="50800" dist="38100" dir="2700000" algn="tl" rotWithShape="0">
              <a:prstClr val="black">
                <a:alpha val="40000"/>
              </a:prstClr>
            </a:outerShdw>
          </a:effectLst>
        </p:spPr>
      </p:pic>
      <p:sp>
        <p:nvSpPr>
          <p:cNvPr id="7" name="Rectangle 6"/>
          <p:cNvSpPr/>
          <p:nvPr/>
        </p:nvSpPr>
        <p:spPr>
          <a:xfrm>
            <a:off x="275537" y="6642556"/>
            <a:ext cx="3368230" cy="215444"/>
          </a:xfrm>
          <a:prstGeom prst="rect">
            <a:avLst/>
          </a:prstGeom>
        </p:spPr>
        <p:txBody>
          <a:bodyPr wrap="none">
            <a:spAutoFit/>
          </a:bodyPr>
          <a:lstStyle/>
          <a:p>
            <a:r>
              <a:rPr lang="en-US" sz="800" dirty="0" smtClean="0"/>
              <a:t>Image obtained with permission from: CharlotteCleverleyBisman.com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p:spPr>
        <p:txBody>
          <a:bodyPr/>
          <a:lstStyle/>
          <a:p>
            <a:r>
              <a:rPr lang="ru-RU" dirty="0" smtClean="0"/>
              <a:t>Синдром </a:t>
            </a:r>
            <a:r>
              <a:rPr lang="ru-RU" dirty="0" err="1" smtClean="0"/>
              <a:t>Уотерхауза</a:t>
            </a:r>
            <a:r>
              <a:rPr lang="ru-RU" dirty="0" smtClean="0"/>
              <a:t> - </a:t>
            </a:r>
            <a:r>
              <a:rPr lang="ru-RU" dirty="0" err="1" smtClean="0"/>
              <a:t>Фридериксона</a:t>
            </a:r>
            <a:endParaRPr lang="en-US" dirty="0" smtClean="0"/>
          </a:p>
        </p:txBody>
      </p:sp>
      <p:sp>
        <p:nvSpPr>
          <p:cNvPr id="335875" name="Rectangle 3"/>
          <p:cNvSpPr>
            <a:spLocks noGrp="1" noChangeArrowheads="1"/>
          </p:cNvSpPr>
          <p:nvPr>
            <p:ph type="body" idx="1"/>
          </p:nvPr>
        </p:nvSpPr>
        <p:spPr>
          <a:xfrm>
            <a:off x="73660" y="3671887"/>
            <a:ext cx="8718550" cy="2911474"/>
          </a:xfrm>
        </p:spPr>
        <p:txBody>
          <a:bodyPr/>
          <a:lstStyle/>
          <a:p>
            <a:pPr eaLnBrk="1" hangingPunct="1">
              <a:defRPr/>
            </a:pPr>
            <a:r>
              <a:rPr lang="ru-RU" sz="1800" dirty="0" smtClean="0"/>
              <a:t>Высокая летальность</a:t>
            </a:r>
            <a:endParaRPr lang="en-US" sz="1800" dirty="0" smtClean="0"/>
          </a:p>
          <a:p>
            <a:pPr lvl="1" eaLnBrk="1" hangingPunct="1">
              <a:defRPr/>
            </a:pPr>
            <a:r>
              <a:rPr lang="ru-RU" sz="1800" dirty="0" smtClean="0"/>
              <a:t>Септический шок</a:t>
            </a:r>
            <a:endParaRPr lang="en-US" sz="1800" dirty="0" smtClean="0"/>
          </a:p>
          <a:p>
            <a:pPr eaLnBrk="1" hangingPunct="1">
              <a:defRPr/>
            </a:pPr>
            <a:r>
              <a:rPr lang="ru-RU" sz="1800" dirty="0" smtClean="0"/>
              <a:t>Пурпура </a:t>
            </a:r>
            <a:endParaRPr lang="en-US" sz="1800" dirty="0" smtClean="0"/>
          </a:p>
          <a:p>
            <a:pPr eaLnBrk="1" hangingPunct="1">
              <a:defRPr/>
            </a:pPr>
            <a:r>
              <a:rPr lang="ru-RU" sz="1800" dirty="0" smtClean="0"/>
              <a:t>Диссеминированное внутрисосудистое свертывание</a:t>
            </a:r>
            <a:endParaRPr lang="en-US" sz="1800" dirty="0" smtClean="0"/>
          </a:p>
          <a:p>
            <a:pPr eaLnBrk="1" hangingPunct="1">
              <a:defRPr/>
            </a:pPr>
            <a:r>
              <a:rPr lang="ru-RU" sz="1800" dirty="0" smtClean="0"/>
              <a:t>Застойная сердечная недостаточность</a:t>
            </a:r>
            <a:endParaRPr lang="en-US" sz="1800" dirty="0" smtClean="0"/>
          </a:p>
          <a:p>
            <a:pPr eaLnBrk="1" hangingPunct="1">
              <a:defRPr/>
            </a:pPr>
            <a:r>
              <a:rPr lang="ru-RU" sz="1800" dirty="0" smtClean="0"/>
              <a:t>Двусторонние кровоизлияния в надпочечники </a:t>
            </a:r>
            <a:endParaRPr lang="en-US" sz="1800" dirty="0" smtClean="0"/>
          </a:p>
          <a:p>
            <a:pPr marL="0" indent="0" eaLnBrk="1" hangingPunct="1">
              <a:buNone/>
              <a:defRPr/>
            </a:pPr>
            <a:endParaRPr lang="en-US" b="1" dirty="0" smtClean="0">
              <a:effectLst>
                <a:outerShdw blurRad="38100" dist="38100" dir="2700000" algn="tl">
                  <a:srgbClr val="000000"/>
                </a:outerShdw>
              </a:effectLst>
            </a:endParaRPr>
          </a:p>
        </p:txBody>
      </p:sp>
      <p:sp>
        <p:nvSpPr>
          <p:cNvPr id="5657603" name="Rectangle 3"/>
          <p:cNvSpPr>
            <a:spLocks noChangeArrowheads="1"/>
          </p:cNvSpPr>
          <p:nvPr/>
        </p:nvSpPr>
        <p:spPr bwMode="auto">
          <a:xfrm>
            <a:off x="542925" y="5951855"/>
            <a:ext cx="8601075" cy="828432"/>
          </a:xfrm>
          <a:prstGeom prst="rect">
            <a:avLst/>
          </a:prstGeom>
          <a:noFill/>
          <a:ln w="12700">
            <a:noFill/>
            <a:miter lim="800000"/>
            <a:headEnd/>
            <a:tailEnd/>
          </a:ln>
          <a:effectLst/>
        </p:spPr>
        <p:txBody>
          <a:bodyPr wrap="square" lIns="90487" tIns="44450" rIns="90487" bIns="44450">
            <a:spAutoFit/>
          </a:bodyPr>
          <a:lstStyle/>
          <a:p>
            <a:pPr>
              <a:defRPr/>
            </a:pPr>
            <a:r>
              <a:rPr lang="da-DK" sz="1200" b="0" dirty="0">
                <a:latin typeface="+mj-lt"/>
                <a:cs typeface="Arial" charset="0"/>
              </a:rPr>
              <a:t>Adem PV, et al. </a:t>
            </a:r>
            <a:r>
              <a:rPr lang="da-DK" sz="1200" b="0" i="1" dirty="0">
                <a:latin typeface="+mj-lt"/>
                <a:cs typeface="Arial" charset="0"/>
              </a:rPr>
              <a:t>N Engl J Med</a:t>
            </a:r>
            <a:r>
              <a:rPr lang="da-DK" sz="1200" b="0" dirty="0">
                <a:latin typeface="+mj-lt"/>
                <a:cs typeface="Arial" charset="0"/>
              </a:rPr>
              <a:t>. 2005;22;353(12):1245; Hamilton D, et al. </a:t>
            </a:r>
            <a:r>
              <a:rPr lang="en-US" sz="1200" b="0" i="1" dirty="0">
                <a:latin typeface="+mj-lt"/>
                <a:cs typeface="Arial" charset="0"/>
              </a:rPr>
              <a:t>J </a:t>
            </a:r>
            <a:r>
              <a:rPr lang="en-US" sz="1200" b="0" i="1" dirty="0" err="1">
                <a:latin typeface="+mj-lt"/>
                <a:cs typeface="Arial" charset="0"/>
              </a:rPr>
              <a:t>Clin</a:t>
            </a:r>
            <a:r>
              <a:rPr lang="en-US" sz="1200" b="0" i="1" dirty="0">
                <a:latin typeface="+mj-lt"/>
                <a:cs typeface="Arial" charset="0"/>
              </a:rPr>
              <a:t> </a:t>
            </a:r>
            <a:r>
              <a:rPr lang="en-US" sz="1200" b="0" i="1" dirty="0" err="1">
                <a:latin typeface="+mj-lt"/>
                <a:cs typeface="Arial" charset="0"/>
              </a:rPr>
              <a:t>Pathol</a:t>
            </a:r>
            <a:r>
              <a:rPr lang="en-US" sz="1200" b="0" dirty="0">
                <a:latin typeface="+mj-lt"/>
                <a:cs typeface="Arial" charset="0"/>
              </a:rPr>
              <a:t>. 2004;57(2):208; Howe WB. </a:t>
            </a:r>
            <a:r>
              <a:rPr lang="en-US" sz="1200" b="0" i="1" dirty="0">
                <a:latin typeface="+mj-lt"/>
                <a:cs typeface="Arial" charset="0"/>
              </a:rPr>
              <a:t>The</a:t>
            </a:r>
            <a:r>
              <a:rPr lang="en-US" sz="1200" b="0" dirty="0">
                <a:latin typeface="+mj-lt"/>
                <a:cs typeface="Arial" charset="0"/>
              </a:rPr>
              <a:t> </a:t>
            </a:r>
            <a:r>
              <a:rPr lang="en-US" sz="1200" b="0" i="1" dirty="0">
                <a:latin typeface="+mj-lt"/>
                <a:cs typeface="Arial" charset="0"/>
              </a:rPr>
              <a:t>Physician and </a:t>
            </a:r>
            <a:r>
              <a:rPr lang="en-US" sz="1200" b="0" i="1" dirty="0" err="1">
                <a:latin typeface="+mj-lt"/>
                <a:cs typeface="Arial" charset="0"/>
              </a:rPr>
              <a:t>Sportsmedicine</a:t>
            </a:r>
            <a:r>
              <a:rPr lang="en-US" sz="1200" b="0" dirty="0">
                <a:latin typeface="+mj-lt"/>
                <a:cs typeface="Arial" charset="0"/>
              </a:rPr>
              <a:t>. </a:t>
            </a:r>
            <a:r>
              <a:rPr lang="en-US" sz="1200" b="0" dirty="0" smtClean="0">
                <a:latin typeface="+mj-lt"/>
                <a:cs typeface="Arial" charset="0"/>
              </a:rPr>
              <a:t>1996;24:2.</a:t>
            </a:r>
            <a:r>
              <a:rPr lang="ru-RU" sz="1200" b="0" dirty="0" smtClean="0">
                <a:latin typeface="+mj-lt"/>
                <a:cs typeface="Arial" charset="0"/>
              </a:rPr>
              <a:t> </a:t>
            </a:r>
            <a:r>
              <a:rPr lang="en-US" sz="1200" dirty="0" smtClean="0">
                <a:solidFill>
                  <a:schemeClr val="tx2"/>
                </a:solidFill>
                <a:latin typeface="+mj-lt"/>
              </a:rPr>
              <a:t>Photo </a:t>
            </a:r>
            <a:r>
              <a:rPr lang="en-US" sz="1200" dirty="0">
                <a:solidFill>
                  <a:schemeClr val="tx2"/>
                </a:solidFill>
                <a:latin typeface="+mj-lt"/>
              </a:rPr>
              <a:t>reprinted with permission from </a:t>
            </a:r>
            <a:r>
              <a:rPr lang="en-US" sz="1200" dirty="0" err="1">
                <a:solidFill>
                  <a:schemeClr val="tx2"/>
                </a:solidFill>
                <a:latin typeface="+mj-lt"/>
              </a:rPr>
              <a:t>Schoeller</a:t>
            </a:r>
            <a:r>
              <a:rPr lang="en-US" sz="1200" dirty="0">
                <a:solidFill>
                  <a:schemeClr val="tx2"/>
                </a:solidFill>
                <a:latin typeface="+mj-lt"/>
              </a:rPr>
              <a:t> T, </a:t>
            </a:r>
            <a:r>
              <a:rPr lang="en-US" sz="1200" dirty="0" err="1">
                <a:solidFill>
                  <a:schemeClr val="tx2"/>
                </a:solidFill>
                <a:latin typeface="+mj-lt"/>
              </a:rPr>
              <a:t>Schmutzhard</a:t>
            </a:r>
            <a:r>
              <a:rPr lang="en-US" sz="1200" dirty="0">
                <a:solidFill>
                  <a:schemeClr val="tx2"/>
                </a:solidFill>
                <a:latin typeface="+mj-lt"/>
              </a:rPr>
              <a:t> E. </a:t>
            </a:r>
            <a:r>
              <a:rPr lang="en-US" sz="1200" i="1" dirty="0">
                <a:solidFill>
                  <a:schemeClr val="tx2"/>
                </a:solidFill>
                <a:latin typeface="+mj-lt"/>
              </a:rPr>
              <a:t>N </a:t>
            </a:r>
            <a:r>
              <a:rPr lang="en-US" sz="1200" i="1" dirty="0" err="1">
                <a:solidFill>
                  <a:schemeClr val="tx2"/>
                </a:solidFill>
                <a:latin typeface="+mj-lt"/>
              </a:rPr>
              <a:t>Engl</a:t>
            </a:r>
            <a:r>
              <a:rPr lang="en-US" sz="1200" i="1" dirty="0">
                <a:solidFill>
                  <a:schemeClr val="tx2"/>
                </a:solidFill>
                <a:latin typeface="+mj-lt"/>
              </a:rPr>
              <a:t> J Med</a:t>
            </a:r>
            <a:r>
              <a:rPr lang="en-US" sz="1200" dirty="0">
                <a:solidFill>
                  <a:schemeClr val="tx2"/>
                </a:solidFill>
                <a:latin typeface="+mj-lt"/>
              </a:rPr>
              <a:t>. 2001;344(18):1372.</a:t>
            </a:r>
            <a:br>
              <a:rPr lang="en-US" sz="1200" dirty="0">
                <a:solidFill>
                  <a:schemeClr val="tx2"/>
                </a:solidFill>
                <a:latin typeface="+mj-lt"/>
              </a:rPr>
            </a:br>
            <a:r>
              <a:rPr lang="en-US" sz="1200" dirty="0">
                <a:solidFill>
                  <a:schemeClr val="tx2"/>
                </a:solidFill>
                <a:latin typeface="+mj-lt"/>
              </a:rPr>
              <a:t>Copyright © 2001 Massachusetts Medical Society. All rights reserved. </a:t>
            </a:r>
          </a:p>
          <a:p>
            <a:pPr>
              <a:defRPr/>
            </a:pPr>
            <a:endParaRPr lang="en-US" sz="1200" b="0" dirty="0">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935" y="671513"/>
            <a:ext cx="451485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2" y="652462"/>
            <a:ext cx="451485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0205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ru-RU" dirty="0" smtClean="0"/>
              <a:t>Лечение менингококковых заболеваний</a:t>
            </a:r>
            <a:endParaRPr lang="ru-RU" dirty="0"/>
          </a:p>
        </p:txBody>
      </p:sp>
      <p:sp>
        <p:nvSpPr>
          <p:cNvPr id="3" name="Content Placeholder 2"/>
          <p:cNvSpPr>
            <a:spLocks noGrp="1"/>
          </p:cNvSpPr>
          <p:nvPr>
            <p:ph idx="1"/>
          </p:nvPr>
        </p:nvSpPr>
        <p:spPr/>
        <p:txBody>
          <a:bodyPr/>
          <a:lstStyle/>
          <a:p>
            <a:r>
              <a:rPr lang="ru-RU" dirty="0" smtClean="0"/>
              <a:t>Госпитализация в стационар, при возможности в отделение интенсивной терапии и реанимации</a:t>
            </a:r>
          </a:p>
          <a:p>
            <a:r>
              <a:rPr lang="ru-RU" dirty="0" smtClean="0"/>
              <a:t>Эмпирическая терапия антибактериальными препаратами широкого спектра, чаще цефалоспоринами </a:t>
            </a:r>
            <a:r>
              <a:rPr lang="en-US" dirty="0" smtClean="0"/>
              <a:t>III </a:t>
            </a:r>
            <a:r>
              <a:rPr lang="ru-RU" dirty="0" smtClean="0"/>
              <a:t>поколения</a:t>
            </a:r>
          </a:p>
          <a:p>
            <a:pPr lvl="1"/>
            <a:r>
              <a:rPr lang="ru-RU" dirty="0" smtClean="0"/>
              <a:t>Стандарт лечения в РФ - </a:t>
            </a:r>
            <a:r>
              <a:rPr lang="ru-RU" dirty="0" err="1" smtClean="0"/>
              <a:t>цефтриаксон</a:t>
            </a:r>
            <a:endParaRPr lang="ru-RU" dirty="0" smtClean="0"/>
          </a:p>
          <a:p>
            <a:r>
              <a:rPr lang="ru-RU" dirty="0" smtClean="0"/>
              <a:t>Длительность лечения зависит от формы и тяжести заболевания</a:t>
            </a:r>
          </a:p>
          <a:p>
            <a:r>
              <a:rPr lang="ru-RU" dirty="0" smtClean="0"/>
              <a:t>Симптоматическая терапия (имеет особое значение при инфекционно-токсическом шоке и </a:t>
            </a:r>
            <a:r>
              <a:rPr lang="ru-RU" dirty="0" err="1" smtClean="0"/>
              <a:t>менингококкцемии</a:t>
            </a:r>
            <a:r>
              <a:rPr lang="ru-RU" dirty="0" smtClean="0"/>
              <a:t>)</a:t>
            </a:r>
          </a:p>
          <a:p>
            <a:pPr lvl="1"/>
            <a:r>
              <a:rPr lang="ru-RU" dirty="0" smtClean="0"/>
              <a:t>Реанимационные мероприятия, противошоковая терапия</a:t>
            </a:r>
            <a:endParaRPr lang="ru-RU" dirty="0"/>
          </a:p>
        </p:txBody>
      </p:sp>
      <p:sp>
        <p:nvSpPr>
          <p:cNvPr id="4" name="TextBox 3"/>
          <p:cNvSpPr txBox="1"/>
          <p:nvPr/>
        </p:nvSpPr>
        <p:spPr>
          <a:xfrm>
            <a:off x="563880" y="6145530"/>
            <a:ext cx="7589520" cy="312420"/>
          </a:xfrm>
          <a:prstGeom prst="rect">
            <a:avLst/>
          </a:prstGeom>
          <a:noFill/>
        </p:spPr>
        <p:txBody>
          <a:bodyPr wrap="square" lIns="0" tIns="0" rIns="0" bIns="0" rtlCol="0" anchor="ctr" anchorCtr="0">
            <a:noAutofit/>
          </a:bodyPr>
          <a:lstStyle/>
          <a:p>
            <a:endParaRPr lang="ru-RU" sz="1200" dirty="0" smtClean="0"/>
          </a:p>
          <a:p>
            <a:endParaRPr lang="ru-RU" sz="1200" dirty="0"/>
          </a:p>
          <a:p>
            <a:r>
              <a:rPr lang="en-US" sz="1200" dirty="0" smtClean="0"/>
              <a:t>World </a:t>
            </a:r>
            <a:r>
              <a:rPr lang="en-US" sz="1200" dirty="0"/>
              <a:t>Health Organization. </a:t>
            </a:r>
            <a:r>
              <a:rPr lang="en-US" sz="1200" i="1" dirty="0" err="1"/>
              <a:t>Wkly</a:t>
            </a:r>
            <a:r>
              <a:rPr lang="en-US" sz="1200" i="1" dirty="0"/>
              <a:t> </a:t>
            </a:r>
            <a:r>
              <a:rPr lang="en-US" sz="1200" i="1" dirty="0" err="1"/>
              <a:t>Epidemiol</a:t>
            </a:r>
            <a:r>
              <a:rPr lang="en-US" sz="1200" i="1" dirty="0"/>
              <a:t> Rec.</a:t>
            </a:r>
            <a:r>
              <a:rPr lang="en-US" sz="1200" dirty="0"/>
              <a:t> 2011; 86: 521 – 539 </a:t>
            </a:r>
            <a:r>
              <a:rPr lang="ru-RU" sz="1200" dirty="0" smtClean="0"/>
              <a:t>, </a:t>
            </a:r>
            <a:r>
              <a:rPr lang="ru-RU" sz="1200" dirty="0"/>
              <a:t>МИНИСТЕРСТВО ЗДРАВООХРАНЕНИЯ РОССИЙСКОЙ </a:t>
            </a:r>
            <a:r>
              <a:rPr lang="ru-RU" sz="1200" dirty="0" smtClean="0"/>
              <a:t>ФЕДЕРАЦИИ ПРИКАЗ от </a:t>
            </a:r>
            <a:r>
              <a:rPr lang="ru-RU" sz="1200" dirty="0"/>
              <a:t>9 ноября 2012 г. N </a:t>
            </a:r>
            <a:r>
              <a:rPr lang="ru-RU" sz="1200" dirty="0" smtClean="0"/>
              <a:t>804н; </a:t>
            </a:r>
            <a:r>
              <a:rPr lang="ru-RU" sz="1200" dirty="0"/>
              <a:t>Менингококковая инфекция у детей. Метод рекомендации под редакцией Ю.В. </a:t>
            </a:r>
            <a:r>
              <a:rPr lang="ru-RU" sz="1200" dirty="0" err="1"/>
              <a:t>Лобзина</a:t>
            </a:r>
            <a:r>
              <a:rPr lang="ru-RU" sz="1200" dirty="0"/>
              <a:t>, Санкт-Петербург, 2009</a:t>
            </a:r>
            <a:endParaRPr lang="en-US" sz="1200" dirty="0">
              <a:solidFill>
                <a:schemeClr val="tx2"/>
              </a:solidFill>
            </a:endParaRPr>
          </a:p>
          <a:p>
            <a:endParaRPr lang="ru-RU" sz="1200" dirty="0"/>
          </a:p>
          <a:p>
            <a:endParaRPr lang="ru-RU" sz="1200" dirty="0"/>
          </a:p>
          <a:p>
            <a:endParaRPr lang="ru-RU" dirty="0" smtClean="0"/>
          </a:p>
        </p:txBody>
      </p:sp>
    </p:spTree>
    <p:extLst>
      <p:ext uri="{BB962C8B-B14F-4D97-AF65-F5344CB8AC3E}">
        <p14:creationId xmlns:p14="http://schemas.microsoft.com/office/powerpoint/2010/main" val="3793834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ru-RU" dirty="0" smtClean="0"/>
              <a:t>Осложнения менингококковых заболеваний</a:t>
            </a:r>
            <a:endParaRPr lang="ru-RU" dirty="0"/>
          </a:p>
        </p:txBody>
      </p:sp>
      <p:sp>
        <p:nvSpPr>
          <p:cNvPr id="3" name="Content Placeholder 2"/>
          <p:cNvSpPr>
            <a:spLocks noGrp="1"/>
          </p:cNvSpPr>
          <p:nvPr>
            <p:ph idx="1"/>
          </p:nvPr>
        </p:nvSpPr>
        <p:spPr/>
        <p:txBody>
          <a:bodyPr/>
          <a:lstStyle/>
          <a:p>
            <a:r>
              <a:rPr lang="ru-RU" dirty="0" smtClean="0"/>
              <a:t>У 10 – 20% пациентов, перенесших </a:t>
            </a:r>
            <a:r>
              <a:rPr lang="ru-RU" dirty="0" err="1" smtClean="0"/>
              <a:t>менингококкцемию</a:t>
            </a:r>
            <a:r>
              <a:rPr lang="ru-RU" dirty="0" smtClean="0"/>
              <a:t> или менингококковый менингит , развиваются осложнения</a:t>
            </a:r>
          </a:p>
          <a:p>
            <a:r>
              <a:rPr lang="ru-RU" dirty="0" smtClean="0"/>
              <a:t>Осложнения менингококковых заболеваний включают:</a:t>
            </a:r>
          </a:p>
          <a:p>
            <a:pPr lvl="1"/>
            <a:r>
              <a:rPr lang="ru-RU" dirty="0" smtClean="0"/>
              <a:t>Нарушение или потерю слуха</a:t>
            </a:r>
          </a:p>
          <a:p>
            <a:pPr lvl="1"/>
            <a:r>
              <a:rPr lang="ru-RU" dirty="0" smtClean="0"/>
              <a:t>Неврологические нарушения</a:t>
            </a:r>
          </a:p>
          <a:p>
            <a:pPr lvl="1"/>
            <a:r>
              <a:rPr lang="ru-RU" dirty="0" smtClean="0"/>
              <a:t>Нарушения зрения</a:t>
            </a:r>
          </a:p>
          <a:p>
            <a:pPr lvl="1"/>
            <a:r>
              <a:rPr lang="ru-RU" dirty="0" smtClean="0"/>
              <a:t>Кожные рубцы</a:t>
            </a:r>
          </a:p>
          <a:p>
            <a:pPr lvl="1"/>
            <a:r>
              <a:rPr lang="ru-RU" dirty="0" smtClean="0"/>
              <a:t>Ампутацию конечности</a:t>
            </a:r>
          </a:p>
        </p:txBody>
      </p:sp>
      <p:sp>
        <p:nvSpPr>
          <p:cNvPr id="5" name="TextBox 4"/>
          <p:cNvSpPr txBox="1"/>
          <p:nvPr/>
        </p:nvSpPr>
        <p:spPr>
          <a:xfrm>
            <a:off x="914400" y="6282690"/>
            <a:ext cx="6827520" cy="327660"/>
          </a:xfrm>
          <a:prstGeom prst="rect">
            <a:avLst/>
          </a:prstGeom>
          <a:noFill/>
        </p:spPr>
        <p:txBody>
          <a:bodyPr wrap="square" lIns="0" tIns="0" rIns="0" bIns="0" rtlCol="0" anchor="ctr" anchorCtr="0">
            <a:noAutofit/>
          </a:bodyPr>
          <a:lstStyle/>
          <a:p>
            <a:r>
              <a:rPr lang="en-US" sz="1200" dirty="0">
                <a:ea typeface="Times New Roman" pitchFamily="18" charset="0"/>
                <a:cs typeface="Tahoma" pitchFamily="34" charset="0"/>
              </a:rPr>
              <a:t>Harrison L.H. et al. </a:t>
            </a:r>
            <a:r>
              <a:rPr lang="en-US" sz="1200" i="1" dirty="0">
                <a:ea typeface="Times New Roman" pitchFamily="18" charset="0"/>
                <a:cs typeface="Tahoma" pitchFamily="34" charset="0"/>
              </a:rPr>
              <a:t>Vaccines</a:t>
            </a:r>
            <a:r>
              <a:rPr lang="en-US" sz="1200" dirty="0">
                <a:ea typeface="Times New Roman" pitchFamily="18" charset="0"/>
                <a:cs typeface="Tahoma" pitchFamily="34" charset="0"/>
              </a:rPr>
              <a:t> 2009, V. 27S, </a:t>
            </a:r>
            <a:r>
              <a:rPr lang="en-US" sz="1200" dirty="0" smtClean="0">
                <a:ea typeface="Times New Roman" pitchFamily="18" charset="0"/>
                <a:cs typeface="Tahoma" pitchFamily="34" charset="0"/>
              </a:rPr>
              <a:t>B51-B63, </a:t>
            </a:r>
            <a:r>
              <a:rPr lang="ru-RU" sz="1200" dirty="0" smtClean="0"/>
              <a:t>, </a:t>
            </a:r>
            <a:r>
              <a:rPr lang="en-US" sz="1200" dirty="0" smtClean="0"/>
              <a:t>Kaplan S.L. et al Pediatrics 2006; 118 (4), e879 – e984</a:t>
            </a:r>
            <a:r>
              <a:rPr lang="ru-RU" sz="1200" dirty="0" smtClean="0"/>
              <a:t>, </a:t>
            </a:r>
            <a:r>
              <a:rPr lang="ru-RU" sz="1200" dirty="0" err="1"/>
              <a:t>Н.В.Скрипченко</a:t>
            </a:r>
            <a:r>
              <a:rPr lang="ru-RU" sz="1200" dirty="0"/>
              <a:t>, </a:t>
            </a:r>
            <a:r>
              <a:rPr lang="ru-RU" sz="1200" dirty="0" err="1"/>
              <a:t>Ю.В.Лобзин</a:t>
            </a:r>
            <a:r>
              <a:rPr lang="ru-RU" sz="1200" dirty="0"/>
              <a:t>, </a:t>
            </a:r>
            <a:r>
              <a:rPr lang="ru-RU" sz="1200" dirty="0" err="1"/>
              <a:t>Г.П.Иванова</a:t>
            </a:r>
            <a:r>
              <a:rPr lang="ru-RU" sz="1200" dirty="0"/>
              <a:t> и </a:t>
            </a:r>
            <a:r>
              <a:rPr lang="ru-RU" sz="1200" dirty="0" err="1"/>
              <a:t>соавт</a:t>
            </a:r>
            <a:r>
              <a:rPr lang="ru-RU" sz="1200" i="1" dirty="0" smtClean="0"/>
              <a:t>. </a:t>
            </a:r>
            <a:r>
              <a:rPr lang="ru-RU" sz="1200" i="1" dirty="0"/>
              <a:t>Детские инфекции, 2014, том №1, с 8-18</a:t>
            </a:r>
            <a:endParaRPr lang="ru-RU" sz="1200" dirty="0"/>
          </a:p>
          <a:p>
            <a:endParaRPr lang="ru-RU" sz="1200" dirty="0" smtClean="0"/>
          </a:p>
        </p:txBody>
      </p:sp>
    </p:spTree>
    <p:extLst>
      <p:ext uri="{BB962C8B-B14F-4D97-AF65-F5344CB8AC3E}">
        <p14:creationId xmlns:p14="http://schemas.microsoft.com/office/powerpoint/2010/main" val="1910444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82" name="Rectangle 10"/>
          <p:cNvSpPr>
            <a:spLocks noGrp="1" noChangeArrowheads="1"/>
          </p:cNvSpPr>
          <p:nvPr>
            <p:ph type="ctrTitle"/>
          </p:nvPr>
        </p:nvSpPr>
        <p:spPr/>
        <p:txBody>
          <a:bodyPr/>
          <a:lstStyle/>
          <a:p>
            <a:pPr>
              <a:defRPr/>
            </a:pPr>
            <a:r>
              <a:rPr lang="ru-RU" dirty="0" smtClean="0"/>
              <a:t>Эпидемиология менингококковой инфекции</a:t>
            </a:r>
            <a:endParaRPr lang="en-GB" dirty="0" smtClean="0"/>
          </a:p>
        </p:txBody>
      </p:sp>
      <p:sp>
        <p:nvSpPr>
          <p:cNvPr id="387083" name="Rectangle 11"/>
          <p:cNvSpPr>
            <a:spLocks noGrp="1" noChangeArrowheads="1"/>
          </p:cNvSpPr>
          <p:nvPr>
            <p:ph type="subTitle" idx="1"/>
          </p:nvPr>
        </p:nvSpPr>
        <p:spPr/>
        <p:txBody>
          <a:bodyPr/>
          <a:lstStyle/>
          <a:p>
            <a:pPr>
              <a:defRPr/>
            </a:pPr>
            <a:r>
              <a:rPr lang="ru-RU" dirty="0" smtClean="0">
                <a:latin typeface="+mn-lt"/>
              </a:rPr>
              <a:t>Обзор ситуации </a:t>
            </a:r>
            <a:r>
              <a:rPr lang="ru-RU" dirty="0"/>
              <a:t>в </a:t>
            </a:r>
            <a:r>
              <a:rPr lang="ru-RU" dirty="0" smtClean="0"/>
              <a:t>мире и в </a:t>
            </a:r>
            <a:r>
              <a:rPr lang="ru-RU" dirty="0" smtClean="0">
                <a:latin typeface="+mn-lt"/>
              </a:rPr>
              <a:t>России</a:t>
            </a:r>
            <a:endParaRPr lang="en-US" dirty="0" smtClean="0">
              <a:latin typeface="+mn-lt"/>
            </a:endParaRPr>
          </a:p>
        </p:txBody>
      </p:sp>
    </p:spTree>
    <p:extLst>
      <p:ext uri="{BB962C8B-B14F-4D97-AF65-F5344CB8AC3E}">
        <p14:creationId xmlns:p14="http://schemas.microsoft.com/office/powerpoint/2010/main" val="3791466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1" descr="http://i.istockimg.com/file_thumbview_approve/559012/2/stock-illustration-559012-world-map.jpg"/>
          <p:cNvPicPr>
            <a:picLocks noChangeAspect="1" noChangeArrowheads="1"/>
          </p:cNvPicPr>
          <p:nvPr/>
        </p:nvPicPr>
        <p:blipFill>
          <a:blip r:embed="rId3" cstate="print">
            <a:lum bright="70000" contrast="-70000"/>
          </a:blip>
          <a:stretch>
            <a:fillRect/>
          </a:stretch>
        </p:blipFill>
        <p:spPr bwMode="auto">
          <a:xfrm>
            <a:off x="102157" y="733778"/>
            <a:ext cx="8874855" cy="5193171"/>
          </a:xfrm>
          <a:prstGeom prst="rect">
            <a:avLst/>
          </a:prstGeom>
          <a:noFill/>
          <a:ln w="9525">
            <a:noFill/>
            <a:miter lim="800000"/>
            <a:headEnd/>
            <a:tailEnd/>
          </a:ln>
        </p:spPr>
      </p:pic>
      <p:sp>
        <p:nvSpPr>
          <p:cNvPr id="122" name="Title 121"/>
          <p:cNvSpPr>
            <a:spLocks noGrp="1"/>
          </p:cNvSpPr>
          <p:nvPr>
            <p:ph type="title"/>
          </p:nvPr>
        </p:nvSpPr>
        <p:spPr>
          <a:xfrm>
            <a:off x="303213" y="134939"/>
            <a:ext cx="8718551" cy="379412"/>
          </a:xfrm>
        </p:spPr>
        <p:txBody>
          <a:bodyPr/>
          <a:lstStyle/>
          <a:p>
            <a:r>
              <a:rPr lang="ru-RU" sz="2500" dirty="0" smtClean="0"/>
              <a:t>Распределение серотипов менингококка в мире </a:t>
            </a:r>
            <a:endParaRPr lang="en-US" sz="2500" dirty="0"/>
          </a:p>
        </p:txBody>
      </p:sp>
      <p:sp>
        <p:nvSpPr>
          <p:cNvPr id="123" name="Text Box 4"/>
          <p:cNvSpPr txBox="1">
            <a:spLocks noChangeArrowheads="1"/>
          </p:cNvSpPr>
          <p:nvPr/>
        </p:nvSpPr>
        <p:spPr bwMode="auto">
          <a:xfrm>
            <a:off x="314325" y="5708651"/>
            <a:ext cx="8707438" cy="841196"/>
          </a:xfrm>
          <a:prstGeom prst="rect">
            <a:avLst/>
          </a:prstGeom>
          <a:noFill/>
          <a:ln w="9525">
            <a:noFill/>
            <a:miter lim="800000"/>
            <a:headEnd/>
            <a:tailEnd/>
          </a:ln>
        </p:spPr>
        <p:txBody>
          <a:bodyPr wrap="square" lIns="0" tIns="0" rIns="0" bIns="0" anchor="b" anchorCtr="0">
            <a:noAutofit/>
          </a:bodyPr>
          <a:lstStyle>
            <a:lvl1pPr eaLnBrk="0" hangingPunct="0">
              <a:defRPr sz="1500" b="1">
                <a:solidFill>
                  <a:schemeClr val="tx1"/>
                </a:solidFill>
                <a:latin typeface="Arial" pitchFamily="34" charset="0"/>
                <a:cs typeface="Arial" pitchFamily="34" charset="0"/>
              </a:defRPr>
            </a:lvl1pPr>
            <a:lvl2pPr marL="742950" indent="-285750" eaLnBrk="0" hangingPunct="0">
              <a:defRPr sz="1500" b="1">
                <a:solidFill>
                  <a:schemeClr val="tx1"/>
                </a:solidFill>
                <a:latin typeface="Arial" pitchFamily="34" charset="0"/>
                <a:cs typeface="Arial" pitchFamily="34" charset="0"/>
              </a:defRPr>
            </a:lvl2pPr>
            <a:lvl3pPr marL="1143000" indent="-228600" eaLnBrk="0" hangingPunct="0">
              <a:defRPr sz="1500" b="1">
                <a:solidFill>
                  <a:schemeClr val="tx1"/>
                </a:solidFill>
                <a:latin typeface="Arial" pitchFamily="34" charset="0"/>
                <a:cs typeface="Arial" pitchFamily="34" charset="0"/>
              </a:defRPr>
            </a:lvl3pPr>
            <a:lvl4pPr marL="1600200" indent="-228600" eaLnBrk="0" hangingPunct="0">
              <a:defRPr sz="1500" b="1">
                <a:solidFill>
                  <a:schemeClr val="tx1"/>
                </a:solidFill>
                <a:latin typeface="Arial" pitchFamily="34" charset="0"/>
                <a:cs typeface="Arial" pitchFamily="34" charset="0"/>
              </a:defRPr>
            </a:lvl4pPr>
            <a:lvl5pPr marL="2057400" indent="-228600" eaLnBrk="0" hangingPunct="0">
              <a:defRPr sz="15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5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5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5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500" b="1">
                <a:solidFill>
                  <a:schemeClr val="tx1"/>
                </a:solidFill>
                <a:latin typeface="Arial" pitchFamily="34" charset="0"/>
                <a:cs typeface="Arial" pitchFamily="34" charset="0"/>
              </a:defRPr>
            </a:lvl9pPr>
          </a:lstStyle>
          <a:p>
            <a:pPr lvl="0" eaLnBrk="1" hangingPunct="1">
              <a:lnSpc>
                <a:spcPct val="95000"/>
              </a:lnSpc>
              <a:spcBef>
                <a:spcPct val="0"/>
              </a:spcBef>
              <a:tabLst>
                <a:tab pos="3657600" algn="l"/>
                <a:tab pos="6223000" algn="l"/>
              </a:tabLst>
            </a:pPr>
            <a:r>
              <a:rPr lang="en-US" altLang="en-US" sz="1000" b="0" dirty="0" smtClean="0">
                <a:solidFill>
                  <a:srgbClr val="20252C"/>
                </a:solidFill>
                <a:latin typeface="+mj-lt"/>
              </a:rPr>
              <a:t>NG=</a:t>
            </a:r>
            <a:r>
              <a:rPr lang="en-US" altLang="en-US" sz="1000" b="0" dirty="0" err="1" smtClean="0">
                <a:solidFill>
                  <a:srgbClr val="20252C"/>
                </a:solidFill>
                <a:latin typeface="+mj-lt"/>
              </a:rPr>
              <a:t>nongroupable</a:t>
            </a:r>
            <a:r>
              <a:rPr lang="en-US" altLang="en-US" sz="1000" b="0" dirty="0" smtClean="0">
                <a:solidFill>
                  <a:srgbClr val="20252C"/>
                </a:solidFill>
                <a:latin typeface="+mj-lt"/>
              </a:rPr>
              <a:t>.</a:t>
            </a:r>
            <a:endParaRPr lang="en-US" altLang="en-US" sz="1000" b="0" baseline="30000" dirty="0" smtClean="0">
              <a:solidFill>
                <a:srgbClr val="20252C"/>
              </a:solidFill>
              <a:latin typeface="+mj-lt"/>
            </a:endParaRPr>
          </a:p>
          <a:p>
            <a:pPr eaLnBrk="1" hangingPunct="1">
              <a:lnSpc>
                <a:spcPct val="95000"/>
              </a:lnSpc>
              <a:spcBef>
                <a:spcPct val="0"/>
              </a:spcBef>
              <a:tabLst>
                <a:tab pos="3657600" algn="l"/>
                <a:tab pos="6223000" algn="l"/>
              </a:tabLst>
            </a:pPr>
            <a:r>
              <a:rPr lang="en-US" sz="1000" b="0" dirty="0" smtClean="0"/>
              <a:t>http://www.phac-aspc.gc.ca/publicat/ccdr-rmtc/09pdf/acs-dcc-04.pdf</a:t>
            </a:r>
            <a:r>
              <a:rPr lang="en-US" altLang="en-US" sz="1000" b="0" dirty="0" smtClean="0">
                <a:solidFill>
                  <a:srgbClr val="20252C"/>
                </a:solidFill>
                <a:latin typeface="+mj-lt"/>
              </a:rPr>
              <a:t>; http://www.hpa-bioinformatics.org.uk/euibis/php/ </a:t>
            </a:r>
            <a:r>
              <a:rPr lang="en-US" altLang="en-US" sz="1000" b="0" dirty="0" err="1" smtClean="0">
                <a:solidFill>
                  <a:srgbClr val="20252C"/>
                </a:solidFill>
                <a:latin typeface="+mj-lt"/>
              </a:rPr>
              <a:t>meningo_stack_chart.php?item</a:t>
            </a:r>
            <a:r>
              <a:rPr lang="en-US" altLang="en-US" sz="1000" b="0" dirty="0" smtClean="0">
                <a:solidFill>
                  <a:srgbClr val="20252C"/>
                </a:solidFill>
                <a:latin typeface="+mj-lt"/>
              </a:rPr>
              <a:t>=</a:t>
            </a:r>
            <a:r>
              <a:rPr lang="en-US" altLang="en-US" sz="1000" b="0" dirty="0" err="1" smtClean="0">
                <a:solidFill>
                  <a:srgbClr val="20252C"/>
                </a:solidFill>
                <a:latin typeface="+mj-lt"/>
              </a:rPr>
              <a:t>serogroup&amp;year</a:t>
            </a:r>
            <a:r>
              <a:rPr lang="en-US" altLang="en-US" sz="1000" b="0" dirty="0" smtClean="0">
                <a:solidFill>
                  <a:srgbClr val="20252C"/>
                </a:solidFill>
                <a:latin typeface="+mj-lt"/>
              </a:rPr>
              <a:t>=2006; </a:t>
            </a:r>
            <a:r>
              <a:rPr lang="fi-FI" altLang="en-US" sz="1000" b="0" dirty="0" smtClean="0">
                <a:solidFill>
                  <a:srgbClr val="20252C"/>
                </a:solidFill>
                <a:latin typeface="+mj-lt"/>
              </a:rPr>
              <a:t>Lin M. </a:t>
            </a:r>
            <a:r>
              <a:rPr lang="fi-FI" altLang="en-US" sz="1000" b="0" i="1" dirty="0" smtClean="0">
                <a:solidFill>
                  <a:srgbClr val="20252C"/>
                </a:solidFill>
                <a:latin typeface="+mj-lt"/>
              </a:rPr>
              <a:t>Zhongguo Ji Hua Mian Yi</a:t>
            </a:r>
            <a:r>
              <a:rPr lang="fi-FI" altLang="en-US" sz="1000" b="0" dirty="0" smtClean="0">
                <a:solidFill>
                  <a:srgbClr val="20252C"/>
                </a:solidFill>
                <a:latin typeface="+mj-lt"/>
              </a:rPr>
              <a:t>. 2009;15(1):58;</a:t>
            </a:r>
            <a:r>
              <a:rPr lang="en-US" altLang="en-US" sz="1000" b="0" dirty="0" smtClean="0">
                <a:solidFill>
                  <a:srgbClr val="20252C"/>
                </a:solidFill>
                <a:latin typeface="+mj-lt"/>
              </a:rPr>
              <a:t> http://www.cdc.gov/abcs/reports-f</a:t>
            </a:r>
            <a:r>
              <a:rPr lang="en-US" altLang="en-US" sz="1000" b="0" dirty="0" smtClean="0">
                <a:latin typeface="+mj-lt"/>
              </a:rPr>
              <a:t>indings/survreports/mening09.pdf;  http://www.paho.org/hq/index.php?option=com_content&amp;view=category&amp;layout=blog&amp;id=3609&amp;Itemid=3953&amp;lang=es;</a:t>
            </a:r>
            <a:r>
              <a:rPr lang="en-US" altLang="en-US" sz="1000" b="0" baseline="30000" dirty="0" smtClean="0">
                <a:solidFill>
                  <a:srgbClr val="20252C"/>
                </a:solidFill>
                <a:latin typeface="+mj-lt"/>
              </a:rPr>
              <a:t> </a:t>
            </a:r>
            <a:r>
              <a:rPr lang="fr-FR" altLang="en-US" sz="1000" b="0" dirty="0" smtClean="0">
                <a:solidFill>
                  <a:srgbClr val="20252C"/>
                </a:solidFill>
                <a:latin typeface="+mj-lt"/>
              </a:rPr>
              <a:t>http://www.who.int/csr/disease/meningococcal/BulletinMeningite2009_S27_31.pdf; </a:t>
            </a:r>
            <a:r>
              <a:rPr lang="en-US" altLang="en-US" sz="1000" b="0" dirty="0" smtClean="0">
                <a:solidFill>
                  <a:srgbClr val="20252C"/>
                </a:solidFill>
                <a:latin typeface="+mj-lt"/>
              </a:rPr>
              <a:t>Sinclair D. </a:t>
            </a:r>
            <a:r>
              <a:rPr lang="en-US" altLang="en-US" sz="1000" b="0" i="1" dirty="0" err="1" smtClean="0">
                <a:solidFill>
                  <a:srgbClr val="20252C"/>
                </a:solidFill>
                <a:latin typeface="+mj-lt"/>
              </a:rPr>
              <a:t>Trop</a:t>
            </a:r>
            <a:r>
              <a:rPr lang="en-US" altLang="en-US" sz="1000" b="0" i="1" dirty="0" smtClean="0">
                <a:solidFill>
                  <a:srgbClr val="20252C"/>
                </a:solidFill>
                <a:latin typeface="+mj-lt"/>
              </a:rPr>
              <a:t> Med </a:t>
            </a:r>
            <a:r>
              <a:rPr lang="en-US" altLang="en-US" sz="1000" b="0" i="1" dirty="0" err="1" smtClean="0">
                <a:solidFill>
                  <a:srgbClr val="20252C"/>
                </a:solidFill>
                <a:latin typeface="+mj-lt"/>
              </a:rPr>
              <a:t>Int</a:t>
            </a:r>
            <a:r>
              <a:rPr lang="en-US" altLang="en-US" sz="1000" b="0" i="1" dirty="0" smtClean="0">
                <a:solidFill>
                  <a:srgbClr val="20252C"/>
                </a:solidFill>
                <a:latin typeface="+mj-lt"/>
              </a:rPr>
              <a:t> Health</a:t>
            </a:r>
            <a:r>
              <a:rPr lang="en-US" altLang="en-US" sz="1000" b="0" dirty="0" smtClean="0">
                <a:solidFill>
                  <a:srgbClr val="20252C"/>
                </a:solidFill>
                <a:latin typeface="+mj-lt"/>
              </a:rPr>
              <a:t>. 2010;15(12):1421; </a:t>
            </a:r>
            <a:r>
              <a:rPr lang="en-US" sz="1000" b="0" dirty="0" smtClean="0">
                <a:solidFill>
                  <a:srgbClr val="20252C"/>
                </a:solidFill>
                <a:latin typeface="+mj-lt"/>
              </a:rPr>
              <a:t>Infectious Disease Surveillance Center. </a:t>
            </a:r>
            <a:r>
              <a:rPr lang="en-US" sz="1000" b="0" i="1" dirty="0" smtClean="0">
                <a:solidFill>
                  <a:srgbClr val="20252C"/>
                </a:solidFill>
                <a:latin typeface="+mj-lt"/>
              </a:rPr>
              <a:t>IASR</a:t>
            </a:r>
            <a:r>
              <a:rPr lang="en-US" sz="1000" b="0" dirty="0" smtClean="0">
                <a:solidFill>
                  <a:srgbClr val="20252C"/>
                </a:solidFill>
                <a:latin typeface="+mj-lt"/>
              </a:rPr>
              <a:t>. 2005;26(2):33; </a:t>
            </a:r>
            <a:r>
              <a:rPr lang="en-US" sz="1000" b="0" dirty="0" smtClean="0">
                <a:solidFill>
                  <a:srgbClr val="20252C"/>
                </a:solidFill>
                <a:latin typeface="Calibri"/>
              </a:rPr>
              <a:t>http://www.nicd.ac.za/assets/files/CommDisBullMarch09_Vol0701.pdf</a:t>
            </a:r>
            <a:r>
              <a:rPr lang="en-US" sz="1000" b="0" dirty="0" smtClean="0">
                <a:solidFill>
                  <a:srgbClr val="20252C"/>
                </a:solidFill>
                <a:latin typeface="+mj-lt"/>
              </a:rPr>
              <a:t>; </a:t>
            </a:r>
            <a:r>
              <a:rPr lang="en-US" altLang="en-US" sz="1000" b="0" dirty="0" smtClean="0">
                <a:solidFill>
                  <a:srgbClr val="20252C"/>
                </a:solidFill>
                <a:latin typeface="+mj-lt"/>
              </a:rPr>
              <a:t>The Australian Meningococcal Surveillance </a:t>
            </a:r>
            <a:r>
              <a:rPr lang="en-US" altLang="en-US" sz="1000" b="0" dirty="0" err="1" smtClean="0">
                <a:solidFill>
                  <a:srgbClr val="20252C"/>
                </a:solidFill>
                <a:latin typeface="+mj-lt"/>
              </a:rPr>
              <a:t>Programme</a:t>
            </a:r>
            <a:r>
              <a:rPr lang="en-US" altLang="en-US" sz="1000" b="0" dirty="0" smtClean="0">
                <a:solidFill>
                  <a:srgbClr val="20252C"/>
                </a:solidFill>
                <a:latin typeface="+mj-lt"/>
              </a:rPr>
              <a:t>. </a:t>
            </a:r>
            <a:r>
              <a:rPr lang="en-US" altLang="en-US" sz="1000" b="0" i="1" dirty="0" smtClean="0">
                <a:solidFill>
                  <a:srgbClr val="20252C"/>
                </a:solidFill>
                <a:latin typeface="+mj-lt"/>
              </a:rPr>
              <a:t>Commun Dis Intell</a:t>
            </a:r>
            <a:r>
              <a:rPr lang="en-US" altLang="en-US" sz="1000" b="0" dirty="0" smtClean="0">
                <a:solidFill>
                  <a:srgbClr val="20252C"/>
                </a:solidFill>
                <a:latin typeface="+mj-lt"/>
              </a:rPr>
              <a:t>. 2009;33(1):1</a:t>
            </a:r>
            <a:r>
              <a:rPr lang="en-US" sz="1000" b="0" dirty="0" smtClean="0">
                <a:solidFill>
                  <a:srgbClr val="20252C"/>
                </a:solidFill>
                <a:latin typeface="+mj-lt"/>
              </a:rPr>
              <a:t>.</a:t>
            </a:r>
            <a:endParaRPr lang="en-US" altLang="en-US" sz="1000" b="0" dirty="0">
              <a:solidFill>
                <a:srgbClr val="20252C"/>
              </a:solidFill>
              <a:latin typeface="+mj-lt"/>
            </a:endParaRPr>
          </a:p>
        </p:txBody>
      </p:sp>
      <p:grpSp>
        <p:nvGrpSpPr>
          <p:cNvPr id="2" name="Group 189"/>
          <p:cNvGrpSpPr/>
          <p:nvPr/>
        </p:nvGrpSpPr>
        <p:grpSpPr>
          <a:xfrm>
            <a:off x="0" y="944152"/>
            <a:ext cx="9100636" cy="4814222"/>
            <a:chOff x="0" y="944152"/>
            <a:chExt cx="9100636" cy="4814222"/>
          </a:xfrm>
        </p:grpSpPr>
        <p:graphicFrame>
          <p:nvGraphicFramePr>
            <p:cNvPr id="184" name="Chart 183"/>
            <p:cNvGraphicFramePr/>
            <p:nvPr/>
          </p:nvGraphicFramePr>
          <p:xfrm>
            <a:off x="4443987" y="4361646"/>
            <a:ext cx="1566822" cy="12924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2" name="Chart 151"/>
            <p:cNvGraphicFramePr/>
            <p:nvPr/>
          </p:nvGraphicFramePr>
          <p:xfrm>
            <a:off x="5637937" y="2284102"/>
            <a:ext cx="1566822" cy="12924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7" name="Chart 136"/>
            <p:cNvGraphicFramePr/>
            <p:nvPr/>
          </p:nvGraphicFramePr>
          <p:xfrm>
            <a:off x="3351937" y="2284102"/>
            <a:ext cx="1566822" cy="12924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0" name="Chart 119"/>
            <p:cNvGraphicFramePr/>
            <p:nvPr/>
          </p:nvGraphicFramePr>
          <p:xfrm>
            <a:off x="3351937" y="944152"/>
            <a:ext cx="1566822" cy="12924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1" name="Chart 130"/>
            <p:cNvGraphicFramePr/>
            <p:nvPr/>
          </p:nvGraphicFramePr>
          <p:xfrm>
            <a:off x="332159" y="2284102"/>
            <a:ext cx="1566822" cy="129242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5" name="Chart 124"/>
            <p:cNvGraphicFramePr/>
            <p:nvPr/>
          </p:nvGraphicFramePr>
          <p:xfrm>
            <a:off x="332159" y="944152"/>
            <a:ext cx="1566822" cy="1292425"/>
          </p:xfrm>
          <a:graphic>
            <a:graphicData uri="http://schemas.openxmlformats.org/drawingml/2006/chart">
              <c:chart xmlns:c="http://schemas.openxmlformats.org/drawingml/2006/chart" xmlns:r="http://schemas.openxmlformats.org/officeDocument/2006/relationships" r:id="rId9"/>
            </a:graphicData>
          </a:graphic>
        </p:graphicFrame>
        <p:sp>
          <p:nvSpPr>
            <p:cNvPr id="1040" name="Text Box 64"/>
            <p:cNvSpPr txBox="1">
              <a:spLocks noChangeArrowheads="1"/>
            </p:cNvSpPr>
            <p:nvPr/>
          </p:nvSpPr>
          <p:spPr bwMode="auto">
            <a:xfrm>
              <a:off x="628212" y="1616051"/>
              <a:ext cx="519112" cy="184686"/>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fr-CH" sz="1000" b="1" dirty="0" smtClean="0">
                  <a:cs typeface="Arial" pitchFamily="34" charset="0"/>
                </a:rPr>
                <a:t>B=54</a:t>
              </a:r>
              <a:r>
                <a:rPr lang="fr-CH" sz="1000" b="1" dirty="0">
                  <a:cs typeface="Arial" pitchFamily="34" charset="0"/>
                </a:rPr>
                <a:t>%</a:t>
              </a:r>
            </a:p>
          </p:txBody>
        </p:sp>
        <p:sp>
          <p:nvSpPr>
            <p:cNvPr id="1041" name="Text Box 65"/>
            <p:cNvSpPr txBox="1">
              <a:spLocks noChangeArrowheads="1"/>
            </p:cNvSpPr>
            <p:nvPr/>
          </p:nvSpPr>
          <p:spPr bwMode="auto">
            <a:xfrm>
              <a:off x="859411" y="1079705"/>
              <a:ext cx="517526" cy="145220"/>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fr-CH" sz="1000" b="1" dirty="0" smtClean="0">
                  <a:solidFill>
                    <a:schemeClr val="bg1"/>
                  </a:solidFill>
                  <a:cs typeface="Arial" pitchFamily="34" charset="0"/>
                </a:rPr>
                <a:t>C=21</a:t>
              </a:r>
              <a:r>
                <a:rPr lang="fr-CH" sz="1000" b="1" dirty="0">
                  <a:solidFill>
                    <a:schemeClr val="bg1"/>
                  </a:solidFill>
                  <a:cs typeface="Arial" pitchFamily="34" charset="0"/>
                </a:rPr>
                <a:t>%</a:t>
              </a:r>
            </a:p>
          </p:txBody>
        </p:sp>
        <p:sp>
          <p:nvSpPr>
            <p:cNvPr id="1042" name="Text Box 66"/>
            <p:cNvSpPr txBox="1">
              <a:spLocks noChangeArrowheads="1"/>
            </p:cNvSpPr>
            <p:nvPr/>
          </p:nvSpPr>
          <p:spPr bwMode="auto">
            <a:xfrm>
              <a:off x="1865888" y="1987334"/>
              <a:ext cx="650874" cy="130969"/>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en-US" sz="1000" b="1" dirty="0" smtClean="0">
                  <a:cs typeface="Arial" pitchFamily="34" charset="0"/>
                </a:rPr>
                <a:t>W=3</a:t>
              </a:r>
              <a:r>
                <a:rPr lang="en-US" sz="1000" b="1" dirty="0">
                  <a:cs typeface="Arial" pitchFamily="34" charset="0"/>
                </a:rPr>
                <a:t>%</a:t>
              </a:r>
            </a:p>
          </p:txBody>
        </p:sp>
        <p:sp>
          <p:nvSpPr>
            <p:cNvPr id="1043" name="Text Box 67"/>
            <p:cNvSpPr txBox="1">
              <a:spLocks noChangeArrowheads="1"/>
            </p:cNvSpPr>
            <p:nvPr/>
          </p:nvSpPr>
          <p:spPr bwMode="auto">
            <a:xfrm>
              <a:off x="1337351" y="1307510"/>
              <a:ext cx="460375" cy="159998"/>
            </a:xfrm>
            <a:prstGeom prst="rect">
              <a:avLst/>
            </a:prstGeom>
            <a:noFill/>
            <a:ln w="9525">
              <a:noFill/>
              <a:miter lim="800000"/>
              <a:headEnd/>
              <a:tailEnd/>
            </a:ln>
          </p:spPr>
          <p:txBody>
            <a:bodyPr wrap="square" lIns="0" tIns="0" rIns="0" bIns="0" anchor="ctr" anchorCtr="0">
              <a:noAutofit/>
            </a:bodyPr>
            <a:lstStyle/>
            <a:p>
              <a:pPr defTabSz="1143000">
                <a:lnSpc>
                  <a:spcPct val="80000"/>
                </a:lnSpc>
                <a:spcBef>
                  <a:spcPct val="20000"/>
                </a:spcBef>
              </a:pPr>
              <a:r>
                <a:rPr lang="en-US" sz="1000" b="1" dirty="0" smtClean="0">
                  <a:cs typeface="Arial" pitchFamily="34" charset="0"/>
                </a:rPr>
                <a:t>Y=13</a:t>
              </a:r>
              <a:r>
                <a:rPr lang="en-US" sz="1000" b="1" dirty="0">
                  <a:cs typeface="Arial" pitchFamily="34" charset="0"/>
                </a:rPr>
                <a:t>%</a:t>
              </a:r>
            </a:p>
          </p:txBody>
        </p:sp>
        <p:sp>
          <p:nvSpPr>
            <p:cNvPr id="1044" name="Text Box 143"/>
            <p:cNvSpPr txBox="1">
              <a:spLocks noChangeArrowheads="1"/>
            </p:cNvSpPr>
            <p:nvPr/>
          </p:nvSpPr>
          <p:spPr bwMode="auto">
            <a:xfrm>
              <a:off x="1945481" y="1678454"/>
              <a:ext cx="807026" cy="236538"/>
            </a:xfrm>
            <a:prstGeom prst="rect">
              <a:avLst/>
            </a:prstGeom>
            <a:noFill/>
            <a:ln w="9525">
              <a:noFill/>
              <a:miter lim="800000"/>
              <a:headEnd/>
              <a:tailEnd/>
            </a:ln>
          </p:spPr>
          <p:txBody>
            <a:bodyPr wrap="square" lIns="0" tIns="0" rIns="0" bIns="0" anchor="ctr" anchorCtr="0">
              <a:noAutofit/>
            </a:bodyPr>
            <a:lstStyle/>
            <a:p>
              <a:pPr defTabSz="1143000">
                <a:lnSpc>
                  <a:spcPct val="80000"/>
                </a:lnSpc>
                <a:spcBef>
                  <a:spcPct val="20000"/>
                </a:spcBef>
              </a:pPr>
              <a:r>
                <a:rPr lang="en-US" sz="1000" b="1" dirty="0">
                  <a:cs typeface="Arial" pitchFamily="34" charset="0"/>
                </a:rPr>
                <a:t>Other SG, </a:t>
              </a:r>
              <a:r>
                <a:rPr lang="en-US" sz="1000" b="1" dirty="0" smtClean="0">
                  <a:cs typeface="Arial" pitchFamily="34" charset="0"/>
                </a:rPr>
                <a:t/>
              </a:r>
              <a:br>
                <a:rPr lang="en-US" sz="1000" b="1" dirty="0" smtClean="0">
                  <a:cs typeface="Arial" pitchFamily="34" charset="0"/>
                </a:rPr>
              </a:br>
              <a:r>
                <a:rPr lang="en-US" sz="1000" b="1" dirty="0" smtClean="0">
                  <a:cs typeface="Arial" pitchFamily="34" charset="0"/>
                </a:rPr>
                <a:t>NG=9%</a:t>
              </a:r>
              <a:endParaRPr lang="en-US" sz="1000" b="1" dirty="0">
                <a:cs typeface="Arial" pitchFamily="34" charset="0"/>
              </a:endParaRPr>
            </a:p>
          </p:txBody>
        </p:sp>
        <p:sp>
          <p:nvSpPr>
            <p:cNvPr id="1060" name="Text Box 78"/>
            <p:cNvSpPr txBox="1">
              <a:spLocks noChangeArrowheads="1"/>
            </p:cNvSpPr>
            <p:nvPr/>
          </p:nvSpPr>
          <p:spPr bwMode="auto">
            <a:xfrm>
              <a:off x="4844038" y="3238705"/>
              <a:ext cx="649412" cy="194200"/>
            </a:xfrm>
            <a:prstGeom prst="rect">
              <a:avLst/>
            </a:prstGeom>
            <a:noFill/>
            <a:ln w="9525">
              <a:noFill/>
              <a:miter lim="800000"/>
              <a:headEnd/>
              <a:tailEnd/>
            </a:ln>
          </p:spPr>
          <p:txBody>
            <a:bodyPr wrap="square" lIns="0" tIns="0" rIns="0" bIns="0" anchor="ctr" anchorCtr="0">
              <a:noAutofit/>
            </a:bodyPr>
            <a:lstStyle/>
            <a:p>
              <a:pPr defTabSz="1143000">
                <a:lnSpc>
                  <a:spcPct val="80000"/>
                </a:lnSpc>
                <a:spcBef>
                  <a:spcPct val="20000"/>
                </a:spcBef>
              </a:pPr>
              <a:r>
                <a:rPr lang="en-US" sz="1000" b="1" dirty="0" smtClean="0">
                  <a:cs typeface="Arial" pitchFamily="34" charset="0"/>
                </a:rPr>
                <a:t>W=9</a:t>
              </a:r>
              <a:r>
                <a:rPr lang="en-US" sz="1000" b="1" dirty="0">
                  <a:cs typeface="Arial" pitchFamily="34" charset="0"/>
                </a:rPr>
                <a:t>%</a:t>
              </a:r>
            </a:p>
          </p:txBody>
        </p:sp>
        <p:sp>
          <p:nvSpPr>
            <p:cNvPr id="1061" name="Text Box 79"/>
            <p:cNvSpPr txBox="1">
              <a:spLocks noChangeArrowheads="1"/>
            </p:cNvSpPr>
            <p:nvPr/>
          </p:nvSpPr>
          <p:spPr bwMode="auto">
            <a:xfrm>
              <a:off x="4961513" y="2770655"/>
              <a:ext cx="528637" cy="319320"/>
            </a:xfrm>
            <a:prstGeom prst="rect">
              <a:avLst/>
            </a:prstGeom>
            <a:noFill/>
            <a:ln w="9525">
              <a:noFill/>
              <a:miter lim="800000"/>
              <a:headEnd/>
              <a:tailEnd/>
            </a:ln>
          </p:spPr>
          <p:txBody>
            <a:bodyPr wrap="square" lIns="0" tIns="0" rIns="0" bIns="0" anchor="ctr" anchorCtr="0">
              <a:noAutofit/>
            </a:bodyPr>
            <a:lstStyle/>
            <a:p>
              <a:pPr defTabSz="1143000">
                <a:lnSpc>
                  <a:spcPct val="80000"/>
                </a:lnSpc>
                <a:spcBef>
                  <a:spcPct val="20000"/>
                </a:spcBef>
              </a:pPr>
              <a:r>
                <a:rPr lang="en-US" sz="1000" b="1" dirty="0">
                  <a:cs typeface="Arial" pitchFamily="34" charset="0"/>
                </a:rPr>
                <a:t>Other </a:t>
              </a:r>
            </a:p>
            <a:p>
              <a:pPr defTabSz="1143000">
                <a:lnSpc>
                  <a:spcPct val="80000"/>
                </a:lnSpc>
                <a:spcBef>
                  <a:spcPct val="20000"/>
                </a:spcBef>
              </a:pPr>
              <a:r>
                <a:rPr lang="en-US" sz="1000" b="1" dirty="0" smtClean="0">
                  <a:cs typeface="Arial" pitchFamily="34" charset="0"/>
                </a:rPr>
                <a:t>SG=1</a:t>
              </a:r>
              <a:r>
                <a:rPr lang="en-US" sz="1000" b="1" dirty="0">
                  <a:cs typeface="Arial" pitchFamily="34" charset="0"/>
                </a:rPr>
                <a:t>%</a:t>
              </a:r>
            </a:p>
          </p:txBody>
        </p:sp>
        <p:sp>
          <p:nvSpPr>
            <p:cNvPr id="1062" name="Text Box 80"/>
            <p:cNvSpPr txBox="1">
              <a:spLocks noChangeArrowheads="1"/>
            </p:cNvSpPr>
            <p:nvPr/>
          </p:nvSpPr>
          <p:spPr bwMode="auto">
            <a:xfrm>
              <a:off x="3528870" y="2684094"/>
              <a:ext cx="607859" cy="246221"/>
            </a:xfrm>
            <a:prstGeom prst="rect">
              <a:avLst/>
            </a:prstGeom>
            <a:noFill/>
            <a:ln w="9525">
              <a:noFill/>
              <a:miter lim="800000"/>
              <a:headEnd/>
              <a:tailEnd/>
            </a:ln>
          </p:spPr>
          <p:txBody>
            <a:bodyPr wrap="square" lIns="0" tIns="0" rIns="0" bIns="0" anchor="ctr" anchorCtr="0">
              <a:noAutofit/>
            </a:bodyPr>
            <a:lstStyle/>
            <a:p>
              <a:pPr algn="ctr">
                <a:spcBef>
                  <a:spcPct val="0"/>
                </a:spcBef>
              </a:pPr>
              <a:r>
                <a:rPr lang="fr-CH" sz="1000" b="1" dirty="0" smtClean="0">
                  <a:solidFill>
                    <a:schemeClr val="bg1"/>
                  </a:solidFill>
                  <a:cs typeface="Arial" pitchFamily="34" charset="0"/>
                </a:rPr>
                <a:t>A=90</a:t>
              </a:r>
              <a:r>
                <a:rPr lang="fr-CH" sz="1000" b="1" dirty="0">
                  <a:solidFill>
                    <a:schemeClr val="bg1"/>
                  </a:solidFill>
                  <a:cs typeface="Arial" pitchFamily="34" charset="0"/>
                </a:rPr>
                <a:t>%</a:t>
              </a:r>
            </a:p>
          </p:txBody>
        </p:sp>
        <p:sp>
          <p:nvSpPr>
            <p:cNvPr id="1073" name="Text Box 43"/>
            <p:cNvSpPr txBox="1">
              <a:spLocks noChangeArrowheads="1"/>
            </p:cNvSpPr>
            <p:nvPr/>
          </p:nvSpPr>
          <p:spPr bwMode="auto">
            <a:xfrm>
              <a:off x="4534281" y="4695312"/>
              <a:ext cx="723900" cy="236537"/>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en-US" sz="1000" b="1" dirty="0" smtClean="0">
                  <a:cs typeface="Arial" pitchFamily="34" charset="0"/>
                </a:rPr>
                <a:t>B=18</a:t>
              </a:r>
              <a:r>
                <a:rPr lang="en-US" sz="1000" b="1" dirty="0">
                  <a:cs typeface="Arial" pitchFamily="34" charset="0"/>
                </a:rPr>
                <a:t>%</a:t>
              </a:r>
            </a:p>
          </p:txBody>
        </p:sp>
        <p:sp>
          <p:nvSpPr>
            <p:cNvPr id="1074" name="Text Box 46"/>
            <p:cNvSpPr txBox="1">
              <a:spLocks noChangeArrowheads="1"/>
            </p:cNvSpPr>
            <p:nvPr/>
          </p:nvSpPr>
          <p:spPr bwMode="auto">
            <a:xfrm>
              <a:off x="5323392" y="4710049"/>
              <a:ext cx="703714" cy="358775"/>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en-US" sz="1000" b="1" dirty="0">
                  <a:cs typeface="Arial" pitchFamily="34" charset="0"/>
                </a:rPr>
                <a:t>Other SG,</a:t>
              </a:r>
              <a:br>
                <a:rPr lang="en-US" sz="1000" b="1" dirty="0">
                  <a:cs typeface="Arial" pitchFamily="34" charset="0"/>
                </a:rPr>
              </a:br>
              <a:r>
                <a:rPr lang="en-US" sz="1000" b="1" dirty="0" smtClean="0">
                  <a:cs typeface="Arial" pitchFamily="34" charset="0"/>
                </a:rPr>
                <a:t>NG=25%</a:t>
              </a:r>
              <a:endParaRPr lang="en-US" sz="1000" b="1" dirty="0">
                <a:cs typeface="Arial" pitchFamily="34" charset="0"/>
              </a:endParaRPr>
            </a:p>
          </p:txBody>
        </p:sp>
        <p:sp>
          <p:nvSpPr>
            <p:cNvPr id="1075" name="Text Box 44"/>
            <p:cNvSpPr txBox="1">
              <a:spLocks noChangeArrowheads="1"/>
            </p:cNvSpPr>
            <p:nvPr/>
          </p:nvSpPr>
          <p:spPr bwMode="auto">
            <a:xfrm>
              <a:off x="4469844" y="4276663"/>
              <a:ext cx="543810" cy="236537"/>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en-US" sz="1000" b="1" dirty="0" smtClean="0">
                  <a:cs typeface="Arial" pitchFamily="34" charset="0"/>
                </a:rPr>
                <a:t>C=10</a:t>
              </a:r>
              <a:r>
                <a:rPr lang="en-US" sz="1000" b="1" dirty="0">
                  <a:cs typeface="Arial" pitchFamily="34" charset="0"/>
                </a:rPr>
                <a:t>%</a:t>
              </a:r>
            </a:p>
          </p:txBody>
        </p:sp>
        <p:sp>
          <p:nvSpPr>
            <p:cNvPr id="1077" name="Text Box 43"/>
            <p:cNvSpPr txBox="1">
              <a:spLocks noChangeArrowheads="1"/>
            </p:cNvSpPr>
            <p:nvPr/>
          </p:nvSpPr>
          <p:spPr bwMode="auto">
            <a:xfrm>
              <a:off x="4763214" y="5063127"/>
              <a:ext cx="746427" cy="236537"/>
            </a:xfrm>
            <a:prstGeom prst="rect">
              <a:avLst/>
            </a:prstGeom>
            <a:noFill/>
            <a:ln w="9525">
              <a:noFill/>
              <a:miter lim="800000"/>
              <a:headEnd/>
              <a:tailEnd/>
            </a:ln>
          </p:spPr>
          <p:txBody>
            <a:bodyPr wrap="square" lIns="0" tIns="0" rIns="0" bIns="0" anchor="ctr" anchorCtr="0">
              <a:noAutofit/>
            </a:bodyPr>
            <a:lstStyle/>
            <a:p>
              <a:pPr algn="r" defTabSz="1143000">
                <a:lnSpc>
                  <a:spcPct val="80000"/>
                </a:lnSpc>
                <a:spcBef>
                  <a:spcPct val="20000"/>
                </a:spcBef>
              </a:pPr>
              <a:r>
                <a:rPr lang="en-US" sz="1000" b="1" dirty="0" smtClean="0">
                  <a:cs typeface="Arial" pitchFamily="34" charset="0"/>
                </a:rPr>
                <a:t>W=43</a:t>
              </a:r>
              <a:r>
                <a:rPr lang="en-US" sz="1000" b="1" dirty="0">
                  <a:cs typeface="Arial" pitchFamily="34" charset="0"/>
                </a:rPr>
                <a:t>%</a:t>
              </a:r>
            </a:p>
          </p:txBody>
        </p:sp>
        <p:sp>
          <p:nvSpPr>
            <p:cNvPr id="1100" name="Text Box 143"/>
            <p:cNvSpPr txBox="1">
              <a:spLocks noChangeArrowheads="1"/>
            </p:cNvSpPr>
            <p:nvPr/>
          </p:nvSpPr>
          <p:spPr bwMode="auto">
            <a:xfrm>
              <a:off x="4904362" y="1836411"/>
              <a:ext cx="571500" cy="155691"/>
            </a:xfrm>
            <a:prstGeom prst="rect">
              <a:avLst/>
            </a:prstGeom>
            <a:noFill/>
            <a:ln w="9525">
              <a:noFill/>
              <a:miter lim="800000"/>
              <a:headEnd/>
              <a:tailEnd/>
            </a:ln>
          </p:spPr>
          <p:txBody>
            <a:bodyPr wrap="square" lIns="0" tIns="0" rIns="0" bIns="0" anchor="ctr" anchorCtr="0">
              <a:noAutofit/>
            </a:bodyPr>
            <a:lstStyle/>
            <a:p>
              <a:pPr defTabSz="1143000">
                <a:lnSpc>
                  <a:spcPct val="80000"/>
                </a:lnSpc>
                <a:spcBef>
                  <a:spcPct val="20000"/>
                </a:spcBef>
              </a:pPr>
              <a:r>
                <a:rPr lang="en-US" sz="1000" b="1" dirty="0">
                  <a:cs typeface="Arial" pitchFamily="34" charset="0"/>
                </a:rPr>
                <a:t>Other SG, </a:t>
              </a:r>
              <a:r>
                <a:rPr lang="en-US" sz="1000" b="1" dirty="0" smtClean="0">
                  <a:cs typeface="Arial" pitchFamily="34" charset="0"/>
                </a:rPr>
                <a:t/>
              </a:r>
              <a:br>
                <a:rPr lang="en-US" sz="1000" b="1" dirty="0" smtClean="0">
                  <a:cs typeface="Arial" pitchFamily="34" charset="0"/>
                </a:rPr>
              </a:br>
              <a:r>
                <a:rPr lang="en-US" sz="1000" b="1" dirty="0" smtClean="0">
                  <a:cs typeface="Arial" pitchFamily="34" charset="0"/>
                </a:rPr>
                <a:t>NG=1</a:t>
              </a:r>
              <a:r>
                <a:rPr lang="en-US" sz="1000" b="1" dirty="0">
                  <a:cs typeface="Arial" pitchFamily="34" charset="0"/>
                </a:rPr>
                <a:t>%</a:t>
              </a:r>
            </a:p>
          </p:txBody>
        </p:sp>
        <p:sp>
          <p:nvSpPr>
            <p:cNvPr id="1103" name="Text Box 55"/>
            <p:cNvSpPr txBox="1">
              <a:spLocks noChangeArrowheads="1"/>
            </p:cNvSpPr>
            <p:nvPr/>
          </p:nvSpPr>
          <p:spPr bwMode="auto">
            <a:xfrm>
              <a:off x="5010725" y="1536258"/>
              <a:ext cx="458787" cy="201844"/>
            </a:xfrm>
            <a:prstGeom prst="rect">
              <a:avLst/>
            </a:prstGeom>
            <a:noFill/>
            <a:ln w="9525">
              <a:noFill/>
              <a:miter lim="800000"/>
              <a:headEnd/>
              <a:tailEnd/>
            </a:ln>
          </p:spPr>
          <p:txBody>
            <a:bodyPr wrap="square" lIns="0" tIns="0" rIns="0" bIns="0" anchor="ctr" anchorCtr="0">
              <a:noAutofit/>
            </a:bodyPr>
            <a:lstStyle/>
            <a:p>
              <a:pPr defTabSz="1143000">
                <a:lnSpc>
                  <a:spcPct val="80000"/>
                </a:lnSpc>
                <a:spcBef>
                  <a:spcPct val="20000"/>
                </a:spcBef>
              </a:pPr>
              <a:r>
                <a:rPr lang="en-US" sz="1000" b="1" dirty="0" smtClean="0">
                  <a:cs typeface="Arial" pitchFamily="34" charset="0"/>
                </a:rPr>
                <a:t>Y=4</a:t>
              </a:r>
              <a:r>
                <a:rPr lang="en-US" sz="1000" b="1" dirty="0">
                  <a:cs typeface="Arial" pitchFamily="34" charset="0"/>
                </a:rPr>
                <a:t>%</a:t>
              </a:r>
            </a:p>
          </p:txBody>
        </p:sp>
        <p:sp>
          <p:nvSpPr>
            <p:cNvPr id="1104" name="Text Box 56"/>
            <p:cNvSpPr txBox="1">
              <a:spLocks noChangeArrowheads="1"/>
            </p:cNvSpPr>
            <p:nvPr/>
          </p:nvSpPr>
          <p:spPr bwMode="auto">
            <a:xfrm>
              <a:off x="4788475" y="2042786"/>
              <a:ext cx="731837" cy="193791"/>
            </a:xfrm>
            <a:prstGeom prst="rect">
              <a:avLst/>
            </a:prstGeom>
            <a:noFill/>
            <a:ln w="9525">
              <a:noFill/>
              <a:miter lim="800000"/>
              <a:headEnd/>
              <a:tailEnd/>
            </a:ln>
          </p:spPr>
          <p:txBody>
            <a:bodyPr wrap="square" lIns="0" tIns="0" rIns="0" bIns="0" anchor="ctr" anchorCtr="0">
              <a:noAutofit/>
            </a:bodyPr>
            <a:lstStyle/>
            <a:p>
              <a:pPr defTabSz="1143000">
                <a:lnSpc>
                  <a:spcPct val="80000"/>
                </a:lnSpc>
                <a:spcBef>
                  <a:spcPct val="20000"/>
                </a:spcBef>
              </a:pPr>
              <a:r>
                <a:rPr lang="en-US" sz="1000" b="1" dirty="0" smtClean="0">
                  <a:cs typeface="Arial" pitchFamily="34" charset="0"/>
                </a:rPr>
                <a:t>W=3</a:t>
              </a:r>
              <a:r>
                <a:rPr lang="en-US" sz="1000" b="1" dirty="0">
                  <a:cs typeface="Arial" pitchFamily="34" charset="0"/>
                </a:rPr>
                <a:t>%</a:t>
              </a:r>
            </a:p>
          </p:txBody>
        </p:sp>
        <p:sp>
          <p:nvSpPr>
            <p:cNvPr id="1088" name="Text Box 70"/>
            <p:cNvSpPr txBox="1">
              <a:spLocks noChangeArrowheads="1"/>
            </p:cNvSpPr>
            <p:nvPr/>
          </p:nvSpPr>
          <p:spPr bwMode="auto">
            <a:xfrm>
              <a:off x="841009" y="3089998"/>
              <a:ext cx="535928" cy="236537"/>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en-US" sz="1000" b="1" dirty="0" smtClean="0">
                  <a:cs typeface="Arial" pitchFamily="34" charset="0"/>
                </a:rPr>
                <a:t>B=32</a:t>
              </a:r>
              <a:r>
                <a:rPr lang="en-US" sz="1000" b="1" dirty="0">
                  <a:cs typeface="Arial" pitchFamily="34" charset="0"/>
                </a:rPr>
                <a:t>%</a:t>
              </a:r>
            </a:p>
          </p:txBody>
        </p:sp>
        <p:sp>
          <p:nvSpPr>
            <p:cNvPr id="1089" name="Text Box 71"/>
            <p:cNvSpPr txBox="1">
              <a:spLocks noChangeArrowheads="1"/>
            </p:cNvSpPr>
            <p:nvPr/>
          </p:nvSpPr>
          <p:spPr bwMode="auto">
            <a:xfrm>
              <a:off x="449757" y="2693778"/>
              <a:ext cx="502322" cy="236537"/>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en-US" sz="1000" b="1" dirty="0" smtClean="0">
                  <a:solidFill>
                    <a:schemeClr val="bg1"/>
                  </a:solidFill>
                  <a:cs typeface="Arial" pitchFamily="34" charset="0"/>
                </a:rPr>
                <a:t>C=28</a:t>
              </a:r>
              <a:r>
                <a:rPr lang="en-US" sz="1000" b="1" dirty="0">
                  <a:solidFill>
                    <a:schemeClr val="bg1"/>
                  </a:solidFill>
                  <a:cs typeface="Arial" pitchFamily="34" charset="0"/>
                </a:rPr>
                <a:t>%</a:t>
              </a:r>
            </a:p>
          </p:txBody>
        </p:sp>
        <p:sp>
          <p:nvSpPr>
            <p:cNvPr id="1090" name="Text Box 72"/>
            <p:cNvSpPr txBox="1">
              <a:spLocks noChangeArrowheads="1"/>
            </p:cNvSpPr>
            <p:nvPr/>
          </p:nvSpPr>
          <p:spPr bwMode="auto">
            <a:xfrm>
              <a:off x="1139162" y="2490891"/>
              <a:ext cx="475550" cy="236537"/>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en-US" sz="1000" b="1" dirty="0" smtClean="0">
                  <a:cs typeface="Arial" pitchFamily="34" charset="0"/>
                </a:rPr>
                <a:t>Y=37</a:t>
              </a:r>
              <a:r>
                <a:rPr lang="en-US" sz="1000" b="1" dirty="0">
                  <a:cs typeface="Arial" pitchFamily="34" charset="0"/>
                </a:rPr>
                <a:t>%</a:t>
              </a:r>
            </a:p>
          </p:txBody>
        </p:sp>
        <p:sp>
          <p:nvSpPr>
            <p:cNvPr id="1091" name="Text Box 74"/>
            <p:cNvSpPr txBox="1">
              <a:spLocks noChangeArrowheads="1"/>
            </p:cNvSpPr>
            <p:nvPr/>
          </p:nvSpPr>
          <p:spPr bwMode="auto">
            <a:xfrm>
              <a:off x="1853591" y="3082167"/>
              <a:ext cx="570827" cy="358775"/>
            </a:xfrm>
            <a:prstGeom prst="rect">
              <a:avLst/>
            </a:prstGeom>
            <a:noFill/>
            <a:ln w="9525">
              <a:noFill/>
              <a:miter lim="800000"/>
              <a:headEnd/>
              <a:tailEnd/>
            </a:ln>
          </p:spPr>
          <p:txBody>
            <a:bodyPr wrap="square" lIns="0" tIns="0" rIns="0" bIns="0" anchor="ctr" anchorCtr="0">
              <a:noAutofit/>
            </a:bodyPr>
            <a:lstStyle/>
            <a:p>
              <a:pPr defTabSz="1143000">
                <a:lnSpc>
                  <a:spcPct val="80000"/>
                </a:lnSpc>
                <a:spcBef>
                  <a:spcPct val="20000"/>
                </a:spcBef>
              </a:pPr>
              <a:r>
                <a:rPr lang="en-US" sz="1000" b="1" dirty="0">
                  <a:cs typeface="Arial" pitchFamily="34" charset="0"/>
                </a:rPr>
                <a:t>Other SG,</a:t>
              </a:r>
              <a:br>
                <a:rPr lang="en-US" sz="1000" b="1" dirty="0">
                  <a:cs typeface="Arial" pitchFamily="34" charset="0"/>
                </a:rPr>
              </a:br>
              <a:r>
                <a:rPr lang="en-US" sz="1000" b="1" dirty="0" smtClean="0">
                  <a:cs typeface="Arial" pitchFamily="34" charset="0"/>
                </a:rPr>
                <a:t>NG=4</a:t>
              </a:r>
              <a:r>
                <a:rPr lang="en-US" sz="1000" b="1" dirty="0">
                  <a:cs typeface="Arial" pitchFamily="34" charset="0"/>
                </a:rPr>
                <a:t>%</a:t>
              </a:r>
            </a:p>
          </p:txBody>
        </p:sp>
        <p:sp>
          <p:nvSpPr>
            <p:cNvPr id="1095" name="Text Box 91"/>
            <p:cNvSpPr txBox="1">
              <a:spLocks noChangeArrowheads="1"/>
            </p:cNvSpPr>
            <p:nvPr/>
          </p:nvSpPr>
          <p:spPr bwMode="auto">
            <a:xfrm>
              <a:off x="5918775" y="2550902"/>
              <a:ext cx="598487" cy="222250"/>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fr-CH" sz="1000" b="1" dirty="0" smtClean="0">
                  <a:solidFill>
                    <a:schemeClr val="bg1"/>
                  </a:solidFill>
                  <a:cs typeface="Arial" pitchFamily="34" charset="0"/>
                </a:rPr>
                <a:t>A=54</a:t>
              </a:r>
              <a:r>
                <a:rPr lang="fr-CH" sz="1000" b="1" dirty="0">
                  <a:solidFill>
                    <a:schemeClr val="bg1"/>
                  </a:solidFill>
                  <a:cs typeface="Arial" pitchFamily="34" charset="0"/>
                </a:rPr>
                <a:t>%</a:t>
              </a:r>
            </a:p>
          </p:txBody>
        </p:sp>
        <p:sp>
          <p:nvSpPr>
            <p:cNvPr id="1096" name="Text Box 91"/>
            <p:cNvSpPr txBox="1">
              <a:spLocks noChangeArrowheads="1"/>
            </p:cNvSpPr>
            <p:nvPr/>
          </p:nvSpPr>
          <p:spPr bwMode="auto">
            <a:xfrm>
              <a:off x="6229925" y="2982703"/>
              <a:ext cx="642938" cy="228600"/>
            </a:xfrm>
            <a:prstGeom prst="rect">
              <a:avLst/>
            </a:prstGeom>
            <a:noFill/>
            <a:ln w="9525">
              <a:noFill/>
              <a:miter lim="800000"/>
              <a:headEnd/>
              <a:tailEnd/>
            </a:ln>
          </p:spPr>
          <p:txBody>
            <a:bodyPr wrap="square" lIns="0" tIns="0" rIns="0" bIns="0" anchor="ctr" anchorCtr="0">
              <a:noAutofit/>
            </a:bodyPr>
            <a:lstStyle/>
            <a:p>
              <a:pPr algn="ctr">
                <a:spcBef>
                  <a:spcPct val="50000"/>
                </a:spcBef>
              </a:pPr>
              <a:r>
                <a:rPr lang="fr-CH" sz="1000" b="1" dirty="0">
                  <a:cs typeface="Arial" pitchFamily="34" charset="0"/>
                </a:rPr>
                <a:t>Other SG</a:t>
              </a:r>
              <a:r>
                <a:rPr lang="fr-CH" sz="1000" b="1" dirty="0" smtClean="0">
                  <a:cs typeface="Arial" pitchFamily="34" charset="0"/>
                </a:rPr>
                <a:t>, NG=46</a:t>
              </a:r>
              <a:r>
                <a:rPr lang="fr-CH" sz="1000" b="1" dirty="0">
                  <a:cs typeface="Arial" pitchFamily="34" charset="0"/>
                </a:rPr>
                <a:t>%</a:t>
              </a:r>
            </a:p>
          </p:txBody>
        </p:sp>
        <p:cxnSp>
          <p:nvCxnSpPr>
            <p:cNvPr id="128" name="Straight Connector 127"/>
            <p:cNvCxnSpPr>
              <a:endCxn id="1103" idx="1"/>
            </p:cNvCxnSpPr>
            <p:nvPr/>
          </p:nvCxnSpPr>
          <p:spPr>
            <a:xfrm flipV="1">
              <a:off x="4802762" y="1637180"/>
              <a:ext cx="207963" cy="818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718357" y="1965743"/>
              <a:ext cx="130176" cy="38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endCxn id="1091" idx="1"/>
            </p:cNvCxnSpPr>
            <p:nvPr/>
          </p:nvCxnSpPr>
          <p:spPr>
            <a:xfrm flipV="1">
              <a:off x="1733855" y="3261555"/>
              <a:ext cx="119736" cy="6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713862" y="1903202"/>
              <a:ext cx="114300" cy="146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4772707" y="1819693"/>
              <a:ext cx="106255" cy="83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endCxn id="1061" idx="1"/>
            </p:cNvCxnSpPr>
            <p:nvPr/>
          </p:nvCxnSpPr>
          <p:spPr>
            <a:xfrm>
              <a:off x="4847212" y="2930315"/>
              <a:ext cx="114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771012" y="3135102"/>
              <a:ext cx="158750"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3" name="Chart 142"/>
            <p:cNvGraphicFramePr/>
            <p:nvPr/>
          </p:nvGraphicFramePr>
          <p:xfrm>
            <a:off x="6615728" y="944152"/>
            <a:ext cx="1566822" cy="1292425"/>
          </p:xfrm>
          <a:graphic>
            <a:graphicData uri="http://schemas.openxmlformats.org/drawingml/2006/chart">
              <c:chart xmlns:c="http://schemas.openxmlformats.org/drawingml/2006/chart" xmlns:r="http://schemas.openxmlformats.org/officeDocument/2006/relationships" r:id="rId10"/>
            </a:graphicData>
          </a:graphic>
        </p:graphicFrame>
        <p:sp>
          <p:nvSpPr>
            <p:cNvPr id="1046" name="Text Box 91"/>
            <p:cNvSpPr txBox="1">
              <a:spLocks noChangeArrowheads="1"/>
            </p:cNvSpPr>
            <p:nvPr/>
          </p:nvSpPr>
          <p:spPr bwMode="auto">
            <a:xfrm>
              <a:off x="6726812" y="1337936"/>
              <a:ext cx="673100" cy="244475"/>
            </a:xfrm>
            <a:prstGeom prst="rect">
              <a:avLst/>
            </a:prstGeom>
            <a:noFill/>
            <a:ln w="9525">
              <a:noFill/>
              <a:miter lim="800000"/>
              <a:headEnd/>
              <a:tailEnd/>
            </a:ln>
          </p:spPr>
          <p:txBody>
            <a:bodyPr wrap="square" lIns="0" tIns="0" rIns="0" bIns="0" anchor="ctr" anchorCtr="0">
              <a:noAutofit/>
            </a:bodyPr>
            <a:lstStyle/>
            <a:p>
              <a:pPr defTabSz="1143000">
                <a:lnSpc>
                  <a:spcPct val="80000"/>
                </a:lnSpc>
                <a:spcBef>
                  <a:spcPct val="20000"/>
                </a:spcBef>
              </a:pPr>
              <a:r>
                <a:rPr lang="fr-CH" sz="1000" b="1" dirty="0" smtClean="0">
                  <a:solidFill>
                    <a:schemeClr val="bg1"/>
                  </a:solidFill>
                  <a:cs typeface="Arial" pitchFamily="34" charset="0"/>
                </a:rPr>
                <a:t>A=62</a:t>
              </a:r>
              <a:r>
                <a:rPr lang="fr-CH" sz="1000" b="1" dirty="0">
                  <a:solidFill>
                    <a:schemeClr val="bg1"/>
                  </a:solidFill>
                  <a:cs typeface="Arial" pitchFamily="34" charset="0"/>
                </a:rPr>
                <a:t>%</a:t>
              </a:r>
            </a:p>
          </p:txBody>
        </p:sp>
        <p:sp>
          <p:nvSpPr>
            <p:cNvPr id="144" name="Text Box 65"/>
            <p:cNvSpPr txBox="1">
              <a:spLocks noChangeArrowheads="1"/>
            </p:cNvSpPr>
            <p:nvPr/>
          </p:nvSpPr>
          <p:spPr bwMode="auto">
            <a:xfrm>
              <a:off x="7545961" y="1328942"/>
              <a:ext cx="517526" cy="145220"/>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fr-CH" sz="1000" b="1" dirty="0" smtClean="0">
                  <a:solidFill>
                    <a:schemeClr val="bg1"/>
                  </a:solidFill>
                  <a:cs typeface="Arial" pitchFamily="34" charset="0"/>
                </a:rPr>
                <a:t>C=15%</a:t>
              </a:r>
              <a:endParaRPr lang="fr-CH" sz="1000" b="1" dirty="0">
                <a:solidFill>
                  <a:schemeClr val="bg1"/>
                </a:solidFill>
                <a:cs typeface="Arial" pitchFamily="34" charset="0"/>
              </a:endParaRPr>
            </a:p>
          </p:txBody>
        </p:sp>
        <p:sp>
          <p:nvSpPr>
            <p:cNvPr id="145" name="Text Box 53"/>
            <p:cNvSpPr txBox="1">
              <a:spLocks noChangeArrowheads="1"/>
            </p:cNvSpPr>
            <p:nvPr/>
          </p:nvSpPr>
          <p:spPr bwMode="auto">
            <a:xfrm>
              <a:off x="7701538" y="1493511"/>
              <a:ext cx="481012" cy="236538"/>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en-US" sz="1000" b="1" dirty="0" smtClean="0">
                  <a:cs typeface="Arial" pitchFamily="34" charset="0"/>
                </a:rPr>
                <a:t>B=8%</a:t>
              </a:r>
              <a:endParaRPr lang="en-US" sz="1000" b="1" dirty="0">
                <a:cs typeface="Arial" pitchFamily="34" charset="0"/>
              </a:endParaRPr>
            </a:p>
          </p:txBody>
        </p:sp>
        <p:sp>
          <p:nvSpPr>
            <p:cNvPr id="146" name="Text Box 143"/>
            <p:cNvSpPr txBox="1">
              <a:spLocks noChangeArrowheads="1"/>
            </p:cNvSpPr>
            <p:nvPr/>
          </p:nvSpPr>
          <p:spPr bwMode="auto">
            <a:xfrm>
              <a:off x="8294688" y="1899252"/>
              <a:ext cx="571500" cy="155691"/>
            </a:xfrm>
            <a:prstGeom prst="rect">
              <a:avLst/>
            </a:prstGeom>
            <a:noFill/>
            <a:ln w="9525">
              <a:noFill/>
              <a:miter lim="800000"/>
              <a:headEnd/>
              <a:tailEnd/>
            </a:ln>
          </p:spPr>
          <p:txBody>
            <a:bodyPr wrap="square" lIns="0" tIns="0" rIns="0" bIns="0" anchor="ctr" anchorCtr="0">
              <a:noAutofit/>
            </a:bodyPr>
            <a:lstStyle/>
            <a:p>
              <a:pPr defTabSz="1143000">
                <a:lnSpc>
                  <a:spcPct val="80000"/>
                </a:lnSpc>
                <a:spcBef>
                  <a:spcPct val="20000"/>
                </a:spcBef>
              </a:pPr>
              <a:r>
                <a:rPr lang="en-US" sz="1000" b="1" dirty="0">
                  <a:cs typeface="Arial" pitchFamily="34" charset="0"/>
                </a:rPr>
                <a:t>Other SG, </a:t>
              </a:r>
              <a:r>
                <a:rPr lang="en-US" sz="1000" b="1" dirty="0" smtClean="0">
                  <a:cs typeface="Arial" pitchFamily="34" charset="0"/>
                </a:rPr>
                <a:t/>
              </a:r>
              <a:br>
                <a:rPr lang="en-US" sz="1000" b="1" dirty="0" smtClean="0">
                  <a:cs typeface="Arial" pitchFamily="34" charset="0"/>
                </a:rPr>
              </a:br>
              <a:r>
                <a:rPr lang="en-US" sz="1000" b="1" dirty="0" smtClean="0">
                  <a:cs typeface="Arial" pitchFamily="34" charset="0"/>
                </a:rPr>
                <a:t>NG=15%</a:t>
              </a:r>
              <a:endParaRPr lang="en-US" sz="1000" b="1" dirty="0">
                <a:cs typeface="Arial" pitchFamily="34" charset="0"/>
              </a:endParaRPr>
            </a:p>
          </p:txBody>
        </p:sp>
        <p:cxnSp>
          <p:nvCxnSpPr>
            <p:cNvPr id="148" name="Straight Connector 147"/>
            <p:cNvCxnSpPr>
              <a:endCxn id="146" idx="1"/>
            </p:cNvCxnSpPr>
            <p:nvPr/>
          </p:nvCxnSpPr>
          <p:spPr>
            <a:xfrm flipV="1">
              <a:off x="7919049" y="1977098"/>
              <a:ext cx="375639" cy="6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3" name="Chart 152"/>
            <p:cNvGraphicFramePr/>
            <p:nvPr/>
          </p:nvGraphicFramePr>
          <p:xfrm>
            <a:off x="7320687" y="2522127"/>
            <a:ext cx="1566822" cy="1292425"/>
          </p:xfrm>
          <a:graphic>
            <a:graphicData uri="http://schemas.openxmlformats.org/drawingml/2006/chart">
              <c:chart xmlns:c="http://schemas.openxmlformats.org/drawingml/2006/chart" xmlns:r="http://schemas.openxmlformats.org/officeDocument/2006/relationships" r:id="rId11"/>
            </a:graphicData>
          </a:graphic>
        </p:graphicFrame>
        <p:sp>
          <p:nvSpPr>
            <p:cNvPr id="154" name="Text Box 91"/>
            <p:cNvSpPr txBox="1">
              <a:spLocks noChangeArrowheads="1"/>
            </p:cNvSpPr>
            <p:nvPr/>
          </p:nvSpPr>
          <p:spPr bwMode="auto">
            <a:xfrm>
              <a:off x="7449125" y="2930315"/>
              <a:ext cx="642938" cy="228600"/>
            </a:xfrm>
            <a:prstGeom prst="rect">
              <a:avLst/>
            </a:prstGeom>
            <a:noFill/>
            <a:ln w="9525">
              <a:noFill/>
              <a:miter lim="800000"/>
              <a:headEnd/>
              <a:tailEnd/>
            </a:ln>
          </p:spPr>
          <p:txBody>
            <a:bodyPr wrap="square" lIns="0" tIns="0" rIns="0" bIns="0" anchor="ctr" anchorCtr="0">
              <a:noAutofit/>
            </a:bodyPr>
            <a:lstStyle/>
            <a:p>
              <a:pPr algn="ctr">
                <a:spcBef>
                  <a:spcPct val="50000"/>
                </a:spcBef>
              </a:pPr>
              <a:r>
                <a:rPr lang="fr-CH" sz="1000" b="1" dirty="0">
                  <a:cs typeface="Arial" pitchFamily="34" charset="0"/>
                </a:rPr>
                <a:t>Other SG</a:t>
              </a:r>
              <a:r>
                <a:rPr lang="fr-CH" sz="1000" b="1" dirty="0" smtClean="0">
                  <a:cs typeface="Arial" pitchFamily="34" charset="0"/>
                </a:rPr>
                <a:t>, NG=51%</a:t>
              </a:r>
              <a:endParaRPr lang="fr-CH" sz="1000" b="1" dirty="0">
                <a:cs typeface="Arial" pitchFamily="34" charset="0"/>
              </a:endParaRPr>
            </a:p>
          </p:txBody>
        </p:sp>
        <p:sp>
          <p:nvSpPr>
            <p:cNvPr id="155" name="Text Box 55"/>
            <p:cNvSpPr txBox="1">
              <a:spLocks noChangeArrowheads="1"/>
            </p:cNvSpPr>
            <p:nvPr/>
          </p:nvSpPr>
          <p:spPr bwMode="auto">
            <a:xfrm>
              <a:off x="8271450" y="2829393"/>
              <a:ext cx="458787" cy="201844"/>
            </a:xfrm>
            <a:prstGeom prst="rect">
              <a:avLst/>
            </a:prstGeom>
            <a:noFill/>
            <a:ln w="9525">
              <a:noFill/>
              <a:miter lim="800000"/>
              <a:headEnd/>
              <a:tailEnd/>
            </a:ln>
          </p:spPr>
          <p:txBody>
            <a:bodyPr wrap="square" lIns="0" tIns="0" rIns="0" bIns="0" anchor="ctr" anchorCtr="0">
              <a:noAutofit/>
            </a:bodyPr>
            <a:lstStyle/>
            <a:p>
              <a:pPr defTabSz="1143000">
                <a:lnSpc>
                  <a:spcPct val="80000"/>
                </a:lnSpc>
                <a:spcBef>
                  <a:spcPct val="20000"/>
                </a:spcBef>
              </a:pPr>
              <a:r>
                <a:rPr lang="en-US" sz="1000" b="1" dirty="0" smtClean="0">
                  <a:cs typeface="Arial" pitchFamily="34" charset="0"/>
                </a:rPr>
                <a:t>Y=18%</a:t>
              </a:r>
              <a:endParaRPr lang="en-US" sz="1000" b="1" dirty="0">
                <a:cs typeface="Arial" pitchFamily="34" charset="0"/>
              </a:endParaRPr>
            </a:p>
          </p:txBody>
        </p:sp>
        <p:sp>
          <p:nvSpPr>
            <p:cNvPr id="158" name="Text Box 53"/>
            <p:cNvSpPr txBox="1">
              <a:spLocks noChangeArrowheads="1"/>
            </p:cNvSpPr>
            <p:nvPr/>
          </p:nvSpPr>
          <p:spPr bwMode="auto">
            <a:xfrm>
              <a:off x="8087301" y="3233411"/>
              <a:ext cx="481012" cy="236538"/>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en-US" sz="1000" b="1" dirty="0" smtClean="0">
                  <a:cs typeface="Arial" pitchFamily="34" charset="0"/>
                </a:rPr>
                <a:t>B=27%</a:t>
              </a:r>
              <a:endParaRPr lang="en-US" sz="1000" b="1" dirty="0">
                <a:cs typeface="Arial" pitchFamily="34" charset="0"/>
              </a:endParaRPr>
            </a:p>
          </p:txBody>
        </p:sp>
        <p:sp>
          <p:nvSpPr>
            <p:cNvPr id="159" name="Text Box 55"/>
            <p:cNvSpPr txBox="1">
              <a:spLocks noChangeArrowheads="1"/>
            </p:cNvSpPr>
            <p:nvPr/>
          </p:nvSpPr>
          <p:spPr bwMode="auto">
            <a:xfrm>
              <a:off x="8481001" y="3038943"/>
              <a:ext cx="404812" cy="201844"/>
            </a:xfrm>
            <a:prstGeom prst="rect">
              <a:avLst/>
            </a:prstGeom>
            <a:noFill/>
            <a:ln w="9525">
              <a:noFill/>
              <a:miter lim="800000"/>
              <a:headEnd/>
              <a:tailEnd/>
            </a:ln>
          </p:spPr>
          <p:txBody>
            <a:bodyPr wrap="square" lIns="0" tIns="0" rIns="0" bIns="0" anchor="ctr" anchorCtr="0">
              <a:noAutofit/>
            </a:bodyPr>
            <a:lstStyle/>
            <a:p>
              <a:pPr defTabSz="1143000">
                <a:lnSpc>
                  <a:spcPct val="80000"/>
                </a:lnSpc>
                <a:spcBef>
                  <a:spcPct val="20000"/>
                </a:spcBef>
              </a:pPr>
              <a:r>
                <a:rPr lang="en-US" sz="1000" b="1" dirty="0" smtClean="0">
                  <a:solidFill>
                    <a:schemeClr val="bg1"/>
                  </a:solidFill>
                  <a:cs typeface="Arial" pitchFamily="34" charset="0"/>
                </a:rPr>
                <a:t>A=4%</a:t>
              </a:r>
              <a:endParaRPr lang="en-US" sz="1000" b="1" dirty="0">
                <a:solidFill>
                  <a:schemeClr val="bg1"/>
                </a:solidFill>
                <a:cs typeface="Arial" pitchFamily="34" charset="0"/>
              </a:endParaRPr>
            </a:p>
          </p:txBody>
        </p:sp>
        <p:graphicFrame>
          <p:nvGraphicFramePr>
            <p:cNvPr id="160" name="Chart 159"/>
            <p:cNvGraphicFramePr/>
            <p:nvPr/>
          </p:nvGraphicFramePr>
          <p:xfrm>
            <a:off x="7239615" y="4247346"/>
            <a:ext cx="1566822" cy="1292425"/>
          </p:xfrm>
          <a:graphic>
            <a:graphicData uri="http://schemas.openxmlformats.org/drawingml/2006/chart">
              <c:chart xmlns:c="http://schemas.openxmlformats.org/drawingml/2006/chart" xmlns:r="http://schemas.openxmlformats.org/officeDocument/2006/relationships" r:id="rId12"/>
            </a:graphicData>
          </a:graphic>
        </p:graphicFrame>
        <p:sp>
          <p:nvSpPr>
            <p:cNvPr id="161" name="Text Box 53"/>
            <p:cNvSpPr txBox="1">
              <a:spLocks noChangeArrowheads="1"/>
            </p:cNvSpPr>
            <p:nvPr/>
          </p:nvSpPr>
          <p:spPr bwMode="auto">
            <a:xfrm>
              <a:off x="7701538" y="4510671"/>
              <a:ext cx="481012" cy="236538"/>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en-US" sz="1000" b="1" dirty="0" smtClean="0">
                  <a:cs typeface="Arial" pitchFamily="34" charset="0"/>
                </a:rPr>
                <a:t>B=79%</a:t>
              </a:r>
              <a:endParaRPr lang="en-US" sz="1000" b="1" dirty="0">
                <a:cs typeface="Arial" pitchFamily="34" charset="0"/>
              </a:endParaRPr>
            </a:p>
          </p:txBody>
        </p:sp>
        <p:sp>
          <p:nvSpPr>
            <p:cNvPr id="162" name="Text Box 65"/>
            <p:cNvSpPr txBox="1">
              <a:spLocks noChangeArrowheads="1"/>
            </p:cNvSpPr>
            <p:nvPr/>
          </p:nvSpPr>
          <p:spPr bwMode="auto">
            <a:xfrm>
              <a:off x="8583110" y="5285213"/>
              <a:ext cx="517526" cy="145220"/>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fr-CH" sz="1000" b="1" dirty="0" smtClean="0">
                  <a:cs typeface="Arial" pitchFamily="34" charset="0"/>
                </a:rPr>
                <a:t>C=C%</a:t>
              </a:r>
              <a:endParaRPr lang="fr-CH" sz="1000" b="1" dirty="0">
                <a:cs typeface="Arial" pitchFamily="34" charset="0"/>
              </a:endParaRPr>
            </a:p>
          </p:txBody>
        </p:sp>
        <p:sp>
          <p:nvSpPr>
            <p:cNvPr id="163" name="Text Box 79"/>
            <p:cNvSpPr txBox="1">
              <a:spLocks noChangeArrowheads="1"/>
            </p:cNvSpPr>
            <p:nvPr/>
          </p:nvSpPr>
          <p:spPr bwMode="auto">
            <a:xfrm>
              <a:off x="7101003" y="5439054"/>
              <a:ext cx="528637" cy="319320"/>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en-US" sz="1000" b="1" dirty="0" smtClean="0">
                  <a:cs typeface="Arial" pitchFamily="34" charset="0"/>
                </a:rPr>
                <a:t>Other SG,</a:t>
              </a:r>
              <a:br>
                <a:rPr lang="en-US" sz="1000" b="1" dirty="0" smtClean="0">
                  <a:cs typeface="Arial" pitchFamily="34" charset="0"/>
                </a:rPr>
              </a:br>
              <a:r>
                <a:rPr lang="en-US" sz="1000" b="1" dirty="0" smtClean="0">
                  <a:cs typeface="Arial" pitchFamily="34" charset="0"/>
                </a:rPr>
                <a:t>NG=15%</a:t>
              </a:r>
              <a:endParaRPr lang="en-US" sz="1000" b="1" dirty="0">
                <a:cs typeface="Arial" pitchFamily="34" charset="0"/>
              </a:endParaRPr>
            </a:p>
          </p:txBody>
        </p:sp>
        <p:cxnSp>
          <p:nvCxnSpPr>
            <p:cNvPr id="166" name="Straight Connector 165"/>
            <p:cNvCxnSpPr>
              <a:endCxn id="162" idx="0"/>
            </p:cNvCxnSpPr>
            <p:nvPr/>
          </p:nvCxnSpPr>
          <p:spPr>
            <a:xfrm>
              <a:off x="8653181" y="5073729"/>
              <a:ext cx="188692" cy="2114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8" name="Chart 167"/>
            <p:cNvGraphicFramePr/>
            <p:nvPr/>
          </p:nvGraphicFramePr>
          <p:xfrm>
            <a:off x="2009884" y="3540408"/>
            <a:ext cx="1566822" cy="1292425"/>
          </p:xfrm>
          <a:graphic>
            <a:graphicData uri="http://schemas.openxmlformats.org/drawingml/2006/chart">
              <c:chart xmlns:c="http://schemas.openxmlformats.org/drawingml/2006/chart" xmlns:r="http://schemas.openxmlformats.org/officeDocument/2006/relationships" r:id="rId13"/>
            </a:graphicData>
          </a:graphic>
        </p:graphicFrame>
        <p:sp>
          <p:nvSpPr>
            <p:cNvPr id="169" name="Text Box 71"/>
            <p:cNvSpPr txBox="1">
              <a:spLocks noChangeArrowheads="1"/>
            </p:cNvSpPr>
            <p:nvPr/>
          </p:nvSpPr>
          <p:spPr bwMode="auto">
            <a:xfrm>
              <a:off x="2524028" y="3783107"/>
              <a:ext cx="502322" cy="236537"/>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en-US" sz="1000" b="1" dirty="0" smtClean="0">
                  <a:solidFill>
                    <a:schemeClr val="bg1"/>
                  </a:solidFill>
                  <a:cs typeface="Arial" pitchFamily="34" charset="0"/>
                </a:rPr>
                <a:t>C=69%</a:t>
              </a:r>
              <a:endParaRPr lang="en-US" sz="1000" b="1" dirty="0">
                <a:solidFill>
                  <a:schemeClr val="bg1"/>
                </a:solidFill>
                <a:cs typeface="Arial" pitchFamily="34" charset="0"/>
              </a:endParaRPr>
            </a:p>
          </p:txBody>
        </p:sp>
        <p:sp>
          <p:nvSpPr>
            <p:cNvPr id="170" name="Text Box 70"/>
            <p:cNvSpPr txBox="1">
              <a:spLocks noChangeArrowheads="1"/>
            </p:cNvSpPr>
            <p:nvPr/>
          </p:nvSpPr>
          <p:spPr bwMode="auto">
            <a:xfrm>
              <a:off x="2239624" y="4313875"/>
              <a:ext cx="535928" cy="236537"/>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en-US" sz="1000" b="1" dirty="0" smtClean="0">
                  <a:cs typeface="Arial" pitchFamily="34" charset="0"/>
                </a:rPr>
                <a:t>B=19%</a:t>
              </a:r>
              <a:endParaRPr lang="en-US" sz="1000" b="1" dirty="0">
                <a:cs typeface="Arial" pitchFamily="34" charset="0"/>
              </a:endParaRPr>
            </a:p>
          </p:txBody>
        </p:sp>
        <p:sp>
          <p:nvSpPr>
            <p:cNvPr id="171" name="Text Box 67"/>
            <p:cNvSpPr txBox="1">
              <a:spLocks noChangeArrowheads="1"/>
            </p:cNvSpPr>
            <p:nvPr/>
          </p:nvSpPr>
          <p:spPr bwMode="auto">
            <a:xfrm>
              <a:off x="2839733" y="4849942"/>
              <a:ext cx="460375" cy="159998"/>
            </a:xfrm>
            <a:prstGeom prst="rect">
              <a:avLst/>
            </a:prstGeom>
            <a:noFill/>
            <a:ln w="9525">
              <a:noFill/>
              <a:miter lim="800000"/>
              <a:headEnd/>
              <a:tailEnd/>
            </a:ln>
          </p:spPr>
          <p:txBody>
            <a:bodyPr wrap="square" lIns="0" tIns="0" rIns="0" bIns="0" anchor="ctr" anchorCtr="0">
              <a:noAutofit/>
            </a:bodyPr>
            <a:lstStyle/>
            <a:p>
              <a:pPr defTabSz="1143000">
                <a:lnSpc>
                  <a:spcPct val="80000"/>
                </a:lnSpc>
                <a:spcBef>
                  <a:spcPct val="20000"/>
                </a:spcBef>
              </a:pPr>
              <a:r>
                <a:rPr lang="en-US" sz="1000" b="1" dirty="0" smtClean="0">
                  <a:cs typeface="Arial" pitchFamily="34" charset="0"/>
                </a:rPr>
                <a:t>Y=4%</a:t>
              </a:r>
              <a:endParaRPr lang="en-US" sz="1000" b="1" dirty="0">
                <a:cs typeface="Arial" pitchFamily="34" charset="0"/>
              </a:endParaRPr>
            </a:p>
          </p:txBody>
        </p:sp>
        <p:cxnSp>
          <p:nvCxnSpPr>
            <p:cNvPr id="173" name="Straight Connector 172"/>
            <p:cNvCxnSpPr/>
            <p:nvPr/>
          </p:nvCxnSpPr>
          <p:spPr>
            <a:xfrm>
              <a:off x="2839143" y="4762290"/>
              <a:ext cx="91459" cy="78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9" name="Chart 178"/>
            <p:cNvGraphicFramePr/>
            <p:nvPr/>
          </p:nvGraphicFramePr>
          <p:xfrm>
            <a:off x="332159" y="4247346"/>
            <a:ext cx="1566822" cy="1292425"/>
          </p:xfrm>
          <a:graphic>
            <a:graphicData uri="http://schemas.openxmlformats.org/drawingml/2006/chart">
              <c:chart xmlns:c="http://schemas.openxmlformats.org/drawingml/2006/chart" xmlns:r="http://schemas.openxmlformats.org/officeDocument/2006/relationships" r:id="rId14"/>
            </a:graphicData>
          </a:graphic>
        </p:graphicFrame>
        <p:sp>
          <p:nvSpPr>
            <p:cNvPr id="180" name="Text Box 70"/>
            <p:cNvSpPr txBox="1">
              <a:spLocks noChangeArrowheads="1"/>
            </p:cNvSpPr>
            <p:nvPr/>
          </p:nvSpPr>
          <p:spPr bwMode="auto">
            <a:xfrm>
              <a:off x="723013" y="5061981"/>
              <a:ext cx="535928" cy="236537"/>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en-US" sz="1000" b="1" dirty="0" smtClean="0">
                  <a:cs typeface="Arial" pitchFamily="34" charset="0"/>
                </a:rPr>
                <a:t>B=38%</a:t>
              </a:r>
              <a:endParaRPr lang="en-US" sz="1000" b="1" dirty="0">
                <a:cs typeface="Arial" pitchFamily="34" charset="0"/>
              </a:endParaRPr>
            </a:p>
          </p:txBody>
        </p:sp>
        <p:sp>
          <p:nvSpPr>
            <p:cNvPr id="181" name="Text Box 71"/>
            <p:cNvSpPr txBox="1">
              <a:spLocks noChangeArrowheads="1"/>
            </p:cNvSpPr>
            <p:nvPr/>
          </p:nvSpPr>
          <p:spPr bwMode="auto">
            <a:xfrm>
              <a:off x="0" y="4425101"/>
              <a:ext cx="502322" cy="236537"/>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en-US" sz="1000" b="1" dirty="0" smtClean="0">
                  <a:cs typeface="Arial" pitchFamily="34" charset="0"/>
                </a:rPr>
                <a:t>Y=3%</a:t>
              </a:r>
              <a:endParaRPr lang="en-US" sz="1000" b="1" dirty="0">
                <a:cs typeface="Arial" pitchFamily="34" charset="0"/>
              </a:endParaRPr>
            </a:p>
          </p:txBody>
        </p:sp>
        <p:sp>
          <p:nvSpPr>
            <p:cNvPr id="182" name="Text Box 72"/>
            <p:cNvSpPr txBox="1">
              <a:spLocks noChangeArrowheads="1"/>
            </p:cNvSpPr>
            <p:nvPr/>
          </p:nvSpPr>
          <p:spPr bwMode="auto">
            <a:xfrm>
              <a:off x="0" y="4849294"/>
              <a:ext cx="475550" cy="236537"/>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en-US" sz="1000" b="1" dirty="0" smtClean="0">
                  <a:cs typeface="Arial" pitchFamily="34" charset="0"/>
                </a:rPr>
                <a:t>C=2%</a:t>
              </a:r>
              <a:endParaRPr lang="en-US" sz="1000" b="1" dirty="0">
                <a:cs typeface="Arial" pitchFamily="34" charset="0"/>
              </a:endParaRPr>
            </a:p>
          </p:txBody>
        </p:sp>
        <p:sp>
          <p:nvSpPr>
            <p:cNvPr id="183" name="Text Box 78"/>
            <p:cNvSpPr txBox="1">
              <a:spLocks noChangeArrowheads="1"/>
            </p:cNvSpPr>
            <p:nvPr/>
          </p:nvSpPr>
          <p:spPr bwMode="auto">
            <a:xfrm>
              <a:off x="864579" y="4517352"/>
              <a:ext cx="728116" cy="194200"/>
            </a:xfrm>
            <a:prstGeom prst="rect">
              <a:avLst/>
            </a:prstGeom>
            <a:noFill/>
            <a:ln w="9525">
              <a:noFill/>
              <a:miter lim="800000"/>
              <a:headEnd/>
              <a:tailEnd/>
            </a:ln>
          </p:spPr>
          <p:txBody>
            <a:bodyPr wrap="square" lIns="0" tIns="0" rIns="0" bIns="0" anchor="ctr" anchorCtr="0">
              <a:noAutofit/>
            </a:bodyPr>
            <a:lstStyle/>
            <a:p>
              <a:pPr defTabSz="1143000">
                <a:lnSpc>
                  <a:spcPct val="80000"/>
                </a:lnSpc>
                <a:spcBef>
                  <a:spcPct val="20000"/>
                </a:spcBef>
              </a:pPr>
              <a:r>
                <a:rPr lang="en-US" sz="1000" b="1" dirty="0" smtClean="0">
                  <a:cs typeface="Arial" pitchFamily="34" charset="0"/>
                </a:rPr>
                <a:t>W=56%</a:t>
              </a:r>
              <a:endParaRPr lang="en-US" sz="1000" b="1" dirty="0">
                <a:cs typeface="Arial" pitchFamily="34" charset="0"/>
              </a:endParaRPr>
            </a:p>
          </p:txBody>
        </p:sp>
        <p:sp>
          <p:nvSpPr>
            <p:cNvPr id="185" name="Text Box 72"/>
            <p:cNvSpPr txBox="1">
              <a:spLocks noChangeArrowheads="1"/>
            </p:cNvSpPr>
            <p:nvPr/>
          </p:nvSpPr>
          <p:spPr bwMode="auto">
            <a:xfrm>
              <a:off x="5609051" y="4290494"/>
              <a:ext cx="475550" cy="236537"/>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en-US" sz="1000" b="1" dirty="0" smtClean="0">
                  <a:cs typeface="Arial" pitchFamily="34" charset="0"/>
                </a:rPr>
                <a:t>Y=4%</a:t>
              </a:r>
              <a:endParaRPr lang="en-US" sz="1000" b="1" dirty="0">
                <a:cs typeface="Arial" pitchFamily="34" charset="0"/>
              </a:endParaRPr>
            </a:p>
          </p:txBody>
        </p:sp>
        <p:cxnSp>
          <p:nvCxnSpPr>
            <p:cNvPr id="186" name="Straight Connector 185"/>
            <p:cNvCxnSpPr/>
            <p:nvPr/>
          </p:nvCxnSpPr>
          <p:spPr>
            <a:xfrm flipV="1">
              <a:off x="5419725" y="4391025"/>
              <a:ext cx="209550" cy="104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811337" y="1737755"/>
              <a:ext cx="130176" cy="38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4943475" y="4381500"/>
              <a:ext cx="184404" cy="56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 Box 67"/>
            <p:cNvSpPr txBox="1">
              <a:spLocks noChangeArrowheads="1"/>
            </p:cNvSpPr>
            <p:nvPr/>
          </p:nvSpPr>
          <p:spPr bwMode="auto">
            <a:xfrm>
              <a:off x="3201683" y="4802317"/>
              <a:ext cx="722617" cy="150683"/>
            </a:xfrm>
            <a:prstGeom prst="rect">
              <a:avLst/>
            </a:prstGeom>
            <a:noFill/>
            <a:ln w="9525">
              <a:noFill/>
              <a:miter lim="800000"/>
              <a:headEnd/>
              <a:tailEnd/>
            </a:ln>
          </p:spPr>
          <p:txBody>
            <a:bodyPr wrap="square" lIns="0" tIns="0" rIns="0" bIns="0" anchor="ctr" anchorCtr="0">
              <a:noAutofit/>
            </a:bodyPr>
            <a:lstStyle/>
            <a:p>
              <a:pPr defTabSz="1143000">
                <a:lnSpc>
                  <a:spcPct val="80000"/>
                </a:lnSpc>
                <a:spcBef>
                  <a:spcPct val="20000"/>
                </a:spcBef>
              </a:pPr>
              <a:r>
                <a:rPr lang="en-US" sz="1000" b="1" dirty="0" smtClean="0">
                  <a:cs typeface="Arial" pitchFamily="34" charset="0"/>
                </a:rPr>
                <a:t>W=5%</a:t>
              </a:r>
              <a:endParaRPr lang="en-US" sz="1000" b="1" dirty="0">
                <a:cs typeface="Arial" pitchFamily="34" charset="0"/>
              </a:endParaRPr>
            </a:p>
          </p:txBody>
        </p:sp>
        <p:cxnSp>
          <p:nvCxnSpPr>
            <p:cNvPr id="150" name="Straight Connector 149"/>
            <p:cNvCxnSpPr/>
            <p:nvPr/>
          </p:nvCxnSpPr>
          <p:spPr>
            <a:xfrm>
              <a:off x="3134418" y="4714665"/>
              <a:ext cx="91459" cy="78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118"/>
          <p:cNvGrpSpPr/>
          <p:nvPr/>
        </p:nvGrpSpPr>
        <p:grpSpPr>
          <a:xfrm>
            <a:off x="180870" y="664233"/>
            <a:ext cx="8823965" cy="3619114"/>
            <a:chOff x="180870" y="664233"/>
            <a:chExt cx="8823965" cy="3619114"/>
          </a:xfrm>
        </p:grpSpPr>
        <p:sp>
          <p:nvSpPr>
            <p:cNvPr id="1039" name="Text Box 63"/>
            <p:cNvSpPr txBox="1">
              <a:spLocks noChangeArrowheads="1"/>
            </p:cNvSpPr>
            <p:nvPr/>
          </p:nvSpPr>
          <p:spPr bwMode="auto">
            <a:xfrm>
              <a:off x="260486" y="673759"/>
              <a:ext cx="1774825" cy="250166"/>
            </a:xfrm>
            <a:prstGeom prst="rect">
              <a:avLst/>
            </a:prstGeom>
            <a:noFill/>
            <a:ln w="9525">
              <a:noFill/>
              <a:miter lim="800000"/>
              <a:headEnd/>
              <a:tailEnd/>
            </a:ln>
          </p:spPr>
          <p:txBody>
            <a:bodyPr wrap="square" lIns="0" tIns="0" rIns="0" bIns="0" anchor="b" anchorCtr="0">
              <a:noAutofit/>
            </a:bodyPr>
            <a:lstStyle/>
            <a:p>
              <a:pPr algn="ctr" defTabSz="1143000">
                <a:spcBef>
                  <a:spcPct val="50000"/>
                </a:spcBef>
              </a:pPr>
              <a:r>
                <a:rPr lang="en-US" sz="1200" dirty="0" smtClean="0">
                  <a:solidFill>
                    <a:schemeClr val="accent1"/>
                  </a:solidFill>
                  <a:cs typeface="Arial" pitchFamily="34" charset="0"/>
                </a:rPr>
                <a:t>Canada</a:t>
              </a:r>
              <a:r>
                <a:rPr lang="en-US" sz="1200" baseline="30000" dirty="0" smtClean="0">
                  <a:solidFill>
                    <a:schemeClr val="accent1"/>
                  </a:solidFill>
                  <a:cs typeface="Arial" pitchFamily="34" charset="0"/>
                </a:rPr>
                <a:t>21</a:t>
              </a:r>
              <a:r>
                <a:rPr lang="en-US" sz="1200" dirty="0" smtClean="0">
                  <a:solidFill>
                    <a:schemeClr val="accent1"/>
                  </a:solidFill>
                  <a:cs typeface="Arial" pitchFamily="34" charset="0"/>
                </a:rPr>
                <a:t> 2006 n=210</a:t>
              </a:r>
              <a:endParaRPr lang="en-US" sz="1200" baseline="30000" dirty="0">
                <a:solidFill>
                  <a:schemeClr val="accent1"/>
                </a:solidFill>
                <a:cs typeface="Arial" pitchFamily="34" charset="0"/>
              </a:endParaRPr>
            </a:p>
          </p:txBody>
        </p:sp>
        <p:sp>
          <p:nvSpPr>
            <p:cNvPr id="1045" name="Text Box 88"/>
            <p:cNvSpPr txBox="1">
              <a:spLocks noChangeArrowheads="1"/>
            </p:cNvSpPr>
            <p:nvPr/>
          </p:nvSpPr>
          <p:spPr bwMode="auto">
            <a:xfrm>
              <a:off x="6480752" y="664234"/>
              <a:ext cx="2033588" cy="250166"/>
            </a:xfrm>
            <a:prstGeom prst="rect">
              <a:avLst/>
            </a:prstGeom>
            <a:noFill/>
            <a:ln w="9525">
              <a:noFill/>
              <a:miter lim="800000"/>
              <a:headEnd/>
              <a:tailEnd/>
            </a:ln>
          </p:spPr>
          <p:txBody>
            <a:bodyPr wrap="square" lIns="0" tIns="0" rIns="0" bIns="0" anchor="b" anchorCtr="0">
              <a:noAutofit/>
            </a:bodyPr>
            <a:lstStyle/>
            <a:p>
              <a:pPr algn="ctr" defTabSz="1143000">
                <a:spcBef>
                  <a:spcPct val="50000"/>
                </a:spcBef>
              </a:pPr>
              <a:r>
                <a:rPr lang="en-US" sz="1200" dirty="0" smtClean="0">
                  <a:solidFill>
                    <a:schemeClr val="accent1"/>
                  </a:solidFill>
                  <a:cs typeface="Arial" pitchFamily="34" charset="0"/>
                </a:rPr>
                <a:t>China</a:t>
              </a:r>
              <a:r>
                <a:rPr lang="en-US" sz="1200" baseline="30000" dirty="0" smtClean="0">
                  <a:solidFill>
                    <a:schemeClr val="accent1"/>
                  </a:solidFill>
                  <a:cs typeface="Arial" pitchFamily="34" charset="0"/>
                </a:rPr>
                <a:t>23</a:t>
              </a:r>
              <a:r>
                <a:rPr lang="en-US" sz="1200" dirty="0" smtClean="0">
                  <a:solidFill>
                    <a:schemeClr val="accent1"/>
                  </a:solidFill>
                  <a:cs typeface="Arial" pitchFamily="34" charset="0"/>
                </a:rPr>
                <a:t> 1996–2007</a:t>
              </a:r>
              <a:r>
                <a:rPr lang="en-US" sz="1200" baseline="30000" dirty="0" smtClean="0">
                  <a:solidFill>
                    <a:schemeClr val="accent1"/>
                  </a:solidFill>
                  <a:cs typeface="Arial" pitchFamily="34" charset="0"/>
                </a:rPr>
                <a:t> </a:t>
              </a:r>
              <a:r>
                <a:rPr lang="en-US" sz="1200" dirty="0">
                  <a:solidFill>
                    <a:schemeClr val="accent1"/>
                  </a:solidFill>
                  <a:cs typeface="Arial" pitchFamily="34" charset="0"/>
                </a:rPr>
                <a:t>n=419</a:t>
              </a:r>
              <a:endParaRPr lang="en-US" sz="1200" baseline="30000" dirty="0">
                <a:solidFill>
                  <a:schemeClr val="accent1"/>
                </a:solidFill>
                <a:cs typeface="Arial" pitchFamily="34" charset="0"/>
              </a:endParaRPr>
            </a:p>
          </p:txBody>
        </p:sp>
        <p:sp>
          <p:nvSpPr>
            <p:cNvPr id="1050" name="Text Box 76"/>
            <p:cNvSpPr txBox="1">
              <a:spLocks noChangeArrowheads="1"/>
            </p:cNvSpPr>
            <p:nvPr/>
          </p:nvSpPr>
          <p:spPr bwMode="auto">
            <a:xfrm>
              <a:off x="180870" y="4049487"/>
              <a:ext cx="1915006" cy="233860"/>
            </a:xfrm>
            <a:prstGeom prst="rect">
              <a:avLst/>
            </a:prstGeom>
            <a:noFill/>
            <a:ln w="9525">
              <a:noFill/>
              <a:miter lim="800000"/>
              <a:headEnd/>
              <a:tailEnd/>
            </a:ln>
          </p:spPr>
          <p:txBody>
            <a:bodyPr wrap="square" lIns="0" tIns="0" rIns="0" bIns="0" anchor="b" anchorCtr="0">
              <a:noAutofit/>
            </a:bodyPr>
            <a:lstStyle/>
            <a:p>
              <a:pPr algn="ctr" defTabSz="1143000">
                <a:spcBef>
                  <a:spcPct val="0"/>
                </a:spcBef>
              </a:pPr>
              <a:r>
                <a:rPr lang="en-US" sz="1200" smtClean="0">
                  <a:solidFill>
                    <a:schemeClr val="accent1"/>
                  </a:solidFill>
                  <a:cs typeface="Arial" pitchFamily="34" charset="0"/>
                </a:rPr>
                <a:t>Argentina</a:t>
              </a:r>
              <a:r>
                <a:rPr lang="en-US" sz="1200" baseline="30000" smtClean="0">
                  <a:solidFill>
                    <a:schemeClr val="accent1"/>
                  </a:solidFill>
                  <a:cs typeface="Arial" pitchFamily="34" charset="0"/>
                </a:rPr>
                <a:t>25</a:t>
              </a:r>
              <a:r>
                <a:rPr lang="en-US" sz="1200" smtClean="0">
                  <a:solidFill>
                    <a:schemeClr val="accent1"/>
                  </a:solidFill>
                  <a:cs typeface="Arial" pitchFamily="34" charset="0"/>
                </a:rPr>
                <a:t> 2012 </a:t>
              </a:r>
              <a:r>
                <a:rPr lang="en-US" sz="1200" dirty="0" smtClean="0">
                  <a:solidFill>
                    <a:schemeClr val="accent1"/>
                  </a:solidFill>
                  <a:cs typeface="Arial" pitchFamily="34" charset="0"/>
                </a:rPr>
                <a:t>n=173</a:t>
              </a:r>
              <a:endParaRPr lang="en-US" sz="1200" baseline="30000" dirty="0">
                <a:solidFill>
                  <a:schemeClr val="accent1"/>
                </a:solidFill>
                <a:cs typeface="Arial" pitchFamily="34" charset="0"/>
              </a:endParaRPr>
            </a:p>
          </p:txBody>
        </p:sp>
        <p:sp>
          <p:nvSpPr>
            <p:cNvPr id="1055" name="Text Box 31"/>
            <p:cNvSpPr txBox="1">
              <a:spLocks noChangeArrowheads="1"/>
            </p:cNvSpPr>
            <p:nvPr/>
          </p:nvSpPr>
          <p:spPr bwMode="auto">
            <a:xfrm>
              <a:off x="2275575" y="3357362"/>
              <a:ext cx="1096276" cy="184666"/>
            </a:xfrm>
            <a:prstGeom prst="rect">
              <a:avLst/>
            </a:prstGeom>
            <a:noFill/>
            <a:ln w="9525">
              <a:noFill/>
              <a:miter lim="800000"/>
              <a:headEnd/>
              <a:tailEnd/>
            </a:ln>
          </p:spPr>
          <p:txBody>
            <a:bodyPr wrap="square" lIns="0" tIns="0" rIns="0" bIns="0" anchor="b" anchorCtr="0">
              <a:noAutofit/>
            </a:bodyPr>
            <a:lstStyle/>
            <a:p>
              <a:pPr algn="ctr" defTabSz="1143000">
                <a:spcBef>
                  <a:spcPct val="0"/>
                </a:spcBef>
              </a:pPr>
              <a:r>
                <a:rPr lang="en-US" sz="1200" dirty="0" smtClean="0">
                  <a:solidFill>
                    <a:schemeClr val="accent1"/>
                  </a:solidFill>
                  <a:cs typeface="Arial" pitchFamily="34" charset="0"/>
                </a:rPr>
                <a:t>Brazil</a:t>
              </a:r>
              <a:r>
                <a:rPr lang="en-US" sz="1200" baseline="30000" dirty="0" smtClean="0">
                  <a:solidFill>
                    <a:schemeClr val="accent1"/>
                  </a:solidFill>
                  <a:cs typeface="Arial" pitchFamily="34" charset="0"/>
                </a:rPr>
                <a:t>25</a:t>
              </a:r>
              <a:r>
                <a:rPr lang="en-US" sz="1200" dirty="0" smtClean="0">
                  <a:solidFill>
                    <a:schemeClr val="accent1"/>
                  </a:solidFill>
                  <a:cs typeface="Arial" pitchFamily="34" charset="0"/>
                </a:rPr>
                <a:t> 2012 n=583</a:t>
              </a:r>
              <a:endParaRPr lang="en-US" sz="1200" baseline="30000" dirty="0">
                <a:solidFill>
                  <a:schemeClr val="accent1"/>
                </a:solidFill>
                <a:cs typeface="Arial" pitchFamily="34" charset="0"/>
              </a:endParaRPr>
            </a:p>
          </p:txBody>
        </p:sp>
        <p:sp>
          <p:nvSpPr>
            <p:cNvPr id="1063" name="Text Box 82"/>
            <p:cNvSpPr txBox="1">
              <a:spLocks noChangeArrowheads="1"/>
            </p:cNvSpPr>
            <p:nvPr/>
          </p:nvSpPr>
          <p:spPr bwMode="auto">
            <a:xfrm>
              <a:off x="4154970" y="3531870"/>
              <a:ext cx="1760718" cy="388424"/>
            </a:xfrm>
            <a:prstGeom prst="rect">
              <a:avLst/>
            </a:prstGeom>
            <a:noFill/>
            <a:ln w="9525">
              <a:noFill/>
              <a:miter lim="800000"/>
              <a:headEnd/>
              <a:tailEnd/>
            </a:ln>
          </p:spPr>
          <p:txBody>
            <a:bodyPr wrap="square" lIns="0" tIns="0" rIns="0" bIns="0" anchor="b" anchorCtr="0">
              <a:noAutofit/>
            </a:bodyPr>
            <a:lstStyle/>
            <a:p>
              <a:pPr algn="ctr" defTabSz="1143000">
                <a:spcBef>
                  <a:spcPct val="50000"/>
                </a:spcBef>
              </a:pPr>
              <a:r>
                <a:rPr lang="en-US" sz="1200" dirty="0">
                  <a:solidFill>
                    <a:schemeClr val="accent1"/>
                  </a:solidFill>
                  <a:cs typeface="Arial" pitchFamily="34" charset="0"/>
                </a:rPr>
                <a:t>African</a:t>
              </a:r>
              <a:br>
                <a:rPr lang="en-US" sz="1200" dirty="0">
                  <a:solidFill>
                    <a:schemeClr val="accent1"/>
                  </a:solidFill>
                  <a:cs typeface="Arial" pitchFamily="34" charset="0"/>
                </a:rPr>
              </a:br>
              <a:r>
                <a:rPr lang="en-US" sz="1200" dirty="0">
                  <a:solidFill>
                    <a:schemeClr val="accent1"/>
                  </a:solidFill>
                  <a:cs typeface="Arial" pitchFamily="34" charset="0"/>
                </a:rPr>
                <a:t>Meningitis </a:t>
              </a:r>
              <a:r>
                <a:rPr lang="en-US" sz="1200" dirty="0" smtClean="0">
                  <a:solidFill>
                    <a:schemeClr val="accent1"/>
                  </a:solidFill>
                  <a:cs typeface="Arial" pitchFamily="34" charset="0"/>
                </a:rPr>
                <a:t>Belt</a:t>
              </a:r>
              <a:r>
                <a:rPr lang="en-US" sz="1200" baseline="30000" dirty="0" smtClean="0">
                  <a:solidFill>
                    <a:schemeClr val="accent1"/>
                  </a:solidFill>
                  <a:cs typeface="Arial" pitchFamily="34" charset="0"/>
                </a:rPr>
                <a:t>26</a:t>
              </a:r>
              <a:r>
                <a:rPr lang="en-US" sz="1200" dirty="0" smtClean="0">
                  <a:solidFill>
                    <a:schemeClr val="accent1"/>
                  </a:solidFill>
                  <a:cs typeface="Arial" pitchFamily="34" charset="0"/>
                </a:rPr>
                <a:t> 2009 n=1,783</a:t>
              </a:r>
              <a:endParaRPr lang="en-US" sz="1200" baseline="30000" dirty="0">
                <a:solidFill>
                  <a:schemeClr val="accent1"/>
                </a:solidFill>
                <a:cs typeface="Arial" pitchFamily="34" charset="0"/>
              </a:endParaRPr>
            </a:p>
          </p:txBody>
        </p:sp>
        <p:sp>
          <p:nvSpPr>
            <p:cNvPr id="1064" name="Text Box 88"/>
            <p:cNvSpPr txBox="1">
              <a:spLocks noChangeArrowheads="1"/>
            </p:cNvSpPr>
            <p:nvPr/>
          </p:nvSpPr>
          <p:spPr bwMode="auto">
            <a:xfrm>
              <a:off x="7398921" y="2216576"/>
              <a:ext cx="1476524" cy="338554"/>
            </a:xfrm>
            <a:prstGeom prst="rect">
              <a:avLst/>
            </a:prstGeom>
            <a:noFill/>
            <a:ln w="9525">
              <a:noFill/>
              <a:miter lim="800000"/>
              <a:headEnd/>
              <a:tailEnd/>
            </a:ln>
          </p:spPr>
          <p:txBody>
            <a:bodyPr wrap="square" lIns="0" tIns="0" rIns="0" bIns="0" anchor="b" anchorCtr="0">
              <a:noAutofit/>
            </a:bodyPr>
            <a:lstStyle/>
            <a:p>
              <a:pPr algn="ctr" defTabSz="1143000">
                <a:spcBef>
                  <a:spcPct val="50000"/>
                </a:spcBef>
              </a:pPr>
              <a:r>
                <a:rPr lang="en-US" sz="1200" dirty="0" smtClean="0">
                  <a:solidFill>
                    <a:schemeClr val="accent1"/>
                  </a:solidFill>
                  <a:cs typeface="Arial" pitchFamily="34" charset="0"/>
                </a:rPr>
                <a:t>Japan</a:t>
              </a:r>
              <a:r>
                <a:rPr lang="en-US" sz="1200" baseline="30000" dirty="0" smtClean="0">
                  <a:solidFill>
                    <a:schemeClr val="accent1"/>
                  </a:solidFill>
                  <a:cs typeface="Arial" pitchFamily="34" charset="0"/>
                </a:rPr>
                <a:t>28 </a:t>
              </a:r>
              <a:r>
                <a:rPr lang="en-US" sz="1200" dirty="0">
                  <a:solidFill>
                    <a:schemeClr val="accent1"/>
                  </a:solidFill>
                  <a:cs typeface="Arial" pitchFamily="34" charset="0"/>
                </a:rPr>
                <a:t>1999–2004</a:t>
              </a:r>
              <a:r>
                <a:rPr lang="en-US" sz="1200" baseline="30000" dirty="0">
                  <a:solidFill>
                    <a:schemeClr val="accent1"/>
                  </a:solidFill>
                  <a:cs typeface="Arial" pitchFamily="34" charset="0"/>
                </a:rPr>
                <a:t> </a:t>
              </a:r>
              <a:r>
                <a:rPr lang="en-US" sz="1200" dirty="0">
                  <a:solidFill>
                    <a:schemeClr val="accent1"/>
                  </a:solidFill>
                  <a:cs typeface="Arial" pitchFamily="34" charset="0"/>
                </a:rPr>
                <a:t>n=82</a:t>
              </a:r>
              <a:endParaRPr lang="en-US" sz="1200" baseline="30000" dirty="0">
                <a:solidFill>
                  <a:schemeClr val="accent1"/>
                </a:solidFill>
                <a:cs typeface="Arial" pitchFamily="34" charset="0"/>
              </a:endParaRPr>
            </a:p>
          </p:txBody>
        </p:sp>
        <p:sp>
          <p:nvSpPr>
            <p:cNvPr id="1072" name="Text Box 48"/>
            <p:cNvSpPr txBox="1">
              <a:spLocks noChangeArrowheads="1"/>
            </p:cNvSpPr>
            <p:nvPr/>
          </p:nvSpPr>
          <p:spPr bwMode="auto">
            <a:xfrm>
              <a:off x="7088722" y="4103953"/>
              <a:ext cx="1916113" cy="169277"/>
            </a:xfrm>
            <a:prstGeom prst="rect">
              <a:avLst/>
            </a:prstGeom>
            <a:noFill/>
            <a:ln w="9525">
              <a:noFill/>
              <a:miter lim="800000"/>
              <a:headEnd/>
              <a:tailEnd/>
            </a:ln>
          </p:spPr>
          <p:txBody>
            <a:bodyPr wrap="square" lIns="0" tIns="0" rIns="0" bIns="0" anchor="b" anchorCtr="0">
              <a:noAutofit/>
            </a:bodyPr>
            <a:lstStyle/>
            <a:p>
              <a:pPr algn="ctr" defTabSz="1143000">
                <a:spcBef>
                  <a:spcPct val="50000"/>
                </a:spcBef>
              </a:pPr>
              <a:r>
                <a:rPr lang="en-US" sz="1200" dirty="0" smtClean="0">
                  <a:solidFill>
                    <a:schemeClr val="accent1"/>
                  </a:solidFill>
                  <a:cs typeface="Arial" pitchFamily="34" charset="0"/>
                </a:rPr>
                <a:t>Australia</a:t>
              </a:r>
              <a:r>
                <a:rPr lang="en-US" sz="1200" baseline="30000" dirty="0" smtClean="0">
                  <a:solidFill>
                    <a:schemeClr val="accent1"/>
                  </a:solidFill>
                  <a:cs typeface="Arial" pitchFamily="34" charset="0"/>
                </a:rPr>
                <a:t>30</a:t>
              </a:r>
              <a:r>
                <a:rPr lang="en-US" sz="1200" dirty="0" smtClean="0">
                  <a:solidFill>
                    <a:schemeClr val="accent1"/>
                  </a:solidFill>
                  <a:cs typeface="Arial" pitchFamily="34" charset="0"/>
                </a:rPr>
                <a:t>2007 n=281</a:t>
              </a:r>
              <a:endParaRPr lang="en-US" sz="1200" baseline="30000" dirty="0">
                <a:solidFill>
                  <a:schemeClr val="accent1"/>
                </a:solidFill>
                <a:cs typeface="Arial" pitchFamily="34" charset="0"/>
              </a:endParaRPr>
            </a:p>
          </p:txBody>
        </p:sp>
        <p:sp>
          <p:nvSpPr>
            <p:cNvPr id="1105" name="Text Box 58"/>
            <p:cNvSpPr txBox="1">
              <a:spLocks noChangeArrowheads="1"/>
            </p:cNvSpPr>
            <p:nvPr/>
          </p:nvSpPr>
          <p:spPr bwMode="auto">
            <a:xfrm>
              <a:off x="3309839" y="664233"/>
              <a:ext cx="1855788" cy="250167"/>
            </a:xfrm>
            <a:prstGeom prst="rect">
              <a:avLst/>
            </a:prstGeom>
            <a:noFill/>
            <a:ln w="9525">
              <a:noFill/>
              <a:miter lim="800000"/>
              <a:headEnd/>
              <a:tailEnd/>
            </a:ln>
          </p:spPr>
          <p:txBody>
            <a:bodyPr wrap="square" lIns="0" tIns="0" rIns="0" bIns="0" anchor="b" anchorCtr="0">
              <a:noAutofit/>
            </a:bodyPr>
            <a:lstStyle/>
            <a:p>
              <a:pPr algn="ctr" defTabSz="1143000">
                <a:spcBef>
                  <a:spcPct val="50000"/>
                </a:spcBef>
              </a:pPr>
              <a:r>
                <a:rPr lang="en-US" sz="1200" dirty="0" smtClean="0">
                  <a:solidFill>
                    <a:schemeClr val="accent1"/>
                  </a:solidFill>
                  <a:cs typeface="Arial" pitchFamily="34" charset="0"/>
                </a:rPr>
                <a:t>Europe</a:t>
              </a:r>
              <a:r>
                <a:rPr lang="en-US" sz="1200" baseline="30000" dirty="0" smtClean="0">
                  <a:solidFill>
                    <a:schemeClr val="accent1"/>
                  </a:solidFill>
                  <a:cs typeface="Arial" pitchFamily="34" charset="0"/>
                </a:rPr>
                <a:t>22</a:t>
              </a:r>
              <a:r>
                <a:rPr lang="en-US" sz="1200" dirty="0" smtClean="0">
                  <a:solidFill>
                    <a:schemeClr val="accent1"/>
                  </a:solidFill>
                  <a:cs typeface="Arial" pitchFamily="34" charset="0"/>
                </a:rPr>
                <a:t>2006 n=3,426</a:t>
              </a:r>
              <a:endParaRPr lang="en-US" sz="1200" baseline="30000" dirty="0">
                <a:solidFill>
                  <a:schemeClr val="accent1"/>
                </a:solidFill>
                <a:cs typeface="Arial" pitchFamily="34" charset="0"/>
              </a:endParaRPr>
            </a:p>
          </p:txBody>
        </p:sp>
        <p:sp>
          <p:nvSpPr>
            <p:cNvPr id="1086" name="Text Box 69"/>
            <p:cNvSpPr txBox="1">
              <a:spLocks noChangeArrowheads="1"/>
            </p:cNvSpPr>
            <p:nvPr/>
          </p:nvSpPr>
          <p:spPr bwMode="auto">
            <a:xfrm>
              <a:off x="361028" y="3569827"/>
              <a:ext cx="1554690" cy="338554"/>
            </a:xfrm>
            <a:prstGeom prst="rect">
              <a:avLst/>
            </a:prstGeom>
            <a:noFill/>
            <a:ln w="9525">
              <a:noFill/>
              <a:miter lim="800000"/>
              <a:headEnd/>
              <a:tailEnd/>
            </a:ln>
          </p:spPr>
          <p:txBody>
            <a:bodyPr wrap="square" lIns="0" tIns="0" rIns="0" bIns="0" anchor="b" anchorCtr="0">
              <a:noAutofit/>
            </a:bodyPr>
            <a:lstStyle/>
            <a:p>
              <a:pPr algn="ctr" defTabSz="1143000">
                <a:spcBef>
                  <a:spcPct val="50000"/>
                </a:spcBef>
              </a:pPr>
              <a:r>
                <a:rPr lang="en-US" sz="1200" dirty="0">
                  <a:solidFill>
                    <a:schemeClr val="accent1"/>
                  </a:solidFill>
                  <a:cs typeface="Arial" pitchFamily="34" charset="0"/>
                </a:rPr>
                <a:t>United </a:t>
              </a:r>
              <a:r>
                <a:rPr lang="en-US" sz="1200" dirty="0" smtClean="0">
                  <a:solidFill>
                    <a:schemeClr val="accent1"/>
                  </a:solidFill>
                  <a:cs typeface="Arial" pitchFamily="34" charset="0"/>
                </a:rPr>
                <a:t>States</a:t>
              </a:r>
              <a:r>
                <a:rPr lang="en-US" sz="1200" baseline="30000" dirty="0" smtClean="0">
                  <a:solidFill>
                    <a:schemeClr val="accent1"/>
                  </a:solidFill>
                  <a:cs typeface="Arial" pitchFamily="34" charset="0"/>
                </a:rPr>
                <a:t>24 </a:t>
              </a:r>
              <a:r>
                <a:rPr lang="en-US" sz="1200" dirty="0" smtClean="0">
                  <a:solidFill>
                    <a:schemeClr val="accent1"/>
                  </a:solidFill>
                  <a:cs typeface="Arial" pitchFamily="34" charset="0"/>
                </a:rPr>
                <a:t>2009 n=123</a:t>
              </a:r>
              <a:endParaRPr lang="en-US" sz="1200" baseline="30000" dirty="0">
                <a:solidFill>
                  <a:schemeClr val="accent1"/>
                </a:solidFill>
                <a:cs typeface="Arial" pitchFamily="34" charset="0"/>
              </a:endParaRPr>
            </a:p>
          </p:txBody>
        </p:sp>
        <p:sp>
          <p:nvSpPr>
            <p:cNvPr id="1094" name="Text Box 88"/>
            <p:cNvSpPr txBox="1">
              <a:spLocks noChangeArrowheads="1"/>
            </p:cNvSpPr>
            <p:nvPr/>
          </p:nvSpPr>
          <p:spPr bwMode="auto">
            <a:xfrm>
              <a:off x="5431774" y="1997274"/>
              <a:ext cx="1536084" cy="338554"/>
            </a:xfrm>
            <a:prstGeom prst="rect">
              <a:avLst/>
            </a:prstGeom>
            <a:noFill/>
            <a:ln w="9525">
              <a:noFill/>
              <a:miter lim="800000"/>
              <a:headEnd/>
              <a:tailEnd/>
            </a:ln>
          </p:spPr>
          <p:txBody>
            <a:bodyPr wrap="square" lIns="0" tIns="0" rIns="0" bIns="0" anchor="b" anchorCtr="0">
              <a:noAutofit/>
            </a:bodyPr>
            <a:lstStyle/>
            <a:p>
              <a:pPr algn="ctr" defTabSz="1143000">
                <a:spcBef>
                  <a:spcPct val="50000"/>
                </a:spcBef>
              </a:pPr>
              <a:r>
                <a:rPr lang="en-US" sz="1200" dirty="0" smtClean="0">
                  <a:solidFill>
                    <a:schemeClr val="accent1"/>
                  </a:solidFill>
                  <a:cs typeface="Arial" pitchFamily="34" charset="0"/>
                </a:rPr>
                <a:t>India</a:t>
              </a:r>
              <a:r>
                <a:rPr lang="en-US" sz="1200" baseline="30000" dirty="0" smtClean="0">
                  <a:solidFill>
                    <a:schemeClr val="accent1"/>
                  </a:solidFill>
                  <a:cs typeface="Arial" pitchFamily="34" charset="0"/>
                </a:rPr>
                <a:t>27</a:t>
              </a:r>
              <a:r>
                <a:rPr lang="en-US" sz="1200" dirty="0" smtClean="0">
                  <a:solidFill>
                    <a:schemeClr val="accent1"/>
                  </a:solidFill>
                  <a:cs typeface="Arial" pitchFamily="34" charset="0"/>
                </a:rPr>
                <a:t> 2005–2007</a:t>
              </a:r>
              <a:r>
                <a:rPr lang="en-US" sz="1200" baseline="30000" dirty="0" smtClean="0">
                  <a:solidFill>
                    <a:schemeClr val="accent1"/>
                  </a:solidFill>
                  <a:cs typeface="Arial" pitchFamily="34" charset="0"/>
                </a:rPr>
                <a:t> </a:t>
              </a:r>
              <a:br>
                <a:rPr lang="en-US" sz="1200" baseline="30000" dirty="0" smtClean="0">
                  <a:solidFill>
                    <a:schemeClr val="accent1"/>
                  </a:solidFill>
                  <a:cs typeface="Arial" pitchFamily="34" charset="0"/>
                </a:rPr>
              </a:br>
              <a:r>
                <a:rPr lang="en-US" sz="1200" dirty="0" smtClean="0">
                  <a:solidFill>
                    <a:schemeClr val="accent1"/>
                  </a:solidFill>
                  <a:cs typeface="Arial" pitchFamily="34" charset="0"/>
                </a:rPr>
                <a:t>n=190</a:t>
              </a:r>
              <a:endParaRPr lang="en-US" sz="1200" baseline="30000" dirty="0">
                <a:solidFill>
                  <a:schemeClr val="accent1"/>
                </a:solidFill>
                <a:cs typeface="Arial" pitchFamily="34" charset="0"/>
              </a:endParaRPr>
            </a:p>
          </p:txBody>
        </p:sp>
        <p:sp>
          <p:nvSpPr>
            <p:cNvPr id="192" name="Text Box 48"/>
            <p:cNvSpPr txBox="1">
              <a:spLocks noChangeArrowheads="1"/>
            </p:cNvSpPr>
            <p:nvPr/>
          </p:nvSpPr>
          <p:spPr bwMode="auto">
            <a:xfrm>
              <a:off x="4224387" y="3973148"/>
              <a:ext cx="1976790" cy="300082"/>
            </a:xfrm>
            <a:prstGeom prst="rect">
              <a:avLst/>
            </a:prstGeom>
            <a:noFill/>
            <a:ln w="9525">
              <a:noFill/>
              <a:miter lim="800000"/>
              <a:headEnd/>
              <a:tailEnd/>
            </a:ln>
          </p:spPr>
          <p:txBody>
            <a:bodyPr wrap="square" lIns="0" tIns="0" rIns="0" bIns="0" anchor="b" anchorCtr="0">
              <a:noAutofit/>
            </a:bodyPr>
            <a:lstStyle/>
            <a:p>
              <a:pPr algn="ctr" defTabSz="1143000">
                <a:spcBef>
                  <a:spcPct val="50000"/>
                </a:spcBef>
              </a:pPr>
              <a:r>
                <a:rPr lang="en-US" sz="1200" dirty="0">
                  <a:solidFill>
                    <a:schemeClr val="accent1"/>
                  </a:solidFill>
                  <a:cs typeface="Arial" pitchFamily="34" charset="0"/>
                </a:rPr>
                <a:t>South </a:t>
              </a:r>
              <a:r>
                <a:rPr lang="en-US" sz="1200" dirty="0" smtClean="0">
                  <a:solidFill>
                    <a:schemeClr val="accent1"/>
                  </a:solidFill>
                  <a:cs typeface="Arial" pitchFamily="34" charset="0"/>
                </a:rPr>
                <a:t>Africa</a:t>
              </a:r>
              <a:r>
                <a:rPr lang="en-US" sz="1200" baseline="30000" dirty="0" smtClean="0">
                  <a:solidFill>
                    <a:schemeClr val="accent1"/>
                  </a:solidFill>
                  <a:cs typeface="Arial" pitchFamily="34" charset="0"/>
                </a:rPr>
                <a:t>29 </a:t>
              </a:r>
              <a:r>
                <a:rPr lang="en-US" sz="1200" dirty="0" smtClean="0">
                  <a:solidFill>
                    <a:schemeClr val="accent1"/>
                  </a:solidFill>
                  <a:cs typeface="Arial" pitchFamily="34" charset="0"/>
                </a:rPr>
                <a:t>2008 n=456</a:t>
              </a:r>
              <a:endParaRPr lang="en-US" sz="1200" baseline="30000" dirty="0">
                <a:solidFill>
                  <a:schemeClr val="accent1"/>
                </a:solidFill>
                <a:cs typeface="Arial" pitchFamily="34" charset="0"/>
              </a:endParaRPr>
            </a:p>
          </p:txBody>
        </p:sp>
      </p:grpSp>
      <p:sp>
        <p:nvSpPr>
          <p:cNvPr id="195" name="Freeform 194"/>
          <p:cNvSpPr/>
          <p:nvPr/>
        </p:nvSpPr>
        <p:spPr>
          <a:xfrm>
            <a:off x="7624293" y="5415566"/>
            <a:ext cx="579549" cy="180304"/>
          </a:xfrm>
          <a:custGeom>
            <a:avLst/>
            <a:gdLst>
              <a:gd name="connsiteX0" fmla="*/ 573110 w 579549"/>
              <a:gd name="connsiteY0" fmla="*/ 0 h 180304"/>
              <a:gd name="connsiteX1" fmla="*/ 579549 w 579549"/>
              <a:gd name="connsiteY1" fmla="*/ 180304 h 180304"/>
              <a:gd name="connsiteX2" fmla="*/ 0 w 579549"/>
              <a:gd name="connsiteY2" fmla="*/ 180304 h 180304"/>
            </a:gdLst>
            <a:ahLst/>
            <a:cxnLst>
              <a:cxn ang="0">
                <a:pos x="connsiteX0" y="connsiteY0"/>
              </a:cxn>
              <a:cxn ang="0">
                <a:pos x="connsiteX1" y="connsiteY1"/>
              </a:cxn>
              <a:cxn ang="0">
                <a:pos x="connsiteX2" y="connsiteY2"/>
              </a:cxn>
            </a:cxnLst>
            <a:rect l="l" t="t" r="r" b="b"/>
            <a:pathLst>
              <a:path w="579549" h="180304">
                <a:moveTo>
                  <a:pt x="573110" y="0"/>
                </a:moveTo>
                <a:lnTo>
                  <a:pt x="579549" y="180304"/>
                </a:lnTo>
                <a:lnTo>
                  <a:pt x="0" y="18030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3" name="Round Single Corner Rectangle 132"/>
          <p:cNvSpPr/>
          <p:nvPr/>
        </p:nvSpPr>
        <p:spPr>
          <a:xfrm>
            <a:off x="-1807779" y="1072055"/>
            <a:ext cx="1135117" cy="1387366"/>
          </a:xfrm>
          <a:prstGeom prst="round1Rect">
            <a:avLst/>
          </a:prstGeom>
        </p:spPr>
        <p:txBody>
          <a:bodyPr wrap="none" lIns="0" tIns="0" rIns="0" bIns="0" rtlCol="0" anchor="ctr" anchorCtr="0">
            <a:noAutofit/>
          </a:bodyPr>
          <a:lstStyle/>
          <a:p>
            <a:pPr algn="ctr"/>
            <a:endParaRPr lang="en-US" dirty="0" smtClean="0"/>
          </a:p>
        </p:txBody>
      </p:sp>
      <p:sp>
        <p:nvSpPr>
          <p:cNvPr id="134" name="Rectangle 133"/>
          <p:cNvSpPr/>
          <p:nvPr/>
        </p:nvSpPr>
        <p:spPr>
          <a:xfrm>
            <a:off x="-2732690" y="924910"/>
            <a:ext cx="2049518" cy="1439918"/>
          </a:xfrm>
          <a:prstGeom prst="rect">
            <a:avLst/>
          </a:prstGeom>
        </p:spPr>
        <p:txBody>
          <a:bodyPr wrap="none" lIns="0" tIns="0" rIns="0" bIns="0" rtlCol="0" anchor="ctr" anchorCtr="0">
            <a:noAutofit/>
          </a:bodyPr>
          <a:lstStyle/>
          <a:p>
            <a:pPr algn="ctr"/>
            <a:endParaRPr lang="en-US" dirty="0" smtClean="0"/>
          </a:p>
        </p:txBody>
      </p:sp>
      <p:sp>
        <p:nvSpPr>
          <p:cNvPr id="136" name="Text Box 64"/>
          <p:cNvSpPr txBox="1">
            <a:spLocks noChangeArrowheads="1"/>
          </p:cNvSpPr>
          <p:nvPr/>
        </p:nvSpPr>
        <p:spPr bwMode="auto">
          <a:xfrm>
            <a:off x="3495237" y="1444601"/>
            <a:ext cx="519112" cy="184686"/>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fr-CH" sz="1000" b="1" dirty="0" smtClean="0">
                <a:solidFill>
                  <a:srgbClr val="20252C"/>
                </a:solidFill>
                <a:cs typeface="Arial" pitchFamily="34" charset="0"/>
              </a:rPr>
              <a:t>B=72%</a:t>
            </a:r>
            <a:endParaRPr lang="fr-CH" sz="1000" b="1" dirty="0">
              <a:solidFill>
                <a:srgbClr val="20252C"/>
              </a:solidFill>
              <a:cs typeface="Arial" pitchFamily="34" charset="0"/>
            </a:endParaRPr>
          </a:p>
        </p:txBody>
      </p:sp>
      <p:cxnSp>
        <p:nvCxnSpPr>
          <p:cNvPr id="126" name="Straight Connector 125"/>
          <p:cNvCxnSpPr>
            <a:stCxn id="182" idx="0"/>
          </p:cNvCxnSpPr>
          <p:nvPr/>
        </p:nvCxnSpPr>
        <p:spPr>
          <a:xfrm flipV="1">
            <a:off x="237775" y="4809957"/>
            <a:ext cx="146654" cy="39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81" idx="2"/>
          </p:cNvCxnSpPr>
          <p:nvPr/>
        </p:nvCxnSpPr>
        <p:spPr>
          <a:xfrm>
            <a:off x="251161" y="4661638"/>
            <a:ext cx="177464" cy="7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 Box 65"/>
          <p:cNvSpPr txBox="1">
            <a:spLocks noChangeArrowheads="1"/>
          </p:cNvSpPr>
          <p:nvPr/>
        </p:nvSpPr>
        <p:spPr bwMode="auto">
          <a:xfrm>
            <a:off x="4316986" y="1327355"/>
            <a:ext cx="517526" cy="145220"/>
          </a:xfrm>
          <a:prstGeom prst="rect">
            <a:avLst/>
          </a:prstGeom>
          <a:noFill/>
          <a:ln w="9525">
            <a:noFill/>
            <a:miter lim="800000"/>
            <a:headEnd/>
            <a:tailEnd/>
          </a:ln>
        </p:spPr>
        <p:txBody>
          <a:bodyPr wrap="square" lIns="0" tIns="0" rIns="0" bIns="0" anchor="ctr" anchorCtr="0">
            <a:noAutofit/>
          </a:bodyPr>
          <a:lstStyle/>
          <a:p>
            <a:pPr algn="ctr" defTabSz="1143000">
              <a:lnSpc>
                <a:spcPct val="80000"/>
              </a:lnSpc>
              <a:spcBef>
                <a:spcPct val="20000"/>
              </a:spcBef>
            </a:pPr>
            <a:r>
              <a:rPr lang="fr-CH" sz="1000" b="1" dirty="0" smtClean="0">
                <a:solidFill>
                  <a:schemeClr val="bg1"/>
                </a:solidFill>
                <a:cs typeface="Arial" pitchFamily="34" charset="0"/>
              </a:rPr>
              <a:t>C=21</a:t>
            </a:r>
            <a:r>
              <a:rPr lang="fr-CH" sz="1000" b="1" dirty="0">
                <a:solidFill>
                  <a:schemeClr val="bg1"/>
                </a:solidFill>
                <a:cs typeface="Arial" pitchFamily="34" charset="0"/>
              </a:rPr>
              <a:t>%</a:t>
            </a:r>
          </a:p>
        </p:txBody>
      </p:sp>
      <p:sp>
        <p:nvSpPr>
          <p:cNvPr id="4" name="Flowchart: Alternate Process 3"/>
          <p:cNvSpPr/>
          <p:nvPr/>
        </p:nvSpPr>
        <p:spPr>
          <a:xfrm>
            <a:off x="5609051" y="924910"/>
            <a:ext cx="475550" cy="657501"/>
          </a:xfrm>
          <a:prstGeom prst="flowChartAlternateProcess">
            <a:avLst/>
          </a:prstGeom>
        </p:spPr>
        <p:txBody>
          <a:bodyPr wrap="none" lIns="0" tIns="0" rIns="0" bIns="0" rtlCol="0" anchor="ctr" anchorCtr="0">
            <a:noAutofit/>
          </a:bodyPr>
          <a:lstStyle/>
          <a:p>
            <a:pPr algn="ctr"/>
            <a:endParaRPr lang="ru-RU" dirty="0" smtClean="0"/>
          </a:p>
        </p:txBody>
      </p:sp>
      <p:sp>
        <p:nvSpPr>
          <p:cNvPr id="5" name="Flowchart: Alternate Process 4"/>
          <p:cNvSpPr/>
          <p:nvPr/>
        </p:nvSpPr>
        <p:spPr>
          <a:xfrm>
            <a:off x="5358628" y="1206045"/>
            <a:ext cx="1112139" cy="543063"/>
          </a:xfrm>
          <a:prstGeom prst="flowChartAlternateProcess">
            <a:avLst/>
          </a:prstGeom>
        </p:spPr>
        <p:txBody>
          <a:bodyPr wrap="none" lIns="0" tIns="0" rIns="0" bIns="0" rtlCol="0" anchor="ctr" anchorCtr="0">
            <a:noAutofit/>
          </a:bodyPr>
          <a:lstStyle/>
          <a:p>
            <a:pPr algn="ctr"/>
            <a:r>
              <a:rPr lang="ru-RU" b="1" dirty="0" smtClean="0">
                <a:solidFill>
                  <a:srgbClr val="FF0000"/>
                </a:solidFill>
              </a:rPr>
              <a:t>Россия</a:t>
            </a:r>
          </a:p>
          <a:p>
            <a:pPr algn="ctr"/>
            <a:r>
              <a:rPr lang="ru-RU" b="1" dirty="0" smtClean="0">
                <a:solidFill>
                  <a:srgbClr val="FF0000"/>
                </a:solidFill>
              </a:rPr>
              <a:t>А</a:t>
            </a:r>
            <a:r>
              <a:rPr lang="en-US" b="1" dirty="0" smtClean="0">
                <a:solidFill>
                  <a:srgbClr val="FF0000"/>
                </a:solidFill>
              </a:rPr>
              <a:t>/B/</a:t>
            </a:r>
            <a:r>
              <a:rPr lang="ru-RU" b="1" dirty="0" smtClean="0">
                <a:solidFill>
                  <a:srgbClr val="FF0000"/>
                </a:solidFill>
              </a:rPr>
              <a:t>С</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503006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ru-RU" dirty="0"/>
              <a:t>Эпидемиология инвазивных (</a:t>
            </a:r>
            <a:r>
              <a:rPr lang="ru-RU" dirty="0" err="1"/>
              <a:t>генерализованных</a:t>
            </a:r>
            <a:r>
              <a:rPr lang="ru-RU" dirty="0"/>
              <a:t>) форм менингококковой инфекции (ГФМИ) в России</a:t>
            </a:r>
          </a:p>
        </p:txBody>
      </p:sp>
      <p:sp>
        <p:nvSpPr>
          <p:cNvPr id="6" name="Content Placeholder 5"/>
          <p:cNvSpPr>
            <a:spLocks noGrp="1"/>
          </p:cNvSpPr>
          <p:nvPr>
            <p:ph idx="1"/>
          </p:nvPr>
        </p:nvSpPr>
        <p:spPr>
          <a:xfrm>
            <a:off x="598488" y="1773138"/>
            <a:ext cx="4454125" cy="1648242"/>
          </a:xfrm>
        </p:spPr>
        <p:txBody>
          <a:bodyPr/>
          <a:lstStyle/>
          <a:p>
            <a:pPr marL="285750" lvl="0" indent="-285750" algn="just">
              <a:spcBef>
                <a:spcPts val="300"/>
              </a:spcBef>
              <a:spcAft>
                <a:spcPts val="300"/>
              </a:spcAft>
              <a:buClrTx/>
              <a:buSzTx/>
              <a:buFontTx/>
              <a:buChar char="-"/>
            </a:pPr>
            <a:r>
              <a:rPr lang="ru-RU" sz="1600" kern="1200" dirty="0" smtClean="0">
                <a:solidFill>
                  <a:srgbClr val="444492"/>
                </a:solidFill>
                <a:cs typeface="Arial" charset="0"/>
              </a:rPr>
              <a:t>Прогрессивно снижается на протяжении последних десятилетий</a:t>
            </a:r>
            <a:r>
              <a:rPr lang="en-US" sz="1600" kern="1200" dirty="0" smtClean="0">
                <a:solidFill>
                  <a:srgbClr val="444492"/>
                </a:solidFill>
                <a:cs typeface="Arial" charset="0"/>
              </a:rPr>
              <a:t> </a:t>
            </a:r>
            <a:r>
              <a:rPr lang="ru-RU" sz="1600" kern="1200" dirty="0" smtClean="0">
                <a:solidFill>
                  <a:srgbClr val="444492"/>
                </a:solidFill>
                <a:cs typeface="Arial" charset="0"/>
              </a:rPr>
              <a:t>(</a:t>
            </a:r>
            <a:r>
              <a:rPr lang="en-US" sz="1600" kern="1200" dirty="0" smtClean="0">
                <a:solidFill>
                  <a:srgbClr val="444492"/>
                </a:solidFill>
                <a:cs typeface="Arial" charset="0"/>
              </a:rPr>
              <a:t>1994-2012</a:t>
            </a:r>
            <a:r>
              <a:rPr lang="ru-RU" sz="1600" kern="1200" dirty="0" smtClean="0">
                <a:solidFill>
                  <a:srgbClr val="444492"/>
                </a:solidFill>
                <a:cs typeface="Arial" charset="0"/>
              </a:rPr>
              <a:t>)</a:t>
            </a:r>
            <a:r>
              <a:rPr lang="en-US" sz="1600" kern="1200" dirty="0" smtClean="0">
                <a:solidFill>
                  <a:srgbClr val="444492"/>
                </a:solidFill>
                <a:cs typeface="Arial" charset="0"/>
              </a:rPr>
              <a:t>.</a:t>
            </a:r>
            <a:endParaRPr lang="ru-RU" sz="1600" kern="1200" dirty="0" smtClean="0">
              <a:solidFill>
                <a:srgbClr val="444492"/>
              </a:solidFill>
              <a:cs typeface="Arial" charset="0"/>
            </a:endParaRPr>
          </a:p>
          <a:p>
            <a:pPr marL="285750" lvl="0" indent="-285750" algn="just">
              <a:spcBef>
                <a:spcPts val="300"/>
              </a:spcBef>
              <a:spcAft>
                <a:spcPts val="300"/>
              </a:spcAft>
              <a:buClrTx/>
              <a:buSzTx/>
              <a:buFontTx/>
              <a:buChar char="-"/>
            </a:pPr>
            <a:r>
              <a:rPr lang="ru-RU" sz="1600" dirty="0" smtClean="0">
                <a:solidFill>
                  <a:srgbClr val="444492"/>
                </a:solidFill>
                <a:cs typeface="Arial" charset="0"/>
              </a:rPr>
              <a:t>В 2013 году заболеваемость у детей (0 – 17 лет) была в 4 раза выше, чем у взрослых</a:t>
            </a:r>
          </a:p>
          <a:p>
            <a:pPr marL="285750" lvl="0" indent="-285750" algn="just">
              <a:spcBef>
                <a:spcPts val="300"/>
              </a:spcBef>
              <a:spcAft>
                <a:spcPts val="300"/>
              </a:spcAft>
              <a:buClrTx/>
              <a:buSzTx/>
              <a:buFontTx/>
              <a:buChar char="-"/>
            </a:pPr>
            <a:r>
              <a:rPr lang="ru-RU" sz="1600" dirty="0" smtClean="0">
                <a:solidFill>
                  <a:srgbClr val="444492"/>
                </a:solidFill>
                <a:cs typeface="Arial" charset="0"/>
              </a:rPr>
              <a:t>В 2013 году 83% всех случаев ГФМИ было зарегистрировано у детей первых пяти лет жизни  </a:t>
            </a:r>
            <a:endParaRPr lang="en-US" sz="1600" kern="1200" dirty="0">
              <a:solidFill>
                <a:srgbClr val="444492"/>
              </a:solidFill>
              <a:cs typeface="Arial" charset="0"/>
            </a:endParaRPr>
          </a:p>
          <a:p>
            <a:endParaRPr lang="ru-RU" sz="1600" dirty="0"/>
          </a:p>
        </p:txBody>
      </p:sp>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1104" t="19302" r="25342" b="31988"/>
          <a:stretch/>
        </p:blipFill>
        <p:spPr bwMode="auto">
          <a:xfrm>
            <a:off x="5292080" y="1227247"/>
            <a:ext cx="3252873" cy="227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24803" t="21320" r="32279" b="33002"/>
          <a:stretch/>
        </p:blipFill>
        <p:spPr bwMode="auto">
          <a:xfrm>
            <a:off x="539552" y="3645024"/>
            <a:ext cx="357225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5789" y="1136972"/>
            <a:ext cx="3872855" cy="646331"/>
          </a:xfrm>
          <a:prstGeom prst="rect">
            <a:avLst/>
          </a:prstGeom>
          <a:noFill/>
        </p:spPr>
        <p:txBody>
          <a:bodyPr wrap="none" rtlCol="0">
            <a:spAutoFit/>
          </a:bodyPr>
          <a:lstStyle/>
          <a:p>
            <a:r>
              <a:rPr lang="ru-RU" b="1" dirty="0" smtClean="0"/>
              <a:t>Заболеваемость ГФМИ в России </a:t>
            </a:r>
          </a:p>
          <a:p>
            <a:r>
              <a:rPr lang="ru-RU" b="1" dirty="0" smtClean="0"/>
              <a:t>(случаев на 100 000 населения</a:t>
            </a:r>
            <a:r>
              <a:rPr lang="en-US" b="1" dirty="0" smtClean="0"/>
              <a:t> </a:t>
            </a:r>
            <a:r>
              <a:rPr lang="ru-RU" b="1" dirty="0" smtClean="0"/>
              <a:t>в год)</a:t>
            </a:r>
            <a:endParaRPr lang="ru-RU" b="1" dirty="0"/>
          </a:p>
        </p:txBody>
      </p:sp>
      <p:sp>
        <p:nvSpPr>
          <p:cNvPr id="14" name="TextBox 13"/>
          <p:cNvSpPr txBox="1"/>
          <p:nvPr/>
        </p:nvSpPr>
        <p:spPr>
          <a:xfrm>
            <a:off x="845820" y="6231323"/>
            <a:ext cx="8046720" cy="400110"/>
          </a:xfrm>
          <a:prstGeom prst="rect">
            <a:avLst/>
          </a:prstGeom>
          <a:noFill/>
        </p:spPr>
        <p:txBody>
          <a:bodyPr wrap="square" rtlCol="0">
            <a:spAutoFit/>
          </a:bodyPr>
          <a:lstStyle/>
          <a:p>
            <a:r>
              <a:rPr lang="ru-RU" sz="1000" dirty="0" smtClean="0"/>
              <a:t>Гнойные бактериальные менингиты и </a:t>
            </a:r>
            <a:r>
              <a:rPr lang="ru-RU" sz="1000" dirty="0" err="1" smtClean="0"/>
              <a:t>генерализованные</a:t>
            </a:r>
            <a:r>
              <a:rPr lang="ru-RU" sz="1000" dirty="0" smtClean="0"/>
              <a:t> формы менингококковой инфекции. Аналитический обзор. </a:t>
            </a:r>
            <a:r>
              <a:rPr lang="ru-RU" sz="1000" dirty="0" err="1" smtClean="0"/>
              <a:t>Роспотребнадзор</a:t>
            </a:r>
            <a:r>
              <a:rPr lang="ru-RU" sz="1000" dirty="0" smtClean="0"/>
              <a:t> РФ 2012</a:t>
            </a:r>
            <a:r>
              <a:rPr lang="ru-RU" sz="1000" b="1" i="1" dirty="0" smtClean="0"/>
              <a:t>, </a:t>
            </a:r>
            <a:r>
              <a:rPr lang="ru-RU" sz="1000" dirty="0">
                <a:ea typeface="Times New Roman" pitchFamily="18" charset="0"/>
                <a:cs typeface="Tahoma" pitchFamily="34" charset="0"/>
              </a:rPr>
              <a:t>Коллегия Федеральной службы по надзору в сфере защиты прав потребителей и благополучия человека, </a:t>
            </a:r>
            <a:r>
              <a:rPr lang="ru-RU" sz="1000" i="1" dirty="0">
                <a:ea typeface="Times New Roman" pitchFamily="18" charset="0"/>
                <a:cs typeface="Tahoma" pitchFamily="34" charset="0"/>
              </a:rPr>
              <a:t>Решение №5 </a:t>
            </a:r>
            <a:r>
              <a:rPr lang="ru-RU" sz="1000" dirty="0">
                <a:ea typeface="Times New Roman" pitchFamily="18" charset="0"/>
                <a:cs typeface="Tahoma" pitchFamily="34" charset="0"/>
              </a:rPr>
              <a:t>от 26.06.2014г</a:t>
            </a:r>
            <a:endParaRPr lang="ru-RU" sz="1000" b="1" i="1" dirty="0"/>
          </a:p>
        </p:txBody>
      </p:sp>
      <p:sp>
        <p:nvSpPr>
          <p:cNvPr id="9" name="Rectangle 8"/>
          <p:cNvSpPr/>
          <p:nvPr/>
        </p:nvSpPr>
        <p:spPr>
          <a:xfrm>
            <a:off x="5285784" y="3717032"/>
            <a:ext cx="3189463" cy="369332"/>
          </a:xfrm>
          <a:prstGeom prst="rect">
            <a:avLst/>
          </a:prstGeom>
        </p:spPr>
        <p:txBody>
          <a:bodyPr wrap="none">
            <a:spAutoFit/>
          </a:bodyPr>
          <a:lstStyle/>
          <a:p>
            <a:r>
              <a:rPr lang="ru-RU" b="1" dirty="0" smtClean="0"/>
              <a:t>Смертность от ГФМИ в России</a:t>
            </a:r>
            <a:endParaRPr lang="ru-RU" b="1" dirty="0"/>
          </a:p>
        </p:txBody>
      </p:sp>
      <p:sp>
        <p:nvSpPr>
          <p:cNvPr id="11" name="Rectangle 10"/>
          <p:cNvSpPr/>
          <p:nvPr/>
        </p:nvSpPr>
        <p:spPr>
          <a:xfrm>
            <a:off x="4869180" y="4081106"/>
            <a:ext cx="4023360" cy="2042473"/>
          </a:xfrm>
          <a:prstGeom prst="rect">
            <a:avLst/>
          </a:prstGeom>
        </p:spPr>
        <p:txBody>
          <a:bodyPr wrap="square" tIns="36000" bIns="36000">
            <a:spAutoFit/>
          </a:bodyPr>
          <a:lstStyle/>
          <a:p>
            <a:r>
              <a:rPr lang="ru-RU" sz="1600" dirty="0">
                <a:solidFill>
                  <a:srgbClr val="444492"/>
                </a:solidFill>
                <a:cs typeface="Arial" charset="0"/>
              </a:rPr>
              <a:t>Наиболее высокие показатели у детей первых пяти лет жизни</a:t>
            </a:r>
            <a:r>
              <a:rPr lang="en-US" sz="1600" dirty="0">
                <a:solidFill>
                  <a:srgbClr val="444492"/>
                </a:solidFill>
                <a:cs typeface="Arial" charset="0"/>
              </a:rPr>
              <a:t>:</a:t>
            </a:r>
          </a:p>
          <a:p>
            <a:r>
              <a:rPr lang="en-US" sz="1600" dirty="0">
                <a:solidFill>
                  <a:srgbClr val="444492"/>
                </a:solidFill>
                <a:cs typeface="Arial" charset="0"/>
              </a:rPr>
              <a:t>- 1.72 </a:t>
            </a:r>
            <a:r>
              <a:rPr lang="ru-RU" sz="1600" dirty="0">
                <a:solidFill>
                  <a:srgbClr val="444492"/>
                </a:solidFill>
                <a:cs typeface="Arial" charset="0"/>
              </a:rPr>
              <a:t>в</a:t>
            </a:r>
            <a:r>
              <a:rPr lang="en-US" sz="1600" dirty="0">
                <a:solidFill>
                  <a:srgbClr val="444492"/>
                </a:solidFill>
                <a:cs typeface="Arial" charset="0"/>
              </a:rPr>
              <a:t> 2010</a:t>
            </a:r>
          </a:p>
          <a:p>
            <a:r>
              <a:rPr lang="en-US" sz="1600" dirty="0">
                <a:solidFill>
                  <a:srgbClr val="444492"/>
                </a:solidFill>
                <a:cs typeface="Arial" charset="0"/>
              </a:rPr>
              <a:t>- 1.75 </a:t>
            </a:r>
            <a:r>
              <a:rPr lang="ru-RU" sz="1600" dirty="0">
                <a:solidFill>
                  <a:srgbClr val="444492"/>
                </a:solidFill>
                <a:cs typeface="Arial" charset="0"/>
              </a:rPr>
              <a:t>в</a:t>
            </a:r>
            <a:r>
              <a:rPr lang="en-US" sz="1600" dirty="0">
                <a:solidFill>
                  <a:srgbClr val="444492"/>
                </a:solidFill>
                <a:cs typeface="Arial" charset="0"/>
              </a:rPr>
              <a:t> 2011</a:t>
            </a:r>
          </a:p>
          <a:p>
            <a:pPr marL="285750" indent="-285750">
              <a:buFontTx/>
              <a:buChar char="-"/>
            </a:pPr>
            <a:r>
              <a:rPr lang="en-US" sz="1600" dirty="0">
                <a:solidFill>
                  <a:srgbClr val="444492"/>
                </a:solidFill>
                <a:cs typeface="Arial" charset="0"/>
              </a:rPr>
              <a:t>1.5 </a:t>
            </a:r>
            <a:r>
              <a:rPr lang="ru-RU" sz="1600" dirty="0">
                <a:solidFill>
                  <a:srgbClr val="444492"/>
                </a:solidFill>
                <a:cs typeface="Arial" charset="0"/>
              </a:rPr>
              <a:t>в</a:t>
            </a:r>
            <a:r>
              <a:rPr lang="en-US" sz="1600" dirty="0">
                <a:solidFill>
                  <a:srgbClr val="444492"/>
                </a:solidFill>
                <a:cs typeface="Arial" charset="0"/>
              </a:rPr>
              <a:t> 2012</a:t>
            </a:r>
            <a:endParaRPr lang="ru-RU" sz="1600" dirty="0">
              <a:solidFill>
                <a:srgbClr val="444492"/>
              </a:solidFill>
              <a:cs typeface="Arial" charset="0"/>
            </a:endParaRPr>
          </a:p>
          <a:p>
            <a:pPr marL="285750" indent="-285750">
              <a:buFontTx/>
              <a:buChar char="-"/>
            </a:pPr>
            <a:r>
              <a:rPr lang="ru-RU" sz="1600" dirty="0">
                <a:solidFill>
                  <a:srgbClr val="444492"/>
                </a:solidFill>
                <a:cs typeface="Arial" charset="0"/>
              </a:rPr>
              <a:t>В 2013 от менингококковых инвазивных инфекций погибал каждый шестой ребенок (летальность 16,4%)</a:t>
            </a:r>
            <a:r>
              <a:rPr lang="en-US" sz="1600" dirty="0">
                <a:solidFill>
                  <a:srgbClr val="444492"/>
                </a:solidFill>
                <a:cs typeface="Arial" charset="0"/>
              </a:rPr>
              <a:t> </a:t>
            </a:r>
          </a:p>
        </p:txBody>
      </p:sp>
      <p:sp>
        <p:nvSpPr>
          <p:cNvPr id="13" name="Right Arrow 12"/>
          <p:cNvSpPr/>
          <p:nvPr/>
        </p:nvSpPr>
        <p:spPr>
          <a:xfrm>
            <a:off x="4355975" y="1340768"/>
            <a:ext cx="696637" cy="23874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Right Arrow 20"/>
          <p:cNvSpPr/>
          <p:nvPr/>
        </p:nvSpPr>
        <p:spPr>
          <a:xfrm rot="10800000">
            <a:off x="4355976" y="3847624"/>
            <a:ext cx="696637" cy="23874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96282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063" y="1390650"/>
            <a:ext cx="3296865" cy="2038349"/>
          </a:xfrm>
        </p:spPr>
        <p:txBody>
          <a:bodyPr/>
          <a:lstStyle/>
          <a:p>
            <a:pPr marL="0" indent="0" algn="just">
              <a:spcBef>
                <a:spcPts val="600"/>
              </a:spcBef>
              <a:buNone/>
            </a:pPr>
            <a:r>
              <a:rPr lang="ru-RU" sz="1400" dirty="0">
                <a:solidFill>
                  <a:srgbClr val="444492"/>
                </a:solidFill>
                <a:cs typeface="Arial" charset="0"/>
              </a:rPr>
              <a:t>Этиология гнойных бактериальных менингитов в РФ в зависимости от возраста (лабораторно-расшифрованных случаев на 100 000 населения)</a:t>
            </a:r>
            <a:endParaRPr lang="en-US" sz="1400" dirty="0">
              <a:solidFill>
                <a:srgbClr val="444492"/>
              </a:solidFill>
              <a:cs typeface="Arial" charset="0"/>
            </a:endParaRPr>
          </a:p>
          <a:p>
            <a:pPr marL="0" indent="0" algn="just">
              <a:spcBef>
                <a:spcPts val="600"/>
              </a:spcBef>
              <a:buNone/>
            </a:pPr>
            <a:endParaRPr lang="en-US" sz="1400" dirty="0">
              <a:solidFill>
                <a:srgbClr val="444492"/>
              </a:solidFill>
              <a:cs typeface="Arial" charset="0"/>
            </a:endParaRPr>
          </a:p>
          <a:p>
            <a:pPr marL="0" indent="0" algn="just">
              <a:spcBef>
                <a:spcPts val="600"/>
              </a:spcBef>
              <a:buNone/>
            </a:pPr>
            <a:r>
              <a:rPr lang="en-US" sz="1400" dirty="0">
                <a:solidFill>
                  <a:srgbClr val="444492"/>
                </a:solidFill>
                <a:cs typeface="Arial" charset="0"/>
              </a:rPr>
              <a:t>- Neisseria meningitis</a:t>
            </a:r>
            <a:r>
              <a:rPr lang="ru-RU" sz="1400" dirty="0">
                <a:solidFill>
                  <a:srgbClr val="444492"/>
                </a:solidFill>
                <a:cs typeface="Arial" charset="0"/>
              </a:rPr>
              <a:t> занимает первое место в структуре менингитов: 53,8% случаев в 2013 году и 60-62% случаев у детей первых двух лет жизни</a:t>
            </a:r>
            <a:endParaRPr lang="en-US" sz="1400" dirty="0">
              <a:solidFill>
                <a:srgbClr val="444492"/>
              </a:solidFill>
              <a:cs typeface="Arial" charset="0"/>
            </a:endParaRPr>
          </a:p>
          <a:p>
            <a:pPr marL="0" indent="0" algn="just">
              <a:buNone/>
            </a:pPr>
            <a:endParaRPr lang="ru-RU" sz="1400" dirty="0"/>
          </a:p>
        </p:txBody>
      </p:sp>
      <p:sp>
        <p:nvSpPr>
          <p:cNvPr id="4" name="Footer Placeholder 3"/>
          <p:cNvSpPr>
            <a:spLocks noGrp="1"/>
          </p:cNvSpPr>
          <p:nvPr>
            <p:ph type="ftr" sz="quarter" idx="10"/>
          </p:nvPr>
        </p:nvSpPr>
        <p:spPr>
          <a:xfrm>
            <a:off x="603213" y="6053290"/>
            <a:ext cx="7954047" cy="238125"/>
          </a:xfrm>
        </p:spPr>
        <p:txBody>
          <a:bodyPr/>
          <a:lstStyle/>
          <a:p>
            <a:r>
              <a:rPr lang="ru-RU" sz="1000" dirty="0"/>
              <a:t>Гнойные бактериальные менингиты и </a:t>
            </a:r>
            <a:r>
              <a:rPr lang="ru-RU" sz="1000" dirty="0" err="1"/>
              <a:t>генерализованные</a:t>
            </a:r>
            <a:r>
              <a:rPr lang="ru-RU" sz="1000" dirty="0"/>
              <a:t> формы менингококковой инфекции. Аналитический обзор. </a:t>
            </a:r>
            <a:r>
              <a:rPr lang="ru-RU" sz="1000" dirty="0" err="1"/>
              <a:t>Роспотребнадзор</a:t>
            </a:r>
            <a:r>
              <a:rPr lang="ru-RU" sz="1000" dirty="0"/>
              <a:t> РФ </a:t>
            </a:r>
            <a:r>
              <a:rPr lang="ru-RU" sz="1000" dirty="0" smtClean="0"/>
              <a:t>2012</a:t>
            </a:r>
            <a:r>
              <a:rPr lang="ru-RU" sz="1000" b="1" i="1" dirty="0" smtClean="0"/>
              <a:t>;  </a:t>
            </a:r>
            <a:r>
              <a:rPr lang="ru-RU" sz="1000" dirty="0">
                <a:ea typeface="Times New Roman" pitchFamily="18" charset="0"/>
                <a:cs typeface="Tahoma" pitchFamily="34" charset="0"/>
              </a:rPr>
              <a:t>Коллегия Федеральной службы по надзору в сфере защиты прав потребителей и благополучия человека, </a:t>
            </a:r>
            <a:r>
              <a:rPr lang="ru-RU" sz="1000" i="1" dirty="0">
                <a:ea typeface="Times New Roman" pitchFamily="18" charset="0"/>
                <a:cs typeface="Tahoma" pitchFamily="34" charset="0"/>
              </a:rPr>
              <a:t>Решение №5 </a:t>
            </a:r>
            <a:r>
              <a:rPr lang="ru-RU" sz="1000" dirty="0">
                <a:ea typeface="Times New Roman" pitchFamily="18" charset="0"/>
                <a:cs typeface="Tahoma" pitchFamily="34" charset="0"/>
              </a:rPr>
              <a:t>от </a:t>
            </a:r>
            <a:r>
              <a:rPr lang="ru-RU" sz="1000" dirty="0" smtClean="0">
                <a:ea typeface="Times New Roman" pitchFamily="18" charset="0"/>
                <a:cs typeface="Tahoma" pitchFamily="34" charset="0"/>
              </a:rPr>
              <a:t>26.06.2014г; Королева И.С., </a:t>
            </a:r>
            <a:r>
              <a:rPr lang="ru-RU" sz="1000" dirty="0" err="1" smtClean="0">
                <a:ea typeface="Times New Roman" pitchFamily="18" charset="0"/>
                <a:cs typeface="Tahoma" pitchFamily="34" charset="0"/>
              </a:rPr>
              <a:t>Белошицкий</a:t>
            </a:r>
            <a:r>
              <a:rPr lang="ru-RU" sz="1000" dirty="0" smtClean="0">
                <a:ea typeface="Times New Roman" pitchFamily="18" charset="0"/>
                <a:cs typeface="Tahoma" pitchFamily="34" charset="0"/>
              </a:rPr>
              <a:t> Г.В. Эпидемиология и Инфекционные болезни. Актуальные вопросы, 2012,№1</a:t>
            </a:r>
            <a:endParaRPr lang="ru-RU" sz="1000" b="1" i="1" dirty="0"/>
          </a:p>
        </p:txBody>
      </p:sp>
      <p:sp>
        <p:nvSpPr>
          <p:cNvPr id="5" name="Slide Number Placeholder 4"/>
          <p:cNvSpPr>
            <a:spLocks noGrp="1"/>
          </p:cNvSpPr>
          <p:nvPr>
            <p:ph type="sldNum" sz="quarter" idx="11"/>
          </p:nvPr>
        </p:nvSpPr>
        <p:spPr/>
        <p:txBody>
          <a:bodyPr/>
          <a:lstStyle/>
          <a:p>
            <a:r>
              <a:rPr lang="en-US" dirty="0" smtClean="0"/>
              <a:t>|</a:t>
            </a:r>
            <a:endParaRPr lang="en-US" dirty="0"/>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5616" t="12328" r="48497" b="8766"/>
          <a:stretch/>
        </p:blipFill>
        <p:spPr bwMode="auto">
          <a:xfrm rot="16200000">
            <a:off x="5623637" y="577164"/>
            <a:ext cx="2160239" cy="383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8492"/>
          <a:stretch/>
        </p:blipFill>
        <p:spPr bwMode="auto">
          <a:xfrm>
            <a:off x="603213" y="3573016"/>
            <a:ext cx="3672300" cy="232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4019379" y="1412776"/>
            <a:ext cx="696637" cy="23874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ight Arrow 9"/>
          <p:cNvSpPr/>
          <p:nvPr/>
        </p:nvSpPr>
        <p:spPr>
          <a:xfrm rot="10800000">
            <a:off x="4595443" y="3847624"/>
            <a:ext cx="696637" cy="23874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p:cNvSpPr/>
          <p:nvPr/>
        </p:nvSpPr>
        <p:spPr>
          <a:xfrm>
            <a:off x="5732157" y="3645024"/>
            <a:ext cx="2656267" cy="646331"/>
          </a:xfrm>
          <a:prstGeom prst="rect">
            <a:avLst/>
          </a:prstGeom>
        </p:spPr>
        <p:txBody>
          <a:bodyPr wrap="square">
            <a:spAutoFit/>
          </a:bodyPr>
          <a:lstStyle/>
          <a:p>
            <a:r>
              <a:rPr lang="ru-RU" b="1" dirty="0" smtClean="0"/>
              <a:t>Распределение серотипов при ГФМИ</a:t>
            </a:r>
            <a:endParaRPr lang="ru-RU" b="1" dirty="0"/>
          </a:p>
        </p:txBody>
      </p:sp>
      <p:sp>
        <p:nvSpPr>
          <p:cNvPr id="12" name="Rectangle 11"/>
          <p:cNvSpPr/>
          <p:nvPr/>
        </p:nvSpPr>
        <p:spPr>
          <a:xfrm>
            <a:off x="4788024" y="4322865"/>
            <a:ext cx="4032448" cy="1800493"/>
          </a:xfrm>
          <a:prstGeom prst="rect">
            <a:avLst/>
          </a:prstGeom>
        </p:spPr>
        <p:txBody>
          <a:bodyPr wrap="square">
            <a:spAutoFit/>
          </a:bodyPr>
          <a:lstStyle/>
          <a:p>
            <a:pPr>
              <a:spcBef>
                <a:spcPts val="600"/>
              </a:spcBef>
            </a:pPr>
            <a:r>
              <a:rPr lang="en-US" sz="1400" dirty="0">
                <a:solidFill>
                  <a:srgbClr val="444492"/>
                </a:solidFill>
                <a:cs typeface="Arial" charset="0"/>
              </a:rPr>
              <a:t>- </a:t>
            </a:r>
            <a:r>
              <a:rPr lang="ru-RU" sz="1400" dirty="0">
                <a:solidFill>
                  <a:srgbClr val="444492"/>
                </a:solidFill>
                <a:cs typeface="Arial" charset="0"/>
              </a:rPr>
              <a:t>Превалируют серотипы</a:t>
            </a:r>
            <a:r>
              <a:rPr lang="en-US" sz="1400" dirty="0">
                <a:solidFill>
                  <a:srgbClr val="444492"/>
                </a:solidFill>
                <a:cs typeface="Arial" charset="0"/>
              </a:rPr>
              <a:t> A, B </a:t>
            </a:r>
            <a:r>
              <a:rPr lang="ru-RU" sz="1400" dirty="0">
                <a:solidFill>
                  <a:srgbClr val="444492"/>
                </a:solidFill>
                <a:cs typeface="Arial" charset="0"/>
              </a:rPr>
              <a:t>и</a:t>
            </a:r>
            <a:r>
              <a:rPr lang="en-US" sz="1400" dirty="0">
                <a:solidFill>
                  <a:srgbClr val="444492"/>
                </a:solidFill>
                <a:cs typeface="Arial" charset="0"/>
              </a:rPr>
              <a:t> </a:t>
            </a:r>
            <a:r>
              <a:rPr lang="ru-RU" sz="1400" dirty="0">
                <a:solidFill>
                  <a:srgbClr val="444492"/>
                </a:solidFill>
                <a:cs typeface="Arial" charset="0"/>
              </a:rPr>
              <a:t>С:</a:t>
            </a:r>
            <a:endParaRPr lang="en-US" sz="1400" dirty="0">
              <a:solidFill>
                <a:srgbClr val="444492"/>
              </a:solidFill>
              <a:cs typeface="Arial" charset="0"/>
            </a:endParaRPr>
          </a:p>
          <a:p>
            <a:pPr>
              <a:spcBef>
                <a:spcPts val="600"/>
              </a:spcBef>
            </a:pPr>
            <a:r>
              <a:rPr lang="en-US" sz="1400" dirty="0">
                <a:solidFill>
                  <a:srgbClr val="444492"/>
                </a:solidFill>
                <a:cs typeface="Arial" charset="0"/>
              </a:rPr>
              <a:t>     -  </a:t>
            </a:r>
            <a:r>
              <a:rPr lang="ru-RU" sz="1400" dirty="0">
                <a:solidFill>
                  <a:srgbClr val="444492"/>
                </a:solidFill>
                <a:cs typeface="Arial" charset="0"/>
              </a:rPr>
              <a:t>Остаются </a:t>
            </a:r>
            <a:r>
              <a:rPr lang="ru-RU" sz="1400" dirty="0" err="1">
                <a:solidFill>
                  <a:srgbClr val="444492"/>
                </a:solidFill>
                <a:cs typeface="Arial" charset="0"/>
              </a:rPr>
              <a:t>серологически</a:t>
            </a:r>
            <a:r>
              <a:rPr lang="ru-RU" sz="1400" dirty="0">
                <a:solidFill>
                  <a:srgbClr val="444492"/>
                </a:solidFill>
                <a:cs typeface="Arial" charset="0"/>
              </a:rPr>
              <a:t> нерасшифрованными  до 26% случаев</a:t>
            </a:r>
          </a:p>
          <a:p>
            <a:pPr>
              <a:spcBef>
                <a:spcPts val="600"/>
              </a:spcBef>
            </a:pPr>
            <a:r>
              <a:rPr lang="en-US" sz="1400" dirty="0">
                <a:solidFill>
                  <a:srgbClr val="444492"/>
                </a:solidFill>
                <a:cs typeface="Arial" charset="0"/>
              </a:rPr>
              <a:t> -  </a:t>
            </a:r>
            <a:r>
              <a:rPr lang="ru-RU" sz="1400" dirty="0">
                <a:solidFill>
                  <a:srgbClr val="444492"/>
                </a:solidFill>
                <a:cs typeface="Arial" charset="0"/>
              </a:rPr>
              <a:t>Применение новых методов диагностики (молекулярных) может позволить выявить серотипы </a:t>
            </a:r>
            <a:r>
              <a:rPr lang="en-US" sz="1400" dirty="0">
                <a:solidFill>
                  <a:srgbClr val="444492"/>
                </a:solidFill>
                <a:cs typeface="Arial" charset="0"/>
              </a:rPr>
              <a:t>Y, W135 </a:t>
            </a:r>
            <a:r>
              <a:rPr lang="ru-RU" sz="1400" dirty="0">
                <a:solidFill>
                  <a:srgbClr val="444492"/>
                </a:solidFill>
                <a:cs typeface="Arial" charset="0"/>
              </a:rPr>
              <a:t>и другие</a:t>
            </a:r>
          </a:p>
          <a:p>
            <a:pPr>
              <a:spcBef>
                <a:spcPts val="600"/>
              </a:spcBef>
            </a:pPr>
            <a:endParaRPr lang="en-US" sz="1200" dirty="0"/>
          </a:p>
        </p:txBody>
      </p:sp>
      <p:sp>
        <p:nvSpPr>
          <p:cNvPr id="13" name="Title 1"/>
          <p:cNvSpPr>
            <a:spLocks noGrp="1"/>
          </p:cNvSpPr>
          <p:nvPr>
            <p:ph type="title"/>
          </p:nvPr>
        </p:nvSpPr>
        <p:spPr>
          <a:xfrm>
            <a:off x="627063" y="284163"/>
            <a:ext cx="7858125" cy="841375"/>
          </a:xfrm>
        </p:spPr>
        <p:txBody>
          <a:bodyPr/>
          <a:lstStyle/>
          <a:p>
            <a:r>
              <a:rPr lang="ru-RU" dirty="0"/>
              <a:t>Эпидемиология гнойных бактериальных менингитов в России</a:t>
            </a:r>
          </a:p>
        </p:txBody>
      </p:sp>
    </p:spTree>
    <p:extLst>
      <p:ext uri="{BB962C8B-B14F-4D97-AF65-F5344CB8AC3E}">
        <p14:creationId xmlns:p14="http://schemas.microsoft.com/office/powerpoint/2010/main" val="1683339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82" name="Rectangle 10"/>
          <p:cNvSpPr>
            <a:spLocks noGrp="1" noChangeArrowheads="1"/>
          </p:cNvSpPr>
          <p:nvPr>
            <p:ph type="ctrTitle"/>
          </p:nvPr>
        </p:nvSpPr>
        <p:spPr/>
        <p:txBody>
          <a:bodyPr/>
          <a:lstStyle/>
          <a:p>
            <a:pPr>
              <a:defRPr/>
            </a:pPr>
            <a:r>
              <a:rPr lang="ru-RU" dirty="0" smtClean="0"/>
              <a:t>Группы риска по развитию инвазивных форм менингококковой инфекции</a:t>
            </a:r>
            <a:endParaRPr lang="en-GB" dirty="0" smtClean="0"/>
          </a:p>
        </p:txBody>
      </p:sp>
    </p:spTree>
    <p:extLst>
      <p:ext uri="{BB962C8B-B14F-4D97-AF65-F5344CB8AC3E}">
        <p14:creationId xmlns:p14="http://schemas.microsoft.com/office/powerpoint/2010/main" val="3791466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ru-RU" dirty="0" smtClean="0"/>
              <a:t>Для кого опасны менингококковые заболевания: </a:t>
            </a:r>
            <a:endParaRPr lang="ru-RU" dirty="0"/>
          </a:p>
        </p:txBody>
      </p:sp>
      <p:sp>
        <p:nvSpPr>
          <p:cNvPr id="3" name="Content Placeholder 2"/>
          <p:cNvSpPr>
            <a:spLocks noGrp="1"/>
          </p:cNvSpPr>
          <p:nvPr>
            <p:ph idx="1"/>
          </p:nvPr>
        </p:nvSpPr>
        <p:spPr/>
        <p:txBody>
          <a:bodyPr/>
          <a:lstStyle/>
          <a:p>
            <a:r>
              <a:rPr lang="ru-RU" dirty="0" smtClean="0"/>
              <a:t>В эндемичные периоды:</a:t>
            </a:r>
          </a:p>
          <a:p>
            <a:pPr lvl="1"/>
            <a:r>
              <a:rPr lang="ru-RU" dirty="0" smtClean="0"/>
              <a:t>Дети первых лет жизни</a:t>
            </a:r>
          </a:p>
          <a:p>
            <a:pPr lvl="1"/>
            <a:r>
              <a:rPr lang="ru-RU" dirty="0" smtClean="0"/>
              <a:t>Подростки</a:t>
            </a:r>
          </a:p>
          <a:p>
            <a:pPr lvl="1"/>
            <a:r>
              <a:rPr lang="ru-RU" dirty="0" smtClean="0"/>
              <a:t>Лица пожилого возраста</a:t>
            </a:r>
          </a:p>
          <a:p>
            <a:r>
              <a:rPr lang="ru-RU" dirty="0" smtClean="0"/>
              <a:t>При возникновении эпидемий и вспышек</a:t>
            </a:r>
          </a:p>
          <a:p>
            <a:pPr lvl="1"/>
            <a:r>
              <a:rPr lang="ru-RU" dirty="0" smtClean="0"/>
              <a:t>Большее число заболеваний отмечается у детей, подростков и молодых взрослых</a:t>
            </a:r>
          </a:p>
        </p:txBody>
      </p:sp>
      <p:sp>
        <p:nvSpPr>
          <p:cNvPr id="4" name="TextBox 3"/>
          <p:cNvSpPr txBox="1"/>
          <p:nvPr/>
        </p:nvSpPr>
        <p:spPr>
          <a:xfrm>
            <a:off x="571500" y="4450080"/>
            <a:ext cx="7139940" cy="1089660"/>
          </a:xfrm>
          <a:prstGeom prst="rect">
            <a:avLst/>
          </a:prstGeom>
          <a:noFill/>
        </p:spPr>
        <p:txBody>
          <a:bodyPr wrap="square" lIns="0" tIns="0" rIns="0" bIns="0" rtlCol="0" anchor="ctr" anchorCtr="0">
            <a:noAutofit/>
          </a:bodyPr>
          <a:lstStyle/>
          <a:p>
            <a:r>
              <a:rPr lang="en-US" sz="2400" b="1" dirty="0" smtClean="0">
                <a:solidFill>
                  <a:srgbClr val="FF0000"/>
                </a:solidFill>
              </a:rPr>
              <a:t>N.B.</a:t>
            </a:r>
            <a:r>
              <a:rPr lang="en-US" sz="2400" b="1" dirty="0" smtClean="0"/>
              <a:t> </a:t>
            </a:r>
            <a:r>
              <a:rPr lang="ru-RU" sz="2400" b="1" dirty="0" smtClean="0"/>
              <a:t>Более 90% случаев поражает ранее здоровых детей и взрослых без определенных факторов риска</a:t>
            </a:r>
          </a:p>
        </p:txBody>
      </p:sp>
      <p:sp>
        <p:nvSpPr>
          <p:cNvPr id="5" name="TextBox 4"/>
          <p:cNvSpPr txBox="1"/>
          <p:nvPr/>
        </p:nvSpPr>
        <p:spPr>
          <a:xfrm>
            <a:off x="571500" y="6248400"/>
            <a:ext cx="6667500" cy="365760"/>
          </a:xfrm>
          <a:prstGeom prst="rect">
            <a:avLst/>
          </a:prstGeom>
          <a:noFill/>
        </p:spPr>
        <p:txBody>
          <a:bodyPr wrap="square" lIns="0" tIns="0" rIns="0" bIns="0" rtlCol="0" anchor="ctr" anchorCtr="0">
            <a:noAutofit/>
          </a:bodyPr>
          <a:lstStyle/>
          <a:p>
            <a:r>
              <a:rPr lang="en-US" sz="1100" dirty="0" smtClean="0"/>
              <a:t>Rosenstein NE, et al. </a:t>
            </a:r>
            <a:r>
              <a:rPr lang="en-US" sz="1100" i="1" dirty="0" smtClean="0"/>
              <a:t>N </a:t>
            </a:r>
            <a:r>
              <a:rPr lang="en-US" sz="1100" i="1" dirty="0" err="1" smtClean="0"/>
              <a:t>Engl</a:t>
            </a:r>
            <a:r>
              <a:rPr lang="en-US" sz="1100" i="1" dirty="0" smtClean="0"/>
              <a:t> J Med</a:t>
            </a:r>
            <a:r>
              <a:rPr lang="en-US" sz="1100" dirty="0" smtClean="0"/>
              <a:t>. 2001; 344(18):1378-1388; Kaplan S, et al. </a:t>
            </a:r>
            <a:r>
              <a:rPr lang="en-US" sz="1100" i="1" dirty="0" smtClean="0"/>
              <a:t>Pediatrics. </a:t>
            </a:r>
            <a:r>
              <a:rPr lang="en-US" sz="1100" dirty="0" smtClean="0"/>
              <a:t>2006; 118(4):e979-984</a:t>
            </a:r>
            <a:endParaRPr lang="ru-RU" sz="1100" dirty="0" smtClean="0"/>
          </a:p>
        </p:txBody>
      </p:sp>
    </p:spTree>
    <p:extLst>
      <p:ext uri="{BB962C8B-B14F-4D97-AF65-F5344CB8AC3E}">
        <p14:creationId xmlns:p14="http://schemas.microsoft.com/office/powerpoint/2010/main" val="1778405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7606" name="Picture 6" descr="Image of man scientist working in laboratory with microscope - stock photo"/>
          <p:cNvPicPr>
            <a:picLocks noChangeAspect="1" noChangeArrowheads="1"/>
          </p:cNvPicPr>
          <p:nvPr/>
        </p:nvPicPr>
        <p:blipFill>
          <a:blip r:embed="rId3" cstate="print"/>
          <a:stretch>
            <a:fillRect/>
          </a:stretch>
        </p:blipFill>
        <p:spPr bwMode="auto">
          <a:xfrm>
            <a:off x="6864081" y="3989200"/>
            <a:ext cx="2054494" cy="1369662"/>
          </a:xfrm>
          <a:prstGeom prst="rect">
            <a:avLst/>
          </a:prstGeom>
          <a:noFill/>
          <a:ln w="57150">
            <a:solidFill>
              <a:schemeClr val="accent5"/>
            </a:solidFill>
            <a:miter lim="800000"/>
            <a:headEnd/>
            <a:tailEnd/>
          </a:ln>
          <a:effectLst>
            <a:outerShdw blurRad="50800" dist="38100" dir="2700000" algn="tl" rotWithShape="0">
              <a:prstClr val="black">
                <a:alpha val="40000"/>
              </a:prstClr>
            </a:outerShdw>
          </a:effectLst>
        </p:spPr>
      </p:pic>
      <p:sp>
        <p:nvSpPr>
          <p:cNvPr id="11" name="Rounded Rectangle 10"/>
          <p:cNvSpPr/>
          <p:nvPr/>
        </p:nvSpPr>
        <p:spPr>
          <a:xfrm>
            <a:off x="4165586" y="4102772"/>
            <a:ext cx="1818662" cy="1053154"/>
          </a:xfrm>
          <a:prstGeom prst="roundRect">
            <a:avLst>
              <a:gd name="adj" fmla="val 956"/>
            </a:avLst>
          </a:prstGeom>
          <a:blipFill rotWithShape="0">
            <a:blip r:embed="rId4" cstate="print"/>
            <a:stretch>
              <a:fillRect/>
            </a:stretch>
          </a:blipFill>
          <a:ln w="57150">
            <a:solidFill>
              <a:schemeClr val="accent5"/>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3" name="Picture 2" descr="Four babies group sitting on the floor - stock photo"/>
          <p:cNvPicPr>
            <a:picLocks noChangeAspect="1" noChangeArrowheads="1"/>
          </p:cNvPicPr>
          <p:nvPr/>
        </p:nvPicPr>
        <p:blipFill>
          <a:blip r:embed="rId5" cstate="print"/>
          <a:stretch>
            <a:fillRect/>
          </a:stretch>
        </p:blipFill>
        <p:spPr bwMode="auto">
          <a:xfrm rot="21180448">
            <a:off x="322263" y="2214697"/>
            <a:ext cx="1592852" cy="1076303"/>
          </a:xfrm>
          <a:prstGeom prst="rect">
            <a:avLst/>
          </a:prstGeom>
          <a:noFill/>
          <a:ln w="57150">
            <a:solidFill>
              <a:schemeClr val="accent3"/>
            </a:solidFill>
            <a:miter lim="800000"/>
            <a:headEnd/>
            <a:tailEnd/>
          </a:ln>
          <a:effectLst>
            <a:outerShdw blurRad="50800" dist="38100" dir="2700000" algn="tl" rotWithShape="0">
              <a:prstClr val="black">
                <a:alpha val="40000"/>
              </a:prstClr>
            </a:outerShdw>
          </a:effectLst>
        </p:spPr>
      </p:pic>
      <p:pic>
        <p:nvPicPr>
          <p:cNvPr id="14" name="Picture 2" descr="Home Caregiver- Story Time -"/>
          <p:cNvPicPr>
            <a:picLocks noChangeAspect="1" noChangeArrowheads="1"/>
          </p:cNvPicPr>
          <p:nvPr/>
        </p:nvPicPr>
        <p:blipFill>
          <a:blip r:embed="rId6" cstate="print"/>
          <a:stretch>
            <a:fillRect/>
          </a:stretch>
        </p:blipFill>
        <p:spPr bwMode="auto">
          <a:xfrm rot="305266">
            <a:off x="7063786" y="2162140"/>
            <a:ext cx="1734534" cy="1156356"/>
          </a:xfrm>
          <a:prstGeom prst="rect">
            <a:avLst/>
          </a:prstGeom>
          <a:noFill/>
          <a:ln w="57150">
            <a:solidFill>
              <a:schemeClr val="accent5"/>
            </a:solidFill>
            <a:miter lim="800000"/>
            <a:headEnd/>
            <a:tailEnd/>
          </a:ln>
          <a:effectLst>
            <a:outerShdw blurRad="50800" dist="38100" dir="2700000" algn="tl" rotWithShape="0">
              <a:prstClr val="black">
                <a:alpha val="40000"/>
              </a:prstClr>
            </a:outerShdw>
          </a:effectLst>
        </p:spPr>
      </p:pic>
      <p:sp>
        <p:nvSpPr>
          <p:cNvPr id="18" name="Rounded Rectangle 17"/>
          <p:cNvSpPr/>
          <p:nvPr/>
        </p:nvSpPr>
        <p:spPr>
          <a:xfrm>
            <a:off x="4095843" y="2125204"/>
            <a:ext cx="1958149" cy="1177139"/>
          </a:xfrm>
          <a:prstGeom prst="roundRect">
            <a:avLst>
              <a:gd name="adj" fmla="val 10000"/>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Title 15"/>
          <p:cNvSpPr>
            <a:spLocks noGrp="1"/>
          </p:cNvSpPr>
          <p:nvPr>
            <p:ph type="title"/>
          </p:nvPr>
        </p:nvSpPr>
        <p:spPr/>
        <p:txBody>
          <a:bodyPr anchor="ctr" anchorCtr="0"/>
          <a:lstStyle/>
          <a:p>
            <a:r>
              <a:rPr lang="ru-RU" dirty="0" smtClean="0"/>
              <a:t>Факторы риска</a:t>
            </a:r>
            <a:endParaRPr lang="en-US" dirty="0"/>
          </a:p>
        </p:txBody>
      </p:sp>
      <p:sp>
        <p:nvSpPr>
          <p:cNvPr id="17" name="Text Box 4"/>
          <p:cNvSpPr txBox="1">
            <a:spLocks noChangeArrowheads="1"/>
          </p:cNvSpPr>
          <p:nvPr/>
        </p:nvSpPr>
        <p:spPr bwMode="auto">
          <a:xfrm>
            <a:off x="314325" y="5996764"/>
            <a:ext cx="8707438" cy="544696"/>
          </a:xfrm>
          <a:prstGeom prst="rect">
            <a:avLst/>
          </a:prstGeom>
          <a:noFill/>
          <a:ln w="9525">
            <a:noFill/>
            <a:miter lim="800000"/>
            <a:headEnd/>
            <a:tailEnd/>
          </a:ln>
        </p:spPr>
        <p:txBody>
          <a:bodyPr wrap="square" lIns="0" tIns="0" rIns="0" bIns="0" anchor="b" anchorCtr="0">
            <a:noAutofit/>
          </a:bodyPr>
          <a:lstStyle>
            <a:lvl1pPr eaLnBrk="0" hangingPunct="0">
              <a:defRPr sz="1500" b="1">
                <a:solidFill>
                  <a:schemeClr val="tx1"/>
                </a:solidFill>
                <a:latin typeface="Arial" pitchFamily="34" charset="0"/>
                <a:cs typeface="Arial" pitchFamily="34" charset="0"/>
              </a:defRPr>
            </a:lvl1pPr>
            <a:lvl2pPr marL="742950" indent="-285750" eaLnBrk="0" hangingPunct="0">
              <a:defRPr sz="1500" b="1">
                <a:solidFill>
                  <a:schemeClr val="tx1"/>
                </a:solidFill>
                <a:latin typeface="Arial" pitchFamily="34" charset="0"/>
                <a:cs typeface="Arial" pitchFamily="34" charset="0"/>
              </a:defRPr>
            </a:lvl2pPr>
            <a:lvl3pPr marL="1143000" indent="-228600" eaLnBrk="0" hangingPunct="0">
              <a:defRPr sz="1500" b="1">
                <a:solidFill>
                  <a:schemeClr val="tx1"/>
                </a:solidFill>
                <a:latin typeface="Arial" pitchFamily="34" charset="0"/>
                <a:cs typeface="Arial" pitchFamily="34" charset="0"/>
              </a:defRPr>
            </a:lvl3pPr>
            <a:lvl4pPr marL="1600200" indent="-228600" eaLnBrk="0" hangingPunct="0">
              <a:defRPr sz="1500" b="1">
                <a:solidFill>
                  <a:schemeClr val="tx1"/>
                </a:solidFill>
                <a:latin typeface="Arial" pitchFamily="34" charset="0"/>
                <a:cs typeface="Arial" pitchFamily="34" charset="0"/>
              </a:defRPr>
            </a:lvl4pPr>
            <a:lvl5pPr marL="2057400" indent="-228600" eaLnBrk="0" hangingPunct="0">
              <a:defRPr sz="15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5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5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5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500" b="1">
                <a:solidFill>
                  <a:schemeClr val="tx1"/>
                </a:solidFill>
                <a:latin typeface="Arial" pitchFamily="34" charset="0"/>
                <a:cs typeface="Arial" pitchFamily="34" charset="0"/>
              </a:defRPr>
            </a:lvl9pPr>
          </a:lstStyle>
          <a:p>
            <a:pPr>
              <a:spcBef>
                <a:spcPct val="0"/>
              </a:spcBef>
              <a:defRPr/>
            </a:pPr>
            <a:r>
              <a:rPr lang="en-US" sz="1000" b="0" dirty="0" smtClean="0">
                <a:solidFill>
                  <a:schemeClr val="tx2"/>
                </a:solidFill>
                <a:latin typeface="+mj-lt"/>
              </a:rPr>
              <a:t>Pollard AJ. In: </a:t>
            </a:r>
            <a:r>
              <a:rPr lang="en-US" sz="1000" b="0" i="1" dirty="0" smtClean="0">
                <a:solidFill>
                  <a:schemeClr val="tx2"/>
                </a:solidFill>
                <a:latin typeface="+mj-lt"/>
              </a:rPr>
              <a:t>Harrison's Principles of Internal Medicine</a:t>
            </a:r>
            <a:r>
              <a:rPr lang="en-US" sz="1000" b="0" dirty="0" smtClean="0">
                <a:solidFill>
                  <a:schemeClr val="tx2"/>
                </a:solidFill>
                <a:latin typeface="+mj-lt"/>
              </a:rPr>
              <a:t>. 18th ed. 2012;chapter 143; </a:t>
            </a:r>
            <a:r>
              <a:rPr lang="en-US" sz="1000" b="0" dirty="0" err="1" smtClean="0">
                <a:solidFill>
                  <a:schemeClr val="tx2"/>
                </a:solidFill>
                <a:latin typeface="+mj-lt"/>
              </a:rPr>
              <a:t>Bilukha</a:t>
            </a:r>
            <a:r>
              <a:rPr lang="en-US" sz="1000" b="0" dirty="0" smtClean="0">
                <a:solidFill>
                  <a:schemeClr val="tx2"/>
                </a:solidFill>
                <a:latin typeface="+mj-lt"/>
              </a:rPr>
              <a:t> O. </a:t>
            </a:r>
            <a:r>
              <a:rPr lang="en-US" sz="1000" b="0" i="1" dirty="0" err="1" smtClean="0">
                <a:solidFill>
                  <a:schemeClr val="tx2"/>
                </a:solidFill>
                <a:latin typeface="+mj-lt"/>
              </a:rPr>
              <a:t>Pediatr</a:t>
            </a:r>
            <a:r>
              <a:rPr lang="en-US" sz="1000" b="0" i="1" dirty="0" smtClean="0">
                <a:solidFill>
                  <a:schemeClr val="tx2"/>
                </a:solidFill>
                <a:latin typeface="+mj-lt"/>
              </a:rPr>
              <a:t> Infect </a:t>
            </a:r>
            <a:r>
              <a:rPr lang="en-US" sz="1000" b="0" i="1" dirty="0" err="1" smtClean="0">
                <a:solidFill>
                  <a:schemeClr val="tx2"/>
                </a:solidFill>
                <a:latin typeface="+mj-lt"/>
              </a:rPr>
              <a:t>Dis</a:t>
            </a:r>
            <a:r>
              <a:rPr lang="en-US" sz="1000" b="0" i="1" dirty="0" smtClean="0">
                <a:solidFill>
                  <a:schemeClr val="tx2"/>
                </a:solidFill>
                <a:latin typeface="+mj-lt"/>
              </a:rPr>
              <a:t> J. </a:t>
            </a:r>
            <a:r>
              <a:rPr lang="en-US" sz="1000" b="0" dirty="0" smtClean="0">
                <a:solidFill>
                  <a:schemeClr val="tx2"/>
                </a:solidFill>
                <a:latin typeface="+mj-lt"/>
              </a:rPr>
              <a:t>2007;26(5):371; </a:t>
            </a:r>
            <a:r>
              <a:rPr lang="en-US" sz="1000" b="0" dirty="0" err="1" smtClean="0">
                <a:solidFill>
                  <a:schemeClr val="tx2"/>
                </a:solidFill>
                <a:latin typeface="+mj-lt"/>
              </a:rPr>
              <a:t>MacNeil</a:t>
            </a:r>
            <a:r>
              <a:rPr lang="en-US" sz="1000" b="0" dirty="0" smtClean="0">
                <a:solidFill>
                  <a:schemeClr val="tx2"/>
                </a:solidFill>
                <a:latin typeface="+mj-lt"/>
              </a:rPr>
              <a:t> J. In: </a:t>
            </a:r>
            <a:r>
              <a:rPr lang="en-US" sz="1000" b="0" i="1" dirty="0" smtClean="0">
                <a:solidFill>
                  <a:schemeClr val="tx2"/>
                </a:solidFill>
                <a:latin typeface="+mj-lt"/>
              </a:rPr>
              <a:t>Manual for the Surveillance of Vaccine-Preventable Diseases. </a:t>
            </a:r>
            <a:r>
              <a:rPr lang="en-US" sz="1000" b="0" dirty="0" smtClean="0">
                <a:solidFill>
                  <a:schemeClr val="tx2"/>
                </a:solidFill>
                <a:latin typeface="+mj-lt"/>
              </a:rPr>
              <a:t>5th ed. 2012; </a:t>
            </a:r>
            <a:r>
              <a:rPr lang="en-US" sz="1000" b="0" dirty="0" err="1" smtClean="0">
                <a:solidFill>
                  <a:schemeClr val="tx2"/>
                </a:solidFill>
                <a:latin typeface="+mj-lt"/>
              </a:rPr>
              <a:t>Liphaus</a:t>
            </a:r>
            <a:r>
              <a:rPr lang="en-US" sz="1000" b="0" dirty="0" smtClean="0">
                <a:solidFill>
                  <a:schemeClr val="tx2"/>
                </a:solidFill>
                <a:latin typeface="+mj-lt"/>
              </a:rPr>
              <a:t> BL. </a:t>
            </a:r>
            <a:r>
              <a:rPr lang="en-US" sz="1000" b="0" i="1" dirty="0" err="1" smtClean="0">
                <a:latin typeface="+mj-lt"/>
              </a:rPr>
              <a:t>Enferm</a:t>
            </a:r>
            <a:r>
              <a:rPr lang="en-US" sz="1000" b="0" i="1" dirty="0" smtClean="0">
                <a:latin typeface="+mj-lt"/>
              </a:rPr>
              <a:t> </a:t>
            </a:r>
            <a:r>
              <a:rPr lang="en-US" sz="1000" b="0" i="1" dirty="0" err="1" smtClean="0">
                <a:latin typeface="+mj-lt"/>
              </a:rPr>
              <a:t>Infecc</a:t>
            </a:r>
            <a:r>
              <a:rPr lang="en-US" sz="1000" b="0" i="1" dirty="0" smtClean="0">
                <a:latin typeface="+mj-lt"/>
              </a:rPr>
              <a:t> </a:t>
            </a:r>
            <a:r>
              <a:rPr lang="en-US" sz="1000" b="0" i="1" dirty="0" err="1" smtClean="0">
                <a:latin typeface="+mj-lt"/>
              </a:rPr>
              <a:t>Microbiol</a:t>
            </a:r>
            <a:r>
              <a:rPr lang="en-US" sz="1000" b="0" i="1" dirty="0" smtClean="0">
                <a:latin typeface="+mj-lt"/>
              </a:rPr>
              <a:t> </a:t>
            </a:r>
            <a:r>
              <a:rPr lang="en-US" sz="1000" b="0" i="1" dirty="0" err="1" smtClean="0">
                <a:latin typeface="+mj-lt"/>
              </a:rPr>
              <a:t>Clin</a:t>
            </a:r>
            <a:r>
              <a:rPr lang="en-US" sz="1000" b="0" dirty="0" smtClean="0">
                <a:latin typeface="+mj-lt"/>
              </a:rPr>
              <a:t>. 2013;31(2):88.</a:t>
            </a:r>
            <a:r>
              <a:rPr lang="ru-RU" sz="1000" b="0" dirty="0" smtClean="0">
                <a:latin typeface="+mj-lt"/>
              </a:rPr>
              <a:t>; Менингококковая инфекция у детей. Метод рекомендации под редакцией Ю.В. </a:t>
            </a:r>
            <a:r>
              <a:rPr lang="ru-RU" sz="1000" b="0" dirty="0" err="1" smtClean="0">
                <a:latin typeface="+mj-lt"/>
              </a:rPr>
              <a:t>Лобзина</a:t>
            </a:r>
            <a:r>
              <a:rPr lang="ru-RU" sz="1000" b="0" dirty="0" smtClean="0">
                <a:latin typeface="+mj-lt"/>
              </a:rPr>
              <a:t>, Санкт-Петербург, 2009</a:t>
            </a:r>
            <a:endParaRPr lang="en-US" sz="1000" b="0" dirty="0" smtClean="0">
              <a:solidFill>
                <a:schemeClr val="tx2"/>
              </a:solidFill>
              <a:latin typeface="+mj-lt"/>
            </a:endParaRPr>
          </a:p>
        </p:txBody>
      </p:sp>
      <p:sp>
        <p:nvSpPr>
          <p:cNvPr id="20" name="Rectangle 19"/>
          <p:cNvSpPr/>
          <p:nvPr/>
        </p:nvSpPr>
        <p:spPr>
          <a:xfrm>
            <a:off x="322263" y="1117998"/>
            <a:ext cx="3504149" cy="729347"/>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dirty="0" smtClean="0">
                <a:latin typeface="Trebuchet MS" pitchFamily="34" charset="0"/>
              </a:rPr>
              <a:t>Иммунные нарушения (дефицит системы комплимента)</a:t>
            </a:r>
            <a:r>
              <a:rPr lang="en-US" dirty="0" smtClean="0">
                <a:latin typeface="Trebuchet MS" pitchFamily="34" charset="0"/>
              </a:rPr>
              <a:t/>
            </a:r>
            <a:br>
              <a:rPr lang="en-US" dirty="0" smtClean="0">
                <a:latin typeface="Trebuchet MS" pitchFamily="34" charset="0"/>
              </a:rPr>
            </a:br>
            <a:endParaRPr lang="en-US" baseline="30000" dirty="0">
              <a:latin typeface="Trebuchet MS" pitchFamily="34" charset="0"/>
            </a:endParaRPr>
          </a:p>
        </p:txBody>
      </p:sp>
      <p:sp>
        <p:nvSpPr>
          <p:cNvPr id="21" name="Rectangle 20"/>
          <p:cNvSpPr/>
          <p:nvPr/>
        </p:nvSpPr>
        <p:spPr>
          <a:xfrm>
            <a:off x="3978470" y="1117998"/>
            <a:ext cx="4940105" cy="729347"/>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dirty="0" smtClean="0">
                <a:latin typeface="Trebuchet MS" pitchFamily="34" charset="0"/>
              </a:rPr>
              <a:t>Близкий контакт с инфицированными людьми или живыми бактериями</a:t>
            </a:r>
            <a:endParaRPr lang="en-US" baseline="30000" dirty="0">
              <a:latin typeface="Trebuchet MS" pitchFamily="34" charset="0"/>
            </a:endParaRPr>
          </a:p>
        </p:txBody>
      </p:sp>
      <p:sp>
        <p:nvSpPr>
          <p:cNvPr id="22" name="Rectangle 21"/>
          <p:cNvSpPr/>
          <p:nvPr/>
        </p:nvSpPr>
        <p:spPr>
          <a:xfrm>
            <a:off x="4199389" y="3515411"/>
            <a:ext cx="1751057" cy="369332"/>
          </a:xfrm>
          <a:prstGeom prst="rect">
            <a:avLst/>
          </a:prstGeom>
        </p:spPr>
        <p:txBody>
          <a:bodyPr wrap="none" lIns="0" tIns="0" rIns="0" bIns="0" anchor="t" anchorCtr="0">
            <a:noAutofit/>
          </a:bodyPr>
          <a:lstStyle/>
          <a:p>
            <a:pPr lvl="0" algn="ctr"/>
            <a:r>
              <a:rPr lang="ru-RU" dirty="0" smtClean="0">
                <a:solidFill>
                  <a:schemeClr val="accent1"/>
                </a:solidFill>
              </a:rPr>
              <a:t>Поездки в эндемичные регионы</a:t>
            </a:r>
            <a:endParaRPr lang="en-US" baseline="30000" dirty="0" smtClean="0">
              <a:solidFill>
                <a:schemeClr val="accent1"/>
              </a:solidFill>
            </a:endParaRPr>
          </a:p>
        </p:txBody>
      </p:sp>
      <p:sp>
        <p:nvSpPr>
          <p:cNvPr id="23" name="Rectangle 22"/>
          <p:cNvSpPr/>
          <p:nvPr/>
        </p:nvSpPr>
        <p:spPr>
          <a:xfrm>
            <a:off x="1017587" y="5366422"/>
            <a:ext cx="2517513" cy="369332"/>
          </a:xfrm>
          <a:prstGeom prst="rect">
            <a:avLst/>
          </a:prstGeom>
        </p:spPr>
        <p:txBody>
          <a:bodyPr wrap="none" lIns="0" tIns="0" rIns="0" bIns="0" anchor="t" anchorCtr="0">
            <a:noAutofit/>
          </a:bodyPr>
          <a:lstStyle/>
          <a:p>
            <a:pPr lvl="0" algn="ctr"/>
            <a:r>
              <a:rPr lang="ru-RU" dirty="0" err="1" smtClean="0">
                <a:solidFill>
                  <a:schemeClr val="accent1"/>
                </a:solidFill>
              </a:rPr>
              <a:t>Иммунокомпроментированные</a:t>
            </a:r>
            <a:endParaRPr lang="ru-RU" dirty="0" smtClean="0">
              <a:solidFill>
                <a:schemeClr val="accent1"/>
              </a:solidFill>
            </a:endParaRPr>
          </a:p>
          <a:p>
            <a:pPr lvl="0" algn="ctr"/>
            <a:r>
              <a:rPr lang="ru-RU" dirty="0" smtClean="0">
                <a:solidFill>
                  <a:schemeClr val="accent1"/>
                </a:solidFill>
              </a:rPr>
              <a:t> лица</a:t>
            </a:r>
            <a:endParaRPr lang="en-US" baseline="30000" dirty="0" smtClean="0">
              <a:solidFill>
                <a:schemeClr val="accent1"/>
              </a:solidFill>
            </a:endParaRPr>
          </a:p>
        </p:txBody>
      </p:sp>
      <p:sp>
        <p:nvSpPr>
          <p:cNvPr id="24" name="Rectangle 23"/>
          <p:cNvSpPr/>
          <p:nvPr/>
        </p:nvSpPr>
        <p:spPr>
          <a:xfrm>
            <a:off x="726123" y="3383955"/>
            <a:ext cx="1751057" cy="369332"/>
          </a:xfrm>
          <a:prstGeom prst="rect">
            <a:avLst/>
          </a:prstGeom>
        </p:spPr>
        <p:txBody>
          <a:bodyPr wrap="none" lIns="0" tIns="0" rIns="0" bIns="0" anchor="t" anchorCtr="0">
            <a:noAutofit/>
          </a:bodyPr>
          <a:lstStyle/>
          <a:p>
            <a:pPr lvl="0"/>
            <a:r>
              <a:rPr lang="ru-RU" dirty="0" smtClean="0">
                <a:solidFill>
                  <a:schemeClr val="accent1"/>
                </a:solidFill>
              </a:rPr>
              <a:t>Дети первых </a:t>
            </a:r>
          </a:p>
          <a:p>
            <a:pPr lvl="0"/>
            <a:r>
              <a:rPr lang="ru-RU" dirty="0" smtClean="0">
                <a:solidFill>
                  <a:schemeClr val="accent1"/>
                </a:solidFill>
              </a:rPr>
              <a:t>лет жизни</a:t>
            </a:r>
            <a:r>
              <a:rPr lang="en-US" dirty="0" smtClean="0">
                <a:solidFill>
                  <a:schemeClr val="accent1"/>
                </a:solidFill>
              </a:rPr>
              <a:t> </a:t>
            </a:r>
          </a:p>
        </p:txBody>
      </p:sp>
      <p:sp>
        <p:nvSpPr>
          <p:cNvPr id="25" name="Rectangle 24"/>
          <p:cNvSpPr/>
          <p:nvPr/>
        </p:nvSpPr>
        <p:spPr>
          <a:xfrm>
            <a:off x="6898458" y="3410960"/>
            <a:ext cx="1751057" cy="369332"/>
          </a:xfrm>
          <a:prstGeom prst="rect">
            <a:avLst/>
          </a:prstGeom>
        </p:spPr>
        <p:txBody>
          <a:bodyPr wrap="none" lIns="0" tIns="0" rIns="0" bIns="0" anchor="t" anchorCtr="0">
            <a:noAutofit/>
          </a:bodyPr>
          <a:lstStyle/>
          <a:p>
            <a:pPr lvl="0" algn="r"/>
            <a:r>
              <a:rPr lang="ru-RU" dirty="0" smtClean="0">
                <a:solidFill>
                  <a:schemeClr val="accent1"/>
                </a:solidFill>
              </a:rPr>
              <a:t>Медицинские</a:t>
            </a:r>
          </a:p>
          <a:p>
            <a:pPr lvl="0" algn="r"/>
            <a:r>
              <a:rPr lang="ru-RU" dirty="0" smtClean="0">
                <a:solidFill>
                  <a:schemeClr val="accent1"/>
                </a:solidFill>
              </a:rPr>
              <a:t> работники</a:t>
            </a:r>
            <a:endParaRPr lang="en-US" baseline="30000" dirty="0" smtClean="0">
              <a:solidFill>
                <a:schemeClr val="accent1"/>
              </a:solidFill>
            </a:endParaRPr>
          </a:p>
        </p:txBody>
      </p:sp>
      <p:sp>
        <p:nvSpPr>
          <p:cNvPr id="26" name="Rectangle 25"/>
          <p:cNvSpPr/>
          <p:nvPr/>
        </p:nvSpPr>
        <p:spPr>
          <a:xfrm>
            <a:off x="5950446" y="5515659"/>
            <a:ext cx="3147060" cy="753453"/>
          </a:xfrm>
          <a:prstGeom prst="rect">
            <a:avLst/>
          </a:prstGeom>
        </p:spPr>
        <p:txBody>
          <a:bodyPr wrap="square" lIns="0" tIns="0" rIns="0" bIns="0" anchor="t" anchorCtr="0">
            <a:noAutofit/>
          </a:bodyPr>
          <a:lstStyle/>
          <a:p>
            <a:pPr algn="r"/>
            <a:r>
              <a:rPr lang="ru-RU" dirty="0" smtClean="0">
                <a:solidFill>
                  <a:schemeClr val="accent1"/>
                </a:solidFill>
              </a:rPr>
              <a:t>Работа с </a:t>
            </a:r>
            <a:r>
              <a:rPr lang="en-US" dirty="0" smtClean="0">
                <a:solidFill>
                  <a:schemeClr val="accent1"/>
                </a:solidFill>
              </a:rPr>
              <a:t> </a:t>
            </a:r>
            <a:r>
              <a:rPr lang="en-US" i="1" dirty="0" smtClean="0">
                <a:solidFill>
                  <a:schemeClr val="accent1"/>
                </a:solidFill>
              </a:rPr>
              <a:t>N. </a:t>
            </a:r>
            <a:r>
              <a:rPr lang="en-US" i="1" dirty="0" err="1" smtClean="0">
                <a:solidFill>
                  <a:schemeClr val="accent1"/>
                </a:solidFill>
              </a:rPr>
              <a:t>meningitidis</a:t>
            </a:r>
            <a:endParaRPr lang="en-US" baseline="30000" dirty="0" smtClean="0">
              <a:solidFill>
                <a:schemeClr val="accent1"/>
              </a:solidFill>
            </a:endParaRPr>
          </a:p>
          <a:p>
            <a:pPr algn="r"/>
            <a:endParaRPr lang="en-US" dirty="0" smtClean="0">
              <a:solidFill>
                <a:schemeClr val="accent1"/>
              </a:solidFill>
            </a:endParaRPr>
          </a:p>
        </p:txBody>
      </p:sp>
      <p:sp>
        <p:nvSpPr>
          <p:cNvPr id="28" name="Rectangle 27"/>
          <p:cNvSpPr/>
          <p:nvPr/>
        </p:nvSpPr>
        <p:spPr>
          <a:xfrm>
            <a:off x="4199389" y="5242608"/>
            <a:ext cx="1751057" cy="369332"/>
          </a:xfrm>
          <a:prstGeom prst="rect">
            <a:avLst/>
          </a:prstGeom>
        </p:spPr>
        <p:txBody>
          <a:bodyPr wrap="none" lIns="0" tIns="0" rIns="0" bIns="0" anchor="t" anchorCtr="0">
            <a:noAutofit/>
          </a:bodyPr>
          <a:lstStyle/>
          <a:p>
            <a:pPr lvl="0" algn="ctr"/>
            <a:r>
              <a:rPr lang="ru-RU" dirty="0" smtClean="0">
                <a:solidFill>
                  <a:schemeClr val="accent1"/>
                </a:solidFill>
              </a:rPr>
              <a:t>Скученность</a:t>
            </a:r>
            <a:r>
              <a:rPr lang="en-US" dirty="0" smtClean="0">
                <a:solidFill>
                  <a:schemeClr val="accent1"/>
                </a:solidFill>
              </a:rPr>
              <a:t/>
            </a:r>
            <a:br>
              <a:rPr lang="en-US" dirty="0" smtClean="0">
                <a:solidFill>
                  <a:schemeClr val="accent1"/>
                </a:solidFill>
              </a:rPr>
            </a:br>
            <a:r>
              <a:rPr lang="en-US" dirty="0" smtClean="0">
                <a:solidFill>
                  <a:schemeClr val="accent1"/>
                </a:solidFill>
              </a:rPr>
              <a:t>(</a:t>
            </a:r>
            <a:r>
              <a:rPr lang="ru-RU" dirty="0" smtClean="0">
                <a:solidFill>
                  <a:schemeClr val="accent1"/>
                </a:solidFill>
              </a:rPr>
              <a:t>студенты</a:t>
            </a:r>
            <a:r>
              <a:rPr lang="en-US" dirty="0" smtClean="0">
                <a:solidFill>
                  <a:schemeClr val="accent1"/>
                </a:solidFill>
              </a:rPr>
              <a:t>, </a:t>
            </a:r>
            <a:r>
              <a:rPr lang="ru-RU" dirty="0" smtClean="0">
                <a:solidFill>
                  <a:schemeClr val="accent1"/>
                </a:solidFill>
              </a:rPr>
              <a:t>военные</a:t>
            </a:r>
            <a:r>
              <a:rPr lang="en-US" dirty="0" smtClean="0">
                <a:solidFill>
                  <a:schemeClr val="accent1"/>
                </a:solidFill>
              </a:rPr>
              <a:t>, </a:t>
            </a:r>
            <a:endParaRPr lang="ru-RU" dirty="0" smtClean="0">
              <a:solidFill>
                <a:schemeClr val="accent1"/>
              </a:solidFill>
            </a:endParaRPr>
          </a:p>
          <a:p>
            <a:pPr lvl="0" algn="ctr"/>
            <a:r>
              <a:rPr lang="ru-RU" dirty="0" smtClean="0">
                <a:solidFill>
                  <a:schemeClr val="accent1"/>
                </a:solidFill>
              </a:rPr>
              <a:t>паломники</a:t>
            </a:r>
            <a:r>
              <a:rPr lang="en-US" dirty="0" smtClean="0">
                <a:solidFill>
                  <a:schemeClr val="accent1"/>
                </a:solidFill>
              </a:rPr>
              <a:t>)</a:t>
            </a:r>
          </a:p>
        </p:txBody>
      </p:sp>
      <p:pic>
        <p:nvPicPr>
          <p:cNvPr id="19" name="Picture 18" descr="White blood cells. Coloured scanning electron micrograph (SEM) of B lymphocyte white blood cells. Magnification: x5000 when printed at 10 centimetres wide."/>
          <p:cNvPicPr/>
          <p:nvPr/>
        </p:nvPicPr>
        <p:blipFill>
          <a:blip r:embed="rId8" cstate="print"/>
          <a:stretch>
            <a:fillRect/>
          </a:stretch>
        </p:blipFill>
        <p:spPr bwMode="auto">
          <a:xfrm>
            <a:off x="1317279" y="4034708"/>
            <a:ext cx="1876482" cy="1287942"/>
          </a:xfrm>
          <a:prstGeom prst="rect">
            <a:avLst/>
          </a:prstGeom>
          <a:solidFill>
            <a:srgbClr val="FFFFFF">
              <a:shade val="85000"/>
            </a:srgbClr>
          </a:solidFill>
          <a:ln w="38100" cap="rnd">
            <a:solidFill>
              <a:srgbClr val="00B0F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7" name="TextBox 26"/>
          <p:cNvSpPr txBox="1"/>
          <p:nvPr/>
        </p:nvSpPr>
        <p:spPr>
          <a:xfrm>
            <a:off x="9662160" y="670560"/>
            <a:ext cx="914400" cy="914400"/>
          </a:xfrm>
          <a:prstGeom prst="rect">
            <a:avLst/>
          </a:prstGeom>
          <a:noFill/>
        </p:spPr>
        <p:txBody>
          <a:bodyPr wrap="none" lIns="0" tIns="0" rIns="0" bIns="0" rtlCol="0" anchor="ctr" anchorCtr="0">
            <a:noAutofit/>
          </a:bodyPr>
          <a:lstStyle/>
          <a:p>
            <a:endParaRPr lang="en-US"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42" y="308758"/>
            <a:ext cx="8416122" cy="825755"/>
          </a:xfrm>
        </p:spPr>
        <p:txBody>
          <a:bodyPr/>
          <a:lstStyle/>
          <a:p>
            <a:r>
              <a:rPr lang="ru-RU" dirty="0" smtClean="0"/>
              <a:t>План</a:t>
            </a:r>
            <a:endParaRPr lang="ru-RU" dirty="0"/>
          </a:p>
        </p:txBody>
      </p:sp>
      <p:sp>
        <p:nvSpPr>
          <p:cNvPr id="3" name="Content Placeholder 2"/>
          <p:cNvSpPr>
            <a:spLocks noGrp="1"/>
          </p:cNvSpPr>
          <p:nvPr>
            <p:ph idx="1"/>
          </p:nvPr>
        </p:nvSpPr>
        <p:spPr>
          <a:xfrm>
            <a:off x="303213" y="1325564"/>
            <a:ext cx="8718550" cy="4313236"/>
          </a:xfrm>
        </p:spPr>
        <p:txBody>
          <a:bodyPr/>
          <a:lstStyle/>
          <a:p>
            <a:r>
              <a:rPr lang="ru-RU" dirty="0" smtClean="0"/>
              <a:t>Инвазивные менингококковые заболевания: этиология, клиническое течение, исходы и осложнения, диагностика, лечение</a:t>
            </a:r>
          </a:p>
          <a:p>
            <a:r>
              <a:rPr lang="ru-RU" dirty="0" smtClean="0"/>
              <a:t>Эпидемиология менингококковых инфекций в России </a:t>
            </a:r>
          </a:p>
          <a:p>
            <a:r>
              <a:rPr lang="ru-RU" dirty="0" smtClean="0"/>
              <a:t>Группы риска тяжелого течения менингококковых заболеваний</a:t>
            </a:r>
          </a:p>
          <a:p>
            <a:r>
              <a:rPr lang="ru-RU" dirty="0" smtClean="0"/>
              <a:t>Возможности профилактики</a:t>
            </a:r>
          </a:p>
          <a:p>
            <a:pPr lvl="1"/>
            <a:r>
              <a:rPr lang="ru-RU" dirty="0" smtClean="0"/>
              <a:t>Полисахаридные менингококковые вакцины</a:t>
            </a:r>
          </a:p>
          <a:p>
            <a:pPr lvl="1"/>
            <a:r>
              <a:rPr lang="ru-RU" dirty="0" smtClean="0"/>
              <a:t>Конъюгированные менингококковые вакцины </a:t>
            </a:r>
          </a:p>
          <a:p>
            <a:r>
              <a:rPr lang="ru-RU" dirty="0" smtClean="0"/>
              <a:t>Менактра – конъюгированная с дифтерийным анатоксином менингококковая вакцин</a:t>
            </a:r>
            <a:r>
              <a:rPr lang="ru-RU" dirty="0"/>
              <a:t>а </a:t>
            </a:r>
            <a:r>
              <a:rPr lang="ru-RU" dirty="0" smtClean="0"/>
              <a:t>для профилактики менингококковых инфекций групп А, С,  </a:t>
            </a:r>
            <a:r>
              <a:rPr lang="en-US" dirty="0" smtClean="0"/>
              <a:t>W-135 </a:t>
            </a:r>
            <a:r>
              <a:rPr lang="ru-RU" dirty="0" smtClean="0"/>
              <a:t>и </a:t>
            </a:r>
            <a:r>
              <a:rPr lang="en-US" dirty="0" smtClean="0"/>
              <a:t>Y</a:t>
            </a:r>
            <a:r>
              <a:rPr lang="ru-RU" dirty="0" smtClean="0"/>
              <a:t>.</a:t>
            </a:r>
            <a:endParaRPr lang="ru-RU" dirty="0"/>
          </a:p>
        </p:txBody>
      </p:sp>
    </p:spTree>
    <p:extLst>
      <p:ext uri="{BB962C8B-B14F-4D97-AF65-F5344CB8AC3E}">
        <p14:creationId xmlns:p14="http://schemas.microsoft.com/office/powerpoint/2010/main" val="1268394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1"/>
          <p:cNvSpPr>
            <a:spLocks noGrp="1" noChangeArrowheads="1"/>
          </p:cNvSpPr>
          <p:nvPr>
            <p:ph type="title" idx="4294967295"/>
          </p:nvPr>
        </p:nvSpPr>
        <p:spPr>
          <a:xfrm>
            <a:off x="636948" y="0"/>
            <a:ext cx="8003453" cy="677862"/>
          </a:xfrm>
        </p:spPr>
        <p:txBody>
          <a:bodyPr anchor="ctr" anchorCtr="0"/>
          <a:lstStyle/>
          <a:p>
            <a:r>
              <a:rPr lang="ru-RU" dirty="0"/>
              <a:t>Факторы риска менингококковой инфекции</a:t>
            </a:r>
            <a:endParaRPr lang="en-US" dirty="0"/>
          </a:p>
        </p:txBody>
      </p:sp>
      <p:sp>
        <p:nvSpPr>
          <p:cNvPr id="6147" name="Rectangle 4"/>
          <p:cNvSpPr>
            <a:spLocks noChangeArrowheads="1"/>
          </p:cNvSpPr>
          <p:nvPr/>
        </p:nvSpPr>
        <p:spPr bwMode="auto">
          <a:xfrm>
            <a:off x="322695" y="773067"/>
            <a:ext cx="2174875" cy="1046163"/>
          </a:xfrm>
          <a:prstGeom prst="rect">
            <a:avLst/>
          </a:prstGeom>
          <a:solidFill>
            <a:schemeClr val="accent1">
              <a:lumMod val="60000"/>
              <a:lumOff val="40000"/>
            </a:schemeClr>
          </a:solidFill>
          <a:ln>
            <a:noFill/>
          </a:ln>
        </p:spPr>
        <p:txBody>
          <a:bodyPr anchor="ctr"/>
          <a:lstStyle/>
          <a:p>
            <a:pPr>
              <a:lnSpc>
                <a:spcPct val="90000"/>
              </a:lnSpc>
              <a:spcBef>
                <a:spcPct val="20000"/>
              </a:spcBef>
              <a:buClr>
                <a:srgbClr val="FFFFFF"/>
              </a:buClr>
              <a:buFont typeface="Wingdings" pitchFamily="2" charset="2"/>
              <a:buNone/>
            </a:pPr>
            <a:r>
              <a:rPr lang="ru-RU" sz="1600" b="1" dirty="0">
                <a:solidFill>
                  <a:schemeClr val="bg1"/>
                </a:solidFill>
                <a:cs typeface="Arial" charset="0"/>
              </a:rPr>
              <a:t>Отсутствие бактерицидных антител в сыворотке</a:t>
            </a:r>
            <a:r>
              <a:rPr lang="ru-RU" sz="1600" b="1" baseline="30000" dirty="0">
                <a:solidFill>
                  <a:schemeClr val="bg1"/>
                </a:solidFill>
                <a:cs typeface="Arial" charset="0"/>
              </a:rPr>
              <a:t>1</a:t>
            </a:r>
            <a:endParaRPr lang="en-US" sz="1600" b="1" baseline="30000" dirty="0">
              <a:solidFill>
                <a:schemeClr val="bg1"/>
              </a:solidFill>
              <a:cs typeface="Arial" charset="0"/>
            </a:endParaRPr>
          </a:p>
        </p:txBody>
      </p:sp>
      <p:sp>
        <p:nvSpPr>
          <p:cNvPr id="6148" name="Rectangle 5"/>
          <p:cNvSpPr>
            <a:spLocks noChangeArrowheads="1"/>
          </p:cNvSpPr>
          <p:nvPr/>
        </p:nvSpPr>
        <p:spPr bwMode="auto">
          <a:xfrm>
            <a:off x="2498725" y="756805"/>
            <a:ext cx="2079625" cy="1004888"/>
          </a:xfrm>
          <a:prstGeom prst="rect">
            <a:avLst/>
          </a:prstGeom>
          <a:solidFill>
            <a:schemeClr val="accent1">
              <a:lumMod val="60000"/>
              <a:lumOff val="40000"/>
            </a:schemeClr>
          </a:solidFill>
          <a:ln>
            <a:noFill/>
          </a:ln>
        </p:spPr>
        <p:txBody>
          <a:bodyPr anchor="ctr"/>
          <a:lstStyle/>
          <a:p>
            <a:pPr>
              <a:lnSpc>
                <a:spcPct val="90000"/>
              </a:lnSpc>
              <a:spcBef>
                <a:spcPct val="20000"/>
              </a:spcBef>
              <a:buClr>
                <a:srgbClr val="FFFFFF"/>
              </a:buClr>
              <a:buFont typeface="Wingdings" pitchFamily="2" charset="2"/>
              <a:buNone/>
            </a:pPr>
            <a:r>
              <a:rPr lang="ru-RU" b="1" dirty="0" smtClean="0">
                <a:solidFill>
                  <a:schemeClr val="bg1"/>
                </a:solidFill>
                <a:cs typeface="Arial" charset="0"/>
              </a:rPr>
              <a:t>Иммунодефицит</a:t>
            </a:r>
            <a:r>
              <a:rPr lang="ru-RU" b="1" baseline="30000" dirty="0" smtClean="0">
                <a:solidFill>
                  <a:schemeClr val="bg1"/>
                </a:solidFill>
                <a:cs typeface="Arial" charset="0"/>
              </a:rPr>
              <a:t>2,3</a:t>
            </a:r>
            <a:endParaRPr lang="en-US" b="1" baseline="30000" dirty="0">
              <a:solidFill>
                <a:schemeClr val="bg1"/>
              </a:solidFill>
              <a:cs typeface="Arial" charset="0"/>
            </a:endParaRPr>
          </a:p>
        </p:txBody>
      </p:sp>
      <p:sp>
        <p:nvSpPr>
          <p:cNvPr id="6149" name="Rectangle 6"/>
          <p:cNvSpPr>
            <a:spLocks noChangeArrowheads="1"/>
          </p:cNvSpPr>
          <p:nvPr/>
        </p:nvSpPr>
        <p:spPr bwMode="auto">
          <a:xfrm>
            <a:off x="4578350" y="756805"/>
            <a:ext cx="2212975" cy="1004888"/>
          </a:xfrm>
          <a:prstGeom prst="rect">
            <a:avLst/>
          </a:prstGeom>
          <a:solidFill>
            <a:schemeClr val="accent1">
              <a:lumMod val="60000"/>
              <a:lumOff val="40000"/>
            </a:schemeClr>
          </a:solidFill>
          <a:ln>
            <a:noFill/>
          </a:ln>
        </p:spPr>
        <p:txBody>
          <a:bodyPr anchor="ctr"/>
          <a:lstStyle/>
          <a:p>
            <a:pPr>
              <a:lnSpc>
                <a:spcPct val="90000"/>
              </a:lnSpc>
              <a:spcBef>
                <a:spcPct val="20000"/>
              </a:spcBef>
              <a:buClr>
                <a:srgbClr val="FFFFFF"/>
              </a:buClr>
              <a:buFont typeface="Wingdings" pitchFamily="2" charset="2"/>
              <a:buNone/>
            </a:pPr>
            <a:r>
              <a:rPr lang="ru-RU" b="1" dirty="0">
                <a:solidFill>
                  <a:schemeClr val="bg1"/>
                </a:solidFill>
                <a:cs typeface="Arial" charset="0"/>
              </a:rPr>
              <a:t>Раздражение слизистой носоглотки</a:t>
            </a:r>
            <a:r>
              <a:rPr lang="ru-RU" b="1" baseline="30000" dirty="0">
                <a:solidFill>
                  <a:schemeClr val="bg1"/>
                </a:solidFill>
                <a:cs typeface="Arial" charset="0"/>
              </a:rPr>
              <a:t>3</a:t>
            </a:r>
            <a:endParaRPr lang="en-US" b="1" baseline="30000" dirty="0">
              <a:solidFill>
                <a:schemeClr val="bg1"/>
              </a:solidFill>
              <a:cs typeface="Arial" charset="0"/>
            </a:endParaRPr>
          </a:p>
        </p:txBody>
      </p:sp>
      <p:sp>
        <p:nvSpPr>
          <p:cNvPr id="6150" name="Rectangle 7"/>
          <p:cNvSpPr>
            <a:spLocks noChangeArrowheads="1"/>
          </p:cNvSpPr>
          <p:nvPr/>
        </p:nvSpPr>
        <p:spPr bwMode="auto">
          <a:xfrm>
            <a:off x="6792913" y="744105"/>
            <a:ext cx="2089150" cy="1004888"/>
          </a:xfrm>
          <a:prstGeom prst="rect">
            <a:avLst/>
          </a:prstGeom>
          <a:solidFill>
            <a:schemeClr val="accent1">
              <a:lumMod val="60000"/>
              <a:lumOff val="40000"/>
            </a:schemeClr>
          </a:solidFill>
          <a:ln>
            <a:noFill/>
          </a:ln>
        </p:spPr>
        <p:txBody>
          <a:bodyPr anchor="ctr"/>
          <a:lstStyle/>
          <a:p>
            <a:pPr>
              <a:lnSpc>
                <a:spcPct val="90000"/>
              </a:lnSpc>
              <a:spcBef>
                <a:spcPct val="20000"/>
              </a:spcBef>
              <a:buClr>
                <a:srgbClr val="FFFFFF"/>
              </a:buClr>
              <a:buFont typeface="Wingdings" pitchFamily="2" charset="2"/>
              <a:buNone/>
            </a:pPr>
            <a:r>
              <a:rPr lang="ru-RU" b="1" dirty="0">
                <a:solidFill>
                  <a:schemeClr val="bg1"/>
                </a:solidFill>
                <a:cs typeface="Arial" charset="0"/>
              </a:rPr>
              <a:t>Социальные факторы</a:t>
            </a:r>
            <a:r>
              <a:rPr lang="ru-RU" b="1" baseline="30000" dirty="0">
                <a:solidFill>
                  <a:schemeClr val="bg1"/>
                </a:solidFill>
                <a:cs typeface="Arial" charset="0"/>
              </a:rPr>
              <a:t>3,4</a:t>
            </a:r>
            <a:endParaRPr lang="en-US" b="1" baseline="30000" dirty="0">
              <a:solidFill>
                <a:schemeClr val="bg1"/>
              </a:solidFill>
              <a:cs typeface="Arial" charset="0"/>
            </a:endParaRPr>
          </a:p>
        </p:txBody>
      </p:sp>
      <p:sp>
        <p:nvSpPr>
          <p:cNvPr id="6151" name="Rectangle 8"/>
          <p:cNvSpPr>
            <a:spLocks noChangeArrowheads="1"/>
          </p:cNvSpPr>
          <p:nvPr/>
        </p:nvSpPr>
        <p:spPr bwMode="auto">
          <a:xfrm>
            <a:off x="323850" y="1761693"/>
            <a:ext cx="2174875" cy="3275012"/>
          </a:xfrm>
          <a:prstGeom prst="rect">
            <a:avLst/>
          </a:prstGeom>
          <a:solidFill>
            <a:schemeClr val="bg1"/>
          </a:solidFill>
          <a:ln>
            <a:noFill/>
          </a:ln>
        </p:spPr>
        <p:txBody>
          <a:bodyPr/>
          <a:lstStyle/>
          <a:p>
            <a:pPr marL="287338" indent="-174625">
              <a:lnSpc>
                <a:spcPct val="90000"/>
              </a:lnSpc>
              <a:spcBef>
                <a:spcPct val="10000"/>
              </a:spcBef>
              <a:spcAft>
                <a:spcPct val="25000"/>
              </a:spcAft>
              <a:buClr>
                <a:srgbClr val="663300"/>
              </a:buClr>
              <a:buFont typeface="Wingdings" pitchFamily="2" charset="2"/>
              <a:buChar char="§"/>
            </a:pPr>
            <a:r>
              <a:rPr lang="ru-RU" b="0">
                <a:cs typeface="Arial" charset="0"/>
              </a:rPr>
              <a:t>Младенцы</a:t>
            </a:r>
            <a:endParaRPr lang="en-US" b="0">
              <a:ea typeface="MS PGothic" pitchFamily="34" charset="-128"/>
              <a:cs typeface="Arial" charset="0"/>
            </a:endParaRPr>
          </a:p>
          <a:p>
            <a:pPr marL="287338" indent="-174625">
              <a:lnSpc>
                <a:spcPct val="90000"/>
              </a:lnSpc>
              <a:spcBef>
                <a:spcPct val="10000"/>
              </a:spcBef>
              <a:spcAft>
                <a:spcPct val="25000"/>
              </a:spcAft>
              <a:buClr>
                <a:srgbClr val="663300"/>
              </a:buClr>
              <a:buFont typeface="Wingdings" pitchFamily="2" charset="2"/>
              <a:buChar char="§"/>
            </a:pPr>
            <a:r>
              <a:rPr lang="ru-RU" b="0">
                <a:cs typeface="Arial" charset="0"/>
              </a:rPr>
              <a:t>Другие возрастные группы</a:t>
            </a:r>
            <a:endParaRPr lang="en-US" b="0">
              <a:ea typeface="MS PGothic" pitchFamily="34" charset="-128"/>
            </a:endParaRPr>
          </a:p>
        </p:txBody>
      </p:sp>
      <p:sp>
        <p:nvSpPr>
          <p:cNvPr id="6152" name="Rectangle 9"/>
          <p:cNvSpPr>
            <a:spLocks noChangeArrowheads="1"/>
          </p:cNvSpPr>
          <p:nvPr/>
        </p:nvSpPr>
        <p:spPr bwMode="auto">
          <a:xfrm>
            <a:off x="2498725" y="1761693"/>
            <a:ext cx="2130425" cy="3275012"/>
          </a:xfrm>
          <a:prstGeom prst="rect">
            <a:avLst/>
          </a:prstGeom>
          <a:solidFill>
            <a:schemeClr val="bg1"/>
          </a:solidFill>
          <a:ln>
            <a:noFill/>
          </a:ln>
        </p:spPr>
        <p:txBody>
          <a:bodyPr/>
          <a:lstStyle/>
          <a:p>
            <a:pPr indent="180975">
              <a:lnSpc>
                <a:spcPct val="90000"/>
              </a:lnSpc>
              <a:spcBef>
                <a:spcPct val="10000"/>
              </a:spcBef>
              <a:spcAft>
                <a:spcPct val="25000"/>
              </a:spcAft>
              <a:buClr>
                <a:srgbClr val="663300"/>
              </a:buClr>
              <a:buFont typeface="Wingdings" pitchFamily="2" charset="2"/>
              <a:buChar char="§"/>
            </a:pPr>
            <a:r>
              <a:rPr lang="ru-RU" b="0" dirty="0">
                <a:cs typeface="Arial" charset="0"/>
              </a:rPr>
              <a:t>Дефицит комплемента</a:t>
            </a:r>
            <a:endParaRPr lang="en-US" b="0" dirty="0">
              <a:cs typeface="Arial" charset="0"/>
            </a:endParaRPr>
          </a:p>
          <a:p>
            <a:pPr indent="180975">
              <a:lnSpc>
                <a:spcPct val="90000"/>
              </a:lnSpc>
              <a:spcBef>
                <a:spcPct val="10000"/>
              </a:spcBef>
              <a:spcAft>
                <a:spcPct val="25000"/>
              </a:spcAft>
              <a:buClr>
                <a:srgbClr val="663300"/>
              </a:buClr>
              <a:buFont typeface="Wingdings" pitchFamily="2" charset="2"/>
              <a:buChar char="§"/>
            </a:pPr>
            <a:r>
              <a:rPr lang="ru-RU" b="0" dirty="0">
                <a:cs typeface="Arial" charset="0"/>
              </a:rPr>
              <a:t>Гуморальные иммунодефициты</a:t>
            </a:r>
            <a:endParaRPr lang="en-US" b="0" dirty="0">
              <a:cs typeface="Arial" charset="0"/>
            </a:endParaRPr>
          </a:p>
          <a:p>
            <a:pPr indent="180975">
              <a:lnSpc>
                <a:spcPct val="90000"/>
              </a:lnSpc>
              <a:spcBef>
                <a:spcPct val="10000"/>
              </a:spcBef>
              <a:spcAft>
                <a:spcPct val="25000"/>
              </a:spcAft>
              <a:buClr>
                <a:srgbClr val="663300"/>
              </a:buClr>
              <a:buFont typeface="Wingdings" pitchFamily="2" charset="2"/>
              <a:buChar char="§"/>
            </a:pPr>
            <a:r>
              <a:rPr lang="ru-RU" b="0" dirty="0" err="1">
                <a:cs typeface="Arial" charset="0"/>
              </a:rPr>
              <a:t>Аспления</a:t>
            </a:r>
            <a:endParaRPr lang="en-US" b="0" dirty="0">
              <a:cs typeface="Arial" charset="0"/>
            </a:endParaRPr>
          </a:p>
          <a:p>
            <a:pPr indent="180975">
              <a:lnSpc>
                <a:spcPct val="90000"/>
              </a:lnSpc>
              <a:spcBef>
                <a:spcPct val="10000"/>
              </a:spcBef>
              <a:spcAft>
                <a:spcPct val="25000"/>
              </a:spcAft>
              <a:buClr>
                <a:srgbClr val="663300"/>
              </a:buClr>
              <a:buFont typeface="Wingdings" pitchFamily="2" charset="2"/>
              <a:buChar char="§"/>
            </a:pPr>
            <a:r>
              <a:rPr lang="ru-RU" b="0" dirty="0">
                <a:cs typeface="Arial" charset="0"/>
              </a:rPr>
              <a:t>ВИЧ-инфекция/ СПИД</a:t>
            </a:r>
            <a:endParaRPr lang="en-US" b="0" dirty="0">
              <a:cs typeface="Arial" charset="0"/>
            </a:endParaRPr>
          </a:p>
        </p:txBody>
      </p:sp>
      <p:sp>
        <p:nvSpPr>
          <p:cNvPr id="6153" name="Rectangle 10"/>
          <p:cNvSpPr>
            <a:spLocks noChangeArrowheads="1"/>
          </p:cNvSpPr>
          <p:nvPr/>
        </p:nvSpPr>
        <p:spPr bwMode="auto">
          <a:xfrm>
            <a:off x="4623594" y="1746973"/>
            <a:ext cx="2212975" cy="3275012"/>
          </a:xfrm>
          <a:prstGeom prst="rect">
            <a:avLst/>
          </a:prstGeom>
          <a:solidFill>
            <a:schemeClr val="bg1"/>
          </a:solidFill>
          <a:ln>
            <a:noFill/>
          </a:ln>
        </p:spPr>
        <p:txBody>
          <a:bodyPr/>
          <a:lstStyle/>
          <a:p>
            <a:pPr marL="287338" indent="-174625">
              <a:lnSpc>
                <a:spcPct val="90000"/>
              </a:lnSpc>
              <a:spcBef>
                <a:spcPct val="10000"/>
              </a:spcBef>
              <a:spcAft>
                <a:spcPct val="25000"/>
              </a:spcAft>
              <a:buClr>
                <a:srgbClr val="663300"/>
              </a:buClr>
              <a:buFont typeface="Wingdings" pitchFamily="2" charset="2"/>
              <a:buChar char="§"/>
            </a:pPr>
            <a:r>
              <a:rPr lang="ru-RU" b="0">
                <a:cs typeface="Arial" charset="0"/>
              </a:rPr>
              <a:t>Курение</a:t>
            </a:r>
          </a:p>
          <a:p>
            <a:pPr marL="287338" indent="-174625">
              <a:lnSpc>
                <a:spcPct val="90000"/>
              </a:lnSpc>
              <a:spcBef>
                <a:spcPct val="10000"/>
              </a:spcBef>
              <a:spcAft>
                <a:spcPct val="25000"/>
              </a:spcAft>
              <a:buClr>
                <a:srgbClr val="663300"/>
              </a:buClr>
              <a:buFont typeface="Wingdings" pitchFamily="2" charset="2"/>
              <a:buChar char="§"/>
            </a:pPr>
            <a:r>
              <a:rPr lang="ru-RU" b="0">
                <a:cs typeface="Arial" charset="0"/>
              </a:rPr>
              <a:t>Инфекция дыхательных путей</a:t>
            </a:r>
            <a:endParaRPr lang="en-US" b="0">
              <a:cs typeface="Arial" charset="0"/>
            </a:endParaRPr>
          </a:p>
        </p:txBody>
      </p:sp>
      <p:sp>
        <p:nvSpPr>
          <p:cNvPr id="6154" name="Rectangle 11"/>
          <p:cNvSpPr>
            <a:spLocks noChangeArrowheads="1"/>
          </p:cNvSpPr>
          <p:nvPr/>
        </p:nvSpPr>
        <p:spPr bwMode="auto">
          <a:xfrm>
            <a:off x="6791325" y="1761693"/>
            <a:ext cx="2089150" cy="3275012"/>
          </a:xfrm>
          <a:prstGeom prst="rect">
            <a:avLst/>
          </a:prstGeom>
          <a:solidFill>
            <a:schemeClr val="bg1"/>
          </a:solidFill>
          <a:ln>
            <a:noFill/>
          </a:ln>
          <a:effectLst/>
        </p:spPr>
        <p:txBody>
          <a:bodyPr/>
          <a:lstStyle/>
          <a:p>
            <a:pPr marL="184150" indent="-174625">
              <a:lnSpc>
                <a:spcPct val="90000"/>
              </a:lnSpc>
              <a:spcBef>
                <a:spcPct val="10000"/>
              </a:spcBef>
              <a:spcAft>
                <a:spcPct val="25000"/>
              </a:spcAft>
              <a:buClr>
                <a:srgbClr val="663300"/>
              </a:buClr>
              <a:buFont typeface="Wingdings" pitchFamily="2" charset="2"/>
              <a:buChar char="§"/>
            </a:pPr>
            <a:r>
              <a:rPr lang="ru-RU" b="0" dirty="0">
                <a:cs typeface="Arial" charset="0"/>
              </a:rPr>
              <a:t>Близкий контакт с заболевшим</a:t>
            </a:r>
            <a:endParaRPr lang="en-US" b="0" dirty="0">
              <a:cs typeface="Arial" charset="0"/>
            </a:endParaRPr>
          </a:p>
          <a:p>
            <a:pPr marL="630238" lvl="1" indent="-180975">
              <a:lnSpc>
                <a:spcPct val="70000"/>
              </a:lnSpc>
              <a:spcBef>
                <a:spcPct val="10000"/>
              </a:spcBef>
              <a:spcAft>
                <a:spcPct val="25000"/>
              </a:spcAft>
              <a:buClr>
                <a:srgbClr val="663300"/>
              </a:buClr>
              <a:buFont typeface="Wingdings" pitchFamily="2" charset="2"/>
              <a:buChar char="§"/>
            </a:pPr>
            <a:r>
              <a:rPr lang="ru-RU" sz="1200" b="0" dirty="0">
                <a:cs typeface="Arial" charset="0"/>
              </a:rPr>
              <a:t>Медицинские работники</a:t>
            </a:r>
          </a:p>
          <a:p>
            <a:pPr marL="630238" lvl="1" indent="-180975">
              <a:lnSpc>
                <a:spcPct val="70000"/>
              </a:lnSpc>
              <a:spcBef>
                <a:spcPct val="10000"/>
              </a:spcBef>
              <a:spcAft>
                <a:spcPct val="25000"/>
              </a:spcAft>
              <a:buClr>
                <a:srgbClr val="663300"/>
              </a:buClr>
              <a:buFont typeface="Wingdings" pitchFamily="2" charset="2"/>
              <a:buChar char="§"/>
            </a:pPr>
            <a:r>
              <a:rPr lang="ru-RU" sz="1200" b="0" dirty="0">
                <a:cs typeface="Arial" charset="0"/>
              </a:rPr>
              <a:t>Члены семьи</a:t>
            </a:r>
            <a:endParaRPr lang="en-US" sz="1200" b="0" dirty="0">
              <a:cs typeface="Arial" charset="0"/>
            </a:endParaRPr>
          </a:p>
          <a:p>
            <a:pPr marL="184150" indent="-174625">
              <a:lnSpc>
                <a:spcPct val="90000"/>
              </a:lnSpc>
              <a:spcBef>
                <a:spcPct val="10000"/>
              </a:spcBef>
              <a:spcAft>
                <a:spcPct val="25000"/>
              </a:spcAft>
              <a:buClr>
                <a:srgbClr val="663300"/>
              </a:buClr>
              <a:buFont typeface="Wingdings" pitchFamily="2" charset="2"/>
              <a:buChar char="§"/>
            </a:pPr>
            <a:r>
              <a:rPr lang="ru-RU" b="0" dirty="0">
                <a:cs typeface="Arial" charset="0"/>
              </a:rPr>
              <a:t>Скученность</a:t>
            </a:r>
            <a:endParaRPr lang="en-US" b="0" dirty="0">
              <a:cs typeface="Arial" charset="0"/>
            </a:endParaRPr>
          </a:p>
          <a:p>
            <a:pPr marL="630238" lvl="1" indent="-180975">
              <a:lnSpc>
                <a:spcPct val="70000"/>
              </a:lnSpc>
              <a:spcBef>
                <a:spcPct val="10000"/>
              </a:spcBef>
              <a:spcAft>
                <a:spcPct val="25000"/>
              </a:spcAft>
              <a:buClr>
                <a:srgbClr val="663300"/>
              </a:buClr>
              <a:buFont typeface="Wingdings" pitchFamily="2" charset="2"/>
              <a:buChar char="§"/>
            </a:pPr>
            <a:r>
              <a:rPr lang="ru-RU" sz="1200" b="0" dirty="0">
                <a:cs typeface="Arial" charset="0"/>
              </a:rPr>
              <a:t>Студенты</a:t>
            </a:r>
            <a:endParaRPr lang="en-US" sz="1200" b="0" dirty="0">
              <a:cs typeface="Arial" charset="0"/>
            </a:endParaRPr>
          </a:p>
          <a:p>
            <a:pPr marL="630238" lvl="1" indent="-180975">
              <a:lnSpc>
                <a:spcPct val="70000"/>
              </a:lnSpc>
              <a:spcBef>
                <a:spcPct val="10000"/>
              </a:spcBef>
              <a:spcAft>
                <a:spcPct val="25000"/>
              </a:spcAft>
              <a:buClr>
                <a:srgbClr val="663300"/>
              </a:buClr>
              <a:buFont typeface="Wingdings" pitchFamily="2" charset="2"/>
              <a:buChar char="§"/>
            </a:pPr>
            <a:r>
              <a:rPr lang="ru-RU" sz="1200" b="0" dirty="0">
                <a:cs typeface="Arial" charset="0"/>
              </a:rPr>
              <a:t>Военнослужащие</a:t>
            </a:r>
            <a:endParaRPr lang="en-US" sz="1200" b="0" dirty="0">
              <a:cs typeface="Arial" charset="0"/>
            </a:endParaRPr>
          </a:p>
          <a:p>
            <a:pPr marL="630238" lvl="1" indent="-180975">
              <a:lnSpc>
                <a:spcPct val="70000"/>
              </a:lnSpc>
              <a:spcBef>
                <a:spcPct val="10000"/>
              </a:spcBef>
              <a:spcAft>
                <a:spcPct val="25000"/>
              </a:spcAft>
              <a:buClr>
                <a:srgbClr val="663300"/>
              </a:buClr>
              <a:buFont typeface="Wingdings" pitchFamily="2" charset="2"/>
              <a:buChar char="§"/>
            </a:pPr>
            <a:r>
              <a:rPr lang="ru-RU" sz="1200" b="0" dirty="0">
                <a:cs typeface="Arial" charset="0"/>
              </a:rPr>
              <a:t>Паломники</a:t>
            </a:r>
            <a:endParaRPr lang="en-US" sz="1200" b="0" dirty="0">
              <a:cs typeface="Arial" charset="0"/>
            </a:endParaRPr>
          </a:p>
          <a:p>
            <a:pPr marL="184150" indent="-174625">
              <a:lnSpc>
                <a:spcPct val="90000"/>
              </a:lnSpc>
              <a:spcBef>
                <a:spcPct val="10000"/>
              </a:spcBef>
              <a:spcAft>
                <a:spcPct val="25000"/>
              </a:spcAft>
              <a:buClr>
                <a:srgbClr val="663300"/>
              </a:buClr>
              <a:buFont typeface="Wingdings" pitchFamily="2" charset="2"/>
              <a:buChar char="§"/>
            </a:pPr>
            <a:r>
              <a:rPr lang="ru-RU" b="0" dirty="0">
                <a:cs typeface="Arial" charset="0"/>
              </a:rPr>
              <a:t>Поцелуи</a:t>
            </a:r>
            <a:endParaRPr lang="en-US" b="0" dirty="0">
              <a:cs typeface="Arial" charset="0"/>
            </a:endParaRPr>
          </a:p>
          <a:p>
            <a:pPr marL="184150" indent="-174625">
              <a:lnSpc>
                <a:spcPct val="90000"/>
              </a:lnSpc>
              <a:spcBef>
                <a:spcPct val="10000"/>
              </a:spcBef>
              <a:spcAft>
                <a:spcPct val="25000"/>
              </a:spcAft>
              <a:buClr>
                <a:srgbClr val="663300"/>
              </a:buClr>
              <a:buFont typeface="Wingdings" pitchFamily="2" charset="2"/>
              <a:buChar char="§"/>
            </a:pPr>
            <a:r>
              <a:rPr lang="ru-RU" b="0" dirty="0">
                <a:cs typeface="Arial" charset="0"/>
              </a:rPr>
              <a:t>Посещение баров/дискотек</a:t>
            </a:r>
            <a:endParaRPr lang="en-US" b="0" dirty="0">
              <a:ea typeface="MS PGothic" pitchFamily="34" charset="-128"/>
              <a:cs typeface="Arial" charset="0"/>
            </a:endParaRPr>
          </a:p>
        </p:txBody>
      </p:sp>
      <p:sp>
        <p:nvSpPr>
          <p:cNvPr id="1085451" name="Rectangle 12"/>
          <p:cNvSpPr>
            <a:spLocks noChangeArrowheads="1"/>
          </p:cNvSpPr>
          <p:nvPr/>
        </p:nvSpPr>
        <p:spPr bwMode="auto">
          <a:xfrm>
            <a:off x="395288" y="5140903"/>
            <a:ext cx="8556625" cy="700088"/>
          </a:xfrm>
          <a:prstGeom prst="rect">
            <a:avLst/>
          </a:prstGeom>
          <a:solidFill>
            <a:schemeClr val="accent1">
              <a:lumMod val="60000"/>
              <a:lumOff val="40000"/>
            </a:schemeClr>
          </a:solidFill>
          <a:ln>
            <a:noFill/>
          </a:ln>
          <a:extLst/>
        </p:spPr>
        <p:txBody>
          <a:bodyPr anchor="ctr"/>
          <a:lstStyle/>
          <a:p>
            <a:pPr>
              <a:lnSpc>
                <a:spcPct val="90000"/>
              </a:lnSpc>
              <a:buClr>
                <a:srgbClr val="FFFFFF"/>
              </a:buClr>
              <a:buFont typeface="Wingdings" pitchFamily="2" charset="2"/>
              <a:buNone/>
            </a:pPr>
            <a:r>
              <a:rPr lang="ru-RU" dirty="0">
                <a:solidFill>
                  <a:schemeClr val="bg1"/>
                </a:solidFill>
                <a:cs typeface="Arial" charset="0"/>
              </a:rPr>
              <a:t>В большинстве случаев менингококковая инфекция возникает у ранее здоровых лиц без установленных факторов риска</a:t>
            </a:r>
            <a:endParaRPr lang="en-US" dirty="0">
              <a:solidFill>
                <a:schemeClr val="bg1"/>
              </a:solidFill>
              <a:ea typeface="MS PGothic" pitchFamily="34" charset="-128"/>
              <a:cs typeface="Arial" charset="0"/>
            </a:endParaRPr>
          </a:p>
        </p:txBody>
      </p:sp>
      <p:sp>
        <p:nvSpPr>
          <p:cNvPr id="6156" name="Line 13"/>
          <p:cNvSpPr>
            <a:spLocks noChangeShapeType="1"/>
          </p:cNvSpPr>
          <p:nvPr/>
        </p:nvSpPr>
        <p:spPr bwMode="auto">
          <a:xfrm>
            <a:off x="2498725" y="756805"/>
            <a:ext cx="0" cy="427990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157" name="Line 14"/>
          <p:cNvSpPr>
            <a:spLocks noChangeShapeType="1"/>
          </p:cNvSpPr>
          <p:nvPr/>
        </p:nvSpPr>
        <p:spPr bwMode="auto">
          <a:xfrm>
            <a:off x="4578350" y="756805"/>
            <a:ext cx="0" cy="427990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158" name="Line 15"/>
          <p:cNvSpPr>
            <a:spLocks noChangeShapeType="1"/>
          </p:cNvSpPr>
          <p:nvPr/>
        </p:nvSpPr>
        <p:spPr bwMode="auto">
          <a:xfrm>
            <a:off x="6791325" y="756805"/>
            <a:ext cx="0" cy="427990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159" name="Line 16"/>
          <p:cNvSpPr>
            <a:spLocks noChangeShapeType="1"/>
          </p:cNvSpPr>
          <p:nvPr/>
        </p:nvSpPr>
        <p:spPr bwMode="auto">
          <a:xfrm>
            <a:off x="323850" y="1761693"/>
            <a:ext cx="859948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161" name="Line 18"/>
          <p:cNvSpPr>
            <a:spLocks noChangeShapeType="1"/>
          </p:cNvSpPr>
          <p:nvPr/>
        </p:nvSpPr>
        <p:spPr bwMode="auto">
          <a:xfrm>
            <a:off x="323850" y="756805"/>
            <a:ext cx="0" cy="4979988"/>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162" name="Line 19"/>
          <p:cNvSpPr>
            <a:spLocks noChangeShapeType="1"/>
          </p:cNvSpPr>
          <p:nvPr/>
        </p:nvSpPr>
        <p:spPr bwMode="auto">
          <a:xfrm flipH="1">
            <a:off x="9024938" y="744105"/>
            <a:ext cx="0" cy="4951413"/>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grpSp>
        <p:nvGrpSpPr>
          <p:cNvPr id="6165" name="Group 33"/>
          <p:cNvGrpSpPr>
            <a:grpSpLocks/>
          </p:cNvGrpSpPr>
          <p:nvPr/>
        </p:nvGrpSpPr>
        <p:grpSpPr bwMode="auto">
          <a:xfrm>
            <a:off x="600075" y="2922155"/>
            <a:ext cx="1393825" cy="2084388"/>
            <a:chOff x="461" y="1881"/>
            <a:chExt cx="1062" cy="1588"/>
          </a:xfrm>
        </p:grpSpPr>
        <p:pic>
          <p:nvPicPr>
            <p:cNvPr id="6168" name="Picture 40" descr="Neon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 y="1881"/>
              <a:ext cx="1052" cy="777"/>
            </a:xfrm>
            <a:prstGeom prst="rect">
              <a:avLst/>
            </a:prstGeom>
            <a:noFill/>
            <a:ln w="1905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69" name="Picture 41" descr="Inf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 y="2683"/>
              <a:ext cx="1062" cy="786"/>
            </a:xfrm>
            <a:prstGeom prst="rect">
              <a:avLst/>
            </a:prstGeom>
            <a:noFill/>
            <a:ln w="1905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6166" name="Text Box 24"/>
          <p:cNvSpPr txBox="1">
            <a:spLocks noChangeArrowheads="1"/>
          </p:cNvSpPr>
          <p:nvPr/>
        </p:nvSpPr>
        <p:spPr bwMode="auto">
          <a:xfrm>
            <a:off x="323850" y="5924118"/>
            <a:ext cx="958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200" b="0" dirty="0">
                <a:ea typeface="MS PGothic" pitchFamily="34" charset="-128"/>
                <a:cs typeface="Arial" charset="0"/>
              </a:rPr>
              <a:t>1. </a:t>
            </a:r>
            <a:r>
              <a:rPr lang="nb-NO" sz="1200" b="0" dirty="0">
                <a:ea typeface="MS PGothic" pitchFamily="34" charset="-128"/>
                <a:cs typeface="Arial" charset="0"/>
              </a:rPr>
              <a:t>Rosenstein NE et al. </a:t>
            </a:r>
            <a:r>
              <a:rPr lang="nb-NO" sz="1200" b="0" i="1" dirty="0">
                <a:ea typeface="MS PGothic" pitchFamily="34" charset="-128"/>
                <a:cs typeface="Arial" charset="0"/>
              </a:rPr>
              <a:t>N Eng J Med.</a:t>
            </a:r>
            <a:r>
              <a:rPr lang="nb-NO" sz="1200" b="0" dirty="0">
                <a:ea typeface="MS PGothic" pitchFamily="34" charset="-128"/>
                <a:cs typeface="Arial" charset="0"/>
              </a:rPr>
              <a:t> 2001;344:1378-1388</a:t>
            </a:r>
            <a:r>
              <a:rPr lang="en-US" sz="1200" b="0" dirty="0">
                <a:ea typeface="MS PGothic" pitchFamily="34" charset="-128"/>
                <a:cs typeface="Arial" charset="0"/>
              </a:rPr>
              <a:t>; 2. Figueroa JE et al. </a:t>
            </a:r>
            <a:r>
              <a:rPr lang="en-US" sz="1200" b="0" dirty="0" err="1">
                <a:ea typeface="MS PGothic" pitchFamily="34" charset="-128"/>
                <a:cs typeface="Arial" charset="0"/>
              </a:rPr>
              <a:t>Clin</a:t>
            </a:r>
            <a:r>
              <a:rPr lang="en-US" sz="1200" b="0" dirty="0">
                <a:ea typeface="MS PGothic" pitchFamily="34" charset="-128"/>
                <a:cs typeface="Arial" charset="0"/>
              </a:rPr>
              <a:t> </a:t>
            </a:r>
            <a:r>
              <a:rPr lang="en-US" sz="1200" b="0" dirty="0" err="1">
                <a:ea typeface="MS PGothic" pitchFamily="34" charset="-128"/>
                <a:cs typeface="Arial" charset="0"/>
              </a:rPr>
              <a:t>Microbiol</a:t>
            </a:r>
            <a:r>
              <a:rPr lang="en-US" sz="1200" b="0" dirty="0">
                <a:ea typeface="MS PGothic" pitchFamily="34" charset="-128"/>
                <a:cs typeface="Arial" charset="0"/>
              </a:rPr>
              <a:t> Rev. 1991;4:359- 395; </a:t>
            </a:r>
            <a:br>
              <a:rPr lang="en-US" sz="1200" b="0" dirty="0">
                <a:ea typeface="MS PGothic" pitchFamily="34" charset="-128"/>
                <a:cs typeface="Arial" charset="0"/>
              </a:rPr>
            </a:br>
            <a:r>
              <a:rPr lang="en-US" sz="1200" b="0" dirty="0">
                <a:ea typeface="MS PGothic" pitchFamily="34" charset="-128"/>
                <a:cs typeface="Arial" charset="0"/>
              </a:rPr>
              <a:t>3. </a:t>
            </a:r>
            <a:r>
              <a:rPr lang="en-US" sz="1200" b="0" dirty="0" err="1">
                <a:ea typeface="MS PGothic" pitchFamily="34" charset="-128"/>
                <a:cs typeface="Arial" charset="0"/>
              </a:rPr>
              <a:t>Bilukha</a:t>
            </a:r>
            <a:r>
              <a:rPr lang="en-US" sz="1200" b="0" dirty="0">
                <a:ea typeface="MS PGothic" pitchFamily="34" charset="-128"/>
                <a:cs typeface="Arial" charset="0"/>
              </a:rPr>
              <a:t> OO et al. </a:t>
            </a:r>
            <a:r>
              <a:rPr lang="en-US" sz="1200" b="0" i="1" dirty="0">
                <a:ea typeface="MS PGothic" pitchFamily="34" charset="-128"/>
                <a:cs typeface="Arial" charset="0"/>
              </a:rPr>
              <a:t>MMWR </a:t>
            </a:r>
            <a:r>
              <a:rPr lang="en-US" sz="1200" b="0" i="1" dirty="0" err="1">
                <a:ea typeface="MS PGothic" pitchFamily="34" charset="-128"/>
                <a:cs typeface="Arial" charset="0"/>
              </a:rPr>
              <a:t>Recomm</a:t>
            </a:r>
            <a:r>
              <a:rPr lang="en-US" sz="1200" b="0" i="1" dirty="0">
                <a:ea typeface="MS PGothic" pitchFamily="34" charset="-128"/>
                <a:cs typeface="Arial" charset="0"/>
              </a:rPr>
              <a:t> Rep.</a:t>
            </a:r>
            <a:r>
              <a:rPr lang="en-US" sz="1200" b="0" dirty="0">
                <a:ea typeface="MS PGothic" pitchFamily="34" charset="-128"/>
                <a:cs typeface="Arial" charset="0"/>
              </a:rPr>
              <a:t> 2005;54:1-21; 4. </a:t>
            </a:r>
            <a:r>
              <a:rPr lang="en-US" sz="1200" b="0" dirty="0" err="1">
                <a:ea typeface="MS PGothic" pitchFamily="34" charset="-128"/>
                <a:cs typeface="Arial" charset="0"/>
              </a:rPr>
              <a:t>Imrey</a:t>
            </a:r>
            <a:r>
              <a:rPr lang="en-US" sz="1200" b="0" dirty="0">
                <a:ea typeface="MS PGothic" pitchFamily="34" charset="-128"/>
                <a:cs typeface="Arial" charset="0"/>
              </a:rPr>
              <a:t> PB et al. </a:t>
            </a:r>
            <a:r>
              <a:rPr lang="en-US" sz="1200" b="0" i="1" dirty="0">
                <a:ea typeface="MS PGothic" pitchFamily="34" charset="-128"/>
                <a:cs typeface="Arial" charset="0"/>
              </a:rPr>
              <a:t>J </a:t>
            </a:r>
            <a:r>
              <a:rPr lang="en-US" sz="1200" b="0" i="1" dirty="0" err="1">
                <a:ea typeface="MS PGothic" pitchFamily="34" charset="-128"/>
                <a:cs typeface="Arial" charset="0"/>
              </a:rPr>
              <a:t>Clin</a:t>
            </a:r>
            <a:r>
              <a:rPr lang="en-US" sz="1200" b="0" i="1" dirty="0">
                <a:ea typeface="MS PGothic" pitchFamily="34" charset="-128"/>
                <a:cs typeface="Arial" charset="0"/>
              </a:rPr>
              <a:t> </a:t>
            </a:r>
            <a:r>
              <a:rPr lang="en-US" sz="1200" b="0" i="1" dirty="0" err="1">
                <a:ea typeface="MS PGothic" pitchFamily="34" charset="-128"/>
                <a:cs typeface="Arial" charset="0"/>
              </a:rPr>
              <a:t>Microbiol</a:t>
            </a:r>
            <a:r>
              <a:rPr lang="en-US" sz="1200" b="0" i="1" dirty="0">
                <a:ea typeface="MS PGothic" pitchFamily="34" charset="-128"/>
                <a:cs typeface="Arial" charset="0"/>
              </a:rPr>
              <a:t>.</a:t>
            </a:r>
            <a:r>
              <a:rPr lang="en-US" sz="1200" b="0" dirty="0">
                <a:ea typeface="MS PGothic" pitchFamily="34" charset="-128"/>
                <a:cs typeface="Arial" charset="0"/>
              </a:rPr>
              <a:t> 1995;33:3133–3137.</a:t>
            </a:r>
          </a:p>
        </p:txBody>
      </p:sp>
      <p:pic>
        <p:nvPicPr>
          <p:cNvPr id="6167" name="Picture 26" descr="739739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3306" y="3119582"/>
            <a:ext cx="1733550" cy="1058862"/>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2809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897632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4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09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8364" y="2013431"/>
            <a:ext cx="5998287" cy="368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ru-RU" dirty="0" smtClean="0"/>
              <a:t>Заболеваемость и смертность, обусловленная менингококковыми инфекциями, в зависимости от возраста в России</a:t>
            </a:r>
            <a:endParaRPr lang="ru-RU" dirty="0"/>
          </a:p>
        </p:txBody>
      </p:sp>
      <p:sp>
        <p:nvSpPr>
          <p:cNvPr id="9334" name="Text Box 4"/>
          <p:cNvSpPr txBox="1">
            <a:spLocks noChangeArrowheads="1"/>
          </p:cNvSpPr>
          <p:nvPr/>
        </p:nvSpPr>
        <p:spPr bwMode="auto">
          <a:xfrm>
            <a:off x="1262888" y="1844153"/>
            <a:ext cx="2303462" cy="338554"/>
          </a:xfrm>
          <a:prstGeom prst="rect">
            <a:avLst/>
          </a:prstGeom>
          <a:noFill/>
          <a:ln w="12700">
            <a:noFill/>
            <a:miter lim="800000"/>
            <a:headEnd/>
            <a:tailEnd/>
          </a:ln>
        </p:spPr>
        <p:txBody>
          <a:bodyPr>
            <a:spAutoFit/>
          </a:bodyPr>
          <a:lstStyle/>
          <a:p>
            <a:r>
              <a:rPr lang="en-US" sz="1600" b="1" dirty="0" smtClean="0">
                <a:solidFill>
                  <a:schemeClr val="tx1"/>
                </a:solidFill>
                <a:latin typeface="Arial Unicode MS" pitchFamily="34" charset="-128"/>
                <a:ea typeface="Arial Unicode MS" pitchFamily="34" charset="-128"/>
                <a:cs typeface="Arial Unicode MS" pitchFamily="34" charset="-128"/>
              </a:rPr>
              <a:t>N=1</a:t>
            </a:r>
            <a:r>
              <a:rPr lang="ru-RU" sz="1600" b="1" dirty="0" smtClean="0">
                <a:latin typeface="Arial Unicode MS" pitchFamily="34" charset="-128"/>
                <a:ea typeface="Arial Unicode MS" pitchFamily="34" charset="-128"/>
                <a:cs typeface="Arial Unicode MS" pitchFamily="34" charset="-128"/>
              </a:rPr>
              <a:t>299</a:t>
            </a:r>
            <a:r>
              <a:rPr lang="ru-RU" sz="1600" b="1" dirty="0" smtClean="0">
                <a:solidFill>
                  <a:schemeClr val="tx1"/>
                </a:solidFill>
                <a:latin typeface="Arial Unicode MS" pitchFamily="34" charset="-128"/>
                <a:ea typeface="Arial Unicode MS" pitchFamily="34" charset="-128"/>
                <a:cs typeface="Arial Unicode MS" pitchFamily="34" charset="-128"/>
              </a:rPr>
              <a:t>/189</a:t>
            </a:r>
            <a:endParaRPr lang="ru-RU" sz="1600" b="1" dirty="0">
              <a:solidFill>
                <a:schemeClr val="tx1"/>
              </a:solidFill>
              <a:latin typeface="Arial Unicode MS" pitchFamily="34" charset="-128"/>
              <a:ea typeface="Arial Unicode MS" pitchFamily="34" charset="-128"/>
              <a:cs typeface="Arial Unicode MS" pitchFamily="34" charset="-128"/>
            </a:endParaRPr>
          </a:p>
        </p:txBody>
      </p:sp>
      <p:sp>
        <p:nvSpPr>
          <p:cNvPr id="9353" name="Text Box 162"/>
          <p:cNvSpPr txBox="1">
            <a:spLocks noChangeArrowheads="1"/>
          </p:cNvSpPr>
          <p:nvPr/>
        </p:nvSpPr>
        <p:spPr bwMode="auto">
          <a:xfrm>
            <a:off x="1143000" y="5949950"/>
            <a:ext cx="7821613" cy="274638"/>
          </a:xfrm>
          <a:prstGeom prst="rect">
            <a:avLst/>
          </a:prstGeom>
          <a:solidFill>
            <a:schemeClr val="bg1"/>
          </a:solidFill>
          <a:ln w="12700">
            <a:noFill/>
            <a:miter lim="800000"/>
            <a:headEnd/>
            <a:tailEnd/>
          </a:ln>
        </p:spPr>
        <p:txBody>
          <a:bodyPr>
            <a:spAutoFit/>
          </a:bodyPr>
          <a:lstStyle/>
          <a:p>
            <a:pPr>
              <a:spcBef>
                <a:spcPct val="0"/>
              </a:spcBef>
            </a:pPr>
            <a:endParaRPr lang="ru-RU">
              <a:solidFill>
                <a:schemeClr val="tx1"/>
              </a:solidFill>
            </a:endParaRPr>
          </a:p>
        </p:txBody>
      </p:sp>
      <p:sp>
        <p:nvSpPr>
          <p:cNvPr id="9354" name="Text Box 140"/>
          <p:cNvSpPr txBox="1">
            <a:spLocks noChangeArrowheads="1"/>
          </p:cNvSpPr>
          <p:nvPr/>
        </p:nvSpPr>
        <p:spPr bwMode="auto">
          <a:xfrm>
            <a:off x="73533" y="1807577"/>
            <a:ext cx="1296987" cy="738664"/>
          </a:xfrm>
          <a:prstGeom prst="rect">
            <a:avLst/>
          </a:prstGeom>
          <a:noFill/>
          <a:ln w="12700" algn="ctr">
            <a:noFill/>
            <a:miter lim="800000"/>
            <a:headEnd/>
            <a:tailEnd/>
          </a:ln>
        </p:spPr>
        <p:txBody>
          <a:bodyPr>
            <a:spAutoFit/>
          </a:bodyPr>
          <a:lstStyle/>
          <a:p>
            <a:r>
              <a:rPr lang="ru-RU" sz="1400" dirty="0" smtClean="0"/>
              <a:t>Число случаев ГФМИ в 2012 г.</a:t>
            </a:r>
            <a:endParaRPr lang="ru-RU" sz="1400" dirty="0"/>
          </a:p>
        </p:txBody>
      </p:sp>
      <p:sp>
        <p:nvSpPr>
          <p:cNvPr id="9355" name="Text Box 141"/>
          <p:cNvSpPr txBox="1">
            <a:spLocks noChangeArrowheads="1"/>
          </p:cNvSpPr>
          <p:nvPr/>
        </p:nvSpPr>
        <p:spPr bwMode="auto">
          <a:xfrm>
            <a:off x="459105" y="5701368"/>
            <a:ext cx="8168640" cy="523220"/>
          </a:xfrm>
          <a:prstGeom prst="rect">
            <a:avLst/>
          </a:prstGeom>
          <a:noFill/>
          <a:ln w="12700" algn="ctr">
            <a:noFill/>
            <a:miter lim="800000"/>
            <a:headEnd/>
            <a:tailEnd/>
          </a:ln>
        </p:spPr>
        <p:txBody>
          <a:bodyPr wrap="square">
            <a:spAutoFit/>
          </a:bodyPr>
          <a:lstStyle/>
          <a:p>
            <a:r>
              <a:rPr lang="ru-RU" sz="1400" b="1" dirty="0" smtClean="0"/>
              <a:t>Заболеваемость и смертность при ГФМИ в России в 2012 году по данным референс центра по надзору за гнойными бактериальными менингитами Роспотребнадзора РФ</a:t>
            </a:r>
            <a:endParaRPr lang="ru-RU" sz="1400" b="1" dirty="0"/>
          </a:p>
        </p:txBody>
      </p:sp>
      <p:sp>
        <p:nvSpPr>
          <p:cNvPr id="5" name="TextBox 4"/>
          <p:cNvSpPr txBox="1"/>
          <p:nvPr/>
        </p:nvSpPr>
        <p:spPr>
          <a:xfrm>
            <a:off x="1661319" y="1015097"/>
            <a:ext cx="914400" cy="914400"/>
          </a:xfrm>
          <a:prstGeom prst="rect">
            <a:avLst/>
          </a:prstGeom>
          <a:noFill/>
        </p:spPr>
        <p:txBody>
          <a:bodyPr wrap="none" lIns="0" tIns="0" rIns="0" bIns="0" rtlCol="0" anchor="ctr" anchorCtr="0">
            <a:noAutofit/>
          </a:bodyPr>
          <a:lstStyle/>
          <a:p>
            <a:endParaRPr lang="ru-RU" dirty="0" smtClean="0"/>
          </a:p>
        </p:txBody>
      </p:sp>
      <p:sp>
        <p:nvSpPr>
          <p:cNvPr id="7" name="Rectangle 6"/>
          <p:cNvSpPr/>
          <p:nvPr/>
        </p:nvSpPr>
        <p:spPr>
          <a:xfrm>
            <a:off x="6966650" y="2927923"/>
            <a:ext cx="413861" cy="219075"/>
          </a:xfrm>
          <a:prstGeom prst="rect">
            <a:avLst/>
          </a:prstGeom>
          <a:solidFill>
            <a:srgbClr val="C00000"/>
          </a:solidFill>
        </p:spPr>
        <p:txBody>
          <a:bodyPr wrap="none" lIns="0" tIns="0" rIns="0" bIns="0" rtlCol="0" anchor="ctr" anchorCtr="0">
            <a:noAutofit/>
          </a:bodyPr>
          <a:lstStyle/>
          <a:p>
            <a:pPr algn="ctr"/>
            <a:endParaRPr lang="ru-RU" dirty="0" smtClean="0"/>
          </a:p>
        </p:txBody>
      </p:sp>
      <p:sp>
        <p:nvSpPr>
          <p:cNvPr id="8" name="Rectangle 7"/>
          <p:cNvSpPr/>
          <p:nvPr/>
        </p:nvSpPr>
        <p:spPr>
          <a:xfrm>
            <a:off x="6976651" y="3286539"/>
            <a:ext cx="403860" cy="219075"/>
          </a:xfrm>
          <a:prstGeom prst="rect">
            <a:avLst/>
          </a:prstGeom>
          <a:solidFill>
            <a:srgbClr val="0070C0"/>
          </a:solidFill>
        </p:spPr>
        <p:txBody>
          <a:bodyPr wrap="none" lIns="0" tIns="0" rIns="0" bIns="0" rtlCol="0" anchor="ctr" anchorCtr="0">
            <a:noAutofit/>
          </a:bodyPr>
          <a:lstStyle/>
          <a:p>
            <a:pPr algn="ctr"/>
            <a:endParaRPr lang="ru-RU" dirty="0" smtClean="0"/>
          </a:p>
        </p:txBody>
      </p:sp>
      <p:sp>
        <p:nvSpPr>
          <p:cNvPr id="9" name="TextBox 8"/>
          <p:cNvSpPr txBox="1"/>
          <p:nvPr/>
        </p:nvSpPr>
        <p:spPr>
          <a:xfrm>
            <a:off x="7417087" y="2927924"/>
            <a:ext cx="998220" cy="219074"/>
          </a:xfrm>
          <a:prstGeom prst="rect">
            <a:avLst/>
          </a:prstGeom>
          <a:noFill/>
        </p:spPr>
        <p:txBody>
          <a:bodyPr wrap="square" lIns="0" tIns="0" rIns="0" bIns="0" rtlCol="0" anchor="ctr" anchorCtr="0">
            <a:noAutofit/>
          </a:bodyPr>
          <a:lstStyle/>
          <a:p>
            <a:r>
              <a:rPr lang="ru-RU" sz="1400" dirty="0" smtClean="0"/>
              <a:t>заболевания</a:t>
            </a:r>
          </a:p>
        </p:txBody>
      </p:sp>
      <p:sp>
        <p:nvSpPr>
          <p:cNvPr id="10" name="TextBox 9"/>
          <p:cNvSpPr txBox="1"/>
          <p:nvPr/>
        </p:nvSpPr>
        <p:spPr>
          <a:xfrm>
            <a:off x="7417086" y="3271617"/>
            <a:ext cx="1193959" cy="388144"/>
          </a:xfrm>
          <a:prstGeom prst="rect">
            <a:avLst/>
          </a:prstGeom>
          <a:noFill/>
        </p:spPr>
        <p:txBody>
          <a:bodyPr wrap="square" lIns="0" tIns="0" rIns="0" bIns="0" rtlCol="0" anchor="ctr" anchorCtr="0">
            <a:noAutofit/>
          </a:bodyPr>
          <a:lstStyle/>
          <a:p>
            <a:r>
              <a:rPr lang="ru-RU" sz="1400" dirty="0"/>
              <a:t>л</a:t>
            </a:r>
            <a:r>
              <a:rPr lang="ru-RU" sz="1400" dirty="0" smtClean="0"/>
              <a:t>етальные исходы</a:t>
            </a:r>
          </a:p>
        </p:txBody>
      </p:sp>
      <p:sp>
        <p:nvSpPr>
          <p:cNvPr id="11" name="TextBox 10"/>
          <p:cNvSpPr txBox="1"/>
          <p:nvPr/>
        </p:nvSpPr>
        <p:spPr>
          <a:xfrm>
            <a:off x="480060" y="6258494"/>
            <a:ext cx="6392227" cy="296803"/>
          </a:xfrm>
          <a:prstGeom prst="rect">
            <a:avLst/>
          </a:prstGeom>
          <a:noFill/>
        </p:spPr>
        <p:txBody>
          <a:bodyPr wrap="square" lIns="0" tIns="0" rIns="0" bIns="0" rtlCol="0" anchor="ctr" anchorCtr="0">
            <a:noAutofit/>
          </a:bodyPr>
          <a:lstStyle/>
          <a:p>
            <a:r>
              <a:rPr lang="ru-RU" sz="1000" dirty="0"/>
              <a:t>Гнойные бактериальные менингиты и </a:t>
            </a:r>
            <a:r>
              <a:rPr lang="ru-RU" sz="1000" dirty="0" err="1"/>
              <a:t>генерализованные</a:t>
            </a:r>
            <a:r>
              <a:rPr lang="ru-RU" sz="1000" dirty="0"/>
              <a:t> формы менингококковой инфекции. Аналитический обзор. </a:t>
            </a:r>
            <a:r>
              <a:rPr lang="ru-RU" sz="1000" dirty="0" err="1"/>
              <a:t>Роспотребнадзор</a:t>
            </a:r>
            <a:r>
              <a:rPr lang="ru-RU" sz="1000" dirty="0"/>
              <a:t> РФ 2012</a:t>
            </a:r>
            <a:r>
              <a:rPr lang="ru-RU" sz="1000" b="1" i="1" dirty="0"/>
              <a:t>;  </a:t>
            </a:r>
            <a:r>
              <a:rPr lang="ru-RU" sz="1000" dirty="0">
                <a:ea typeface="Times New Roman" pitchFamily="18" charset="0"/>
                <a:cs typeface="Tahoma" pitchFamily="34" charset="0"/>
              </a:rPr>
              <a:t>Коллегия Федеральной службы по надзору в сфере защиты прав потребителей и благополучия человека, </a:t>
            </a:r>
            <a:r>
              <a:rPr lang="ru-RU" sz="1000" i="1" dirty="0">
                <a:ea typeface="Times New Roman" pitchFamily="18" charset="0"/>
                <a:cs typeface="Tahoma" pitchFamily="34" charset="0"/>
              </a:rPr>
              <a:t>Решение №5 </a:t>
            </a:r>
            <a:r>
              <a:rPr lang="ru-RU" sz="1000" dirty="0">
                <a:ea typeface="Times New Roman" pitchFamily="18" charset="0"/>
                <a:cs typeface="Tahoma" pitchFamily="34" charset="0"/>
              </a:rPr>
              <a:t>от 26.06.2014г;</a:t>
            </a:r>
            <a:endParaRPr lang="ru-RU" sz="1000" dirty="0" smtClean="0"/>
          </a:p>
        </p:txBody>
      </p:sp>
      <p:sp>
        <p:nvSpPr>
          <p:cNvPr id="140" name="Round Diagonal Corner Rectangle 139"/>
          <p:cNvSpPr/>
          <p:nvPr/>
        </p:nvSpPr>
        <p:spPr bwMode="auto">
          <a:xfrm>
            <a:off x="4183856" y="1130350"/>
            <a:ext cx="4443889" cy="1165860"/>
          </a:xfrm>
          <a:prstGeom prst="round2DiagRect">
            <a:avLst/>
          </a:prstGeom>
          <a:solidFill>
            <a:schemeClr val="accent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0" rIns="0" bIns="0" numCol="1" rtlCol="0" anchor="ctr" anchorCtr="0" compatLnSpc="1">
            <a:prstTxWarp prst="textNoShape">
              <a:avLst/>
            </a:prstTxWarp>
          </a:bodyPr>
          <a:lstStyle/>
          <a:p>
            <a:pPr>
              <a:spcBef>
                <a:spcPct val="0"/>
              </a:spcBef>
            </a:pPr>
            <a:r>
              <a:rPr lang="ru-RU" sz="1600" b="1" dirty="0" smtClean="0">
                <a:solidFill>
                  <a:prstClr val="white"/>
                </a:solidFill>
              </a:rPr>
              <a:t>2013 год</a:t>
            </a:r>
          </a:p>
          <a:p>
            <a:pPr>
              <a:spcBef>
                <a:spcPct val="0"/>
              </a:spcBef>
            </a:pPr>
            <a:r>
              <a:rPr lang="ru-RU" sz="1600" b="1" dirty="0" smtClean="0">
                <a:solidFill>
                  <a:prstClr val="white"/>
                </a:solidFill>
              </a:rPr>
              <a:t>Общая заболеваемость</a:t>
            </a:r>
            <a:r>
              <a:rPr lang="en-US" sz="1600" b="1" dirty="0" smtClean="0">
                <a:solidFill>
                  <a:prstClr val="white"/>
                </a:solidFill>
              </a:rPr>
              <a:t>: 0.</a:t>
            </a:r>
            <a:r>
              <a:rPr lang="ru-RU" sz="1600" b="1" dirty="0" smtClean="0">
                <a:solidFill>
                  <a:prstClr val="white"/>
                </a:solidFill>
              </a:rPr>
              <a:t>79</a:t>
            </a:r>
            <a:r>
              <a:rPr lang="en-US" sz="1600" b="1" dirty="0" smtClean="0">
                <a:solidFill>
                  <a:prstClr val="white"/>
                </a:solidFill>
              </a:rPr>
              <a:t>/100.00 </a:t>
            </a:r>
            <a:r>
              <a:rPr lang="ru-RU" sz="1600" b="1" dirty="0" smtClean="0">
                <a:solidFill>
                  <a:prstClr val="white"/>
                </a:solidFill>
              </a:rPr>
              <a:t>населения</a:t>
            </a:r>
          </a:p>
          <a:p>
            <a:pPr>
              <a:spcBef>
                <a:spcPct val="0"/>
              </a:spcBef>
            </a:pPr>
            <a:r>
              <a:rPr lang="ru-RU" sz="1600" b="1" dirty="0" smtClean="0">
                <a:solidFill>
                  <a:prstClr val="white"/>
                </a:solidFill>
              </a:rPr>
              <a:t>Заболеваемость детей 0-17 лет: 2,99</a:t>
            </a:r>
            <a:r>
              <a:rPr lang="en-US" sz="1600" b="1" dirty="0" smtClean="0">
                <a:solidFill>
                  <a:prstClr val="white"/>
                </a:solidFill>
              </a:rPr>
              <a:t>/</a:t>
            </a:r>
            <a:r>
              <a:rPr lang="ru-RU" sz="1600" b="1" dirty="0" smtClean="0">
                <a:solidFill>
                  <a:prstClr val="white"/>
                </a:solidFill>
              </a:rPr>
              <a:t>100 000</a:t>
            </a:r>
            <a:endParaRPr lang="en-US" sz="1600" b="1" dirty="0" smtClean="0">
              <a:solidFill>
                <a:prstClr val="white"/>
              </a:solidFill>
            </a:endParaRPr>
          </a:p>
          <a:p>
            <a:pPr>
              <a:spcBef>
                <a:spcPct val="0"/>
              </a:spcBef>
            </a:pPr>
            <a:r>
              <a:rPr lang="ru-RU" sz="1600" b="1" dirty="0" smtClean="0">
                <a:solidFill>
                  <a:prstClr val="white"/>
                </a:solidFill>
              </a:rPr>
              <a:t>Летальность</a:t>
            </a:r>
            <a:r>
              <a:rPr lang="en-US" sz="1600" b="1" dirty="0" smtClean="0">
                <a:solidFill>
                  <a:prstClr val="white"/>
                </a:solidFill>
              </a:rPr>
              <a:t>: 15</a:t>
            </a:r>
            <a:r>
              <a:rPr lang="ru-RU" sz="1600" b="1" dirty="0">
                <a:solidFill>
                  <a:prstClr val="white"/>
                </a:solidFill>
              </a:rPr>
              <a:t>,</a:t>
            </a:r>
            <a:r>
              <a:rPr lang="ru-RU" sz="1600" b="1" dirty="0" smtClean="0">
                <a:solidFill>
                  <a:prstClr val="white"/>
                </a:solidFill>
              </a:rPr>
              <a:t>2</a:t>
            </a:r>
            <a:r>
              <a:rPr lang="en-US" sz="1600" b="1" dirty="0" smtClean="0">
                <a:solidFill>
                  <a:prstClr val="white"/>
                </a:solidFill>
              </a:rPr>
              <a:t>%</a:t>
            </a:r>
          </a:p>
        </p:txBody>
      </p:sp>
    </p:spTree>
    <p:extLst>
      <p:ext uri="{BB962C8B-B14F-4D97-AF65-F5344CB8AC3E}">
        <p14:creationId xmlns:p14="http://schemas.microsoft.com/office/powerpoint/2010/main" val="2483442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dissolve">
                                      <p:cBhvr>
                                        <p:cTn id="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82" name="Rectangle 10"/>
          <p:cNvSpPr>
            <a:spLocks noGrp="1" noChangeArrowheads="1"/>
          </p:cNvSpPr>
          <p:nvPr>
            <p:ph type="ctrTitle"/>
          </p:nvPr>
        </p:nvSpPr>
        <p:spPr/>
        <p:txBody>
          <a:bodyPr/>
          <a:lstStyle/>
          <a:p>
            <a:pPr>
              <a:defRPr/>
            </a:pPr>
            <a:r>
              <a:rPr lang="ru-RU" dirty="0" smtClean="0"/>
              <a:t>Возможности профилактики менингококковых заболеваний</a:t>
            </a:r>
            <a:endParaRPr lang="en-GB" dirty="0" smtClean="0"/>
          </a:p>
        </p:txBody>
      </p:sp>
      <p:sp>
        <p:nvSpPr>
          <p:cNvPr id="387083" name="Rectangle 11"/>
          <p:cNvSpPr>
            <a:spLocks noGrp="1" noChangeArrowheads="1"/>
          </p:cNvSpPr>
          <p:nvPr>
            <p:ph type="subTitle" idx="1"/>
          </p:nvPr>
        </p:nvSpPr>
        <p:spPr/>
        <p:txBody>
          <a:bodyPr/>
          <a:lstStyle/>
          <a:p>
            <a:pPr>
              <a:defRPr/>
            </a:pPr>
            <a:r>
              <a:rPr lang="ru-RU" dirty="0" smtClean="0">
                <a:latin typeface="+mn-lt"/>
              </a:rPr>
              <a:t>Менингококковые вакцины</a:t>
            </a:r>
            <a:endParaRPr lang="en-US" dirty="0" smtClean="0">
              <a:latin typeface="+mn-lt"/>
            </a:endParaRPr>
          </a:p>
        </p:txBody>
      </p:sp>
    </p:spTree>
    <p:extLst>
      <p:ext uri="{BB962C8B-B14F-4D97-AF65-F5344CB8AC3E}">
        <p14:creationId xmlns:p14="http://schemas.microsoft.com/office/powerpoint/2010/main" val="608018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4"/>
          <p:cNvSpPr>
            <a:spLocks noGrp="1" noChangeArrowheads="1"/>
          </p:cNvSpPr>
          <p:nvPr>
            <p:ph type="title"/>
          </p:nvPr>
        </p:nvSpPr>
        <p:spPr/>
        <p:txBody>
          <a:bodyPr anchor="ctr" anchorCtr="0"/>
          <a:lstStyle/>
          <a:p>
            <a:r>
              <a:rPr lang="ru-RU" sz="2600" dirty="0" smtClean="0"/>
              <a:t>Вакцинация может предотвратить развитие менингококковых заболеваний</a:t>
            </a:r>
            <a:endParaRPr lang="en-US" sz="2600" dirty="0" smtClean="0"/>
          </a:p>
        </p:txBody>
      </p:sp>
      <p:sp>
        <p:nvSpPr>
          <p:cNvPr id="7" name="Content Placeholder 6"/>
          <p:cNvSpPr>
            <a:spLocks noGrp="1"/>
          </p:cNvSpPr>
          <p:nvPr>
            <p:ph idx="1"/>
          </p:nvPr>
        </p:nvSpPr>
        <p:spPr/>
        <p:txBody>
          <a:bodyPr/>
          <a:lstStyle/>
          <a:p>
            <a:r>
              <a:rPr lang="en-US" i="1" dirty="0" smtClean="0"/>
              <a:t>N. </a:t>
            </a:r>
            <a:r>
              <a:rPr lang="en-US" i="1" dirty="0" err="1" smtClean="0"/>
              <a:t>meningitidis</a:t>
            </a:r>
            <a:r>
              <a:rPr lang="en-US" i="1" dirty="0" smtClean="0"/>
              <a:t> </a:t>
            </a:r>
            <a:r>
              <a:rPr lang="ru-RU" dirty="0" smtClean="0"/>
              <a:t>– является причиной и эндемичных и эпидемических заболеваний</a:t>
            </a:r>
            <a:endParaRPr lang="ru-RU" baseline="30000" dirty="0">
              <a:solidFill>
                <a:schemeClr val="tx1"/>
              </a:solidFill>
            </a:endParaRPr>
          </a:p>
          <a:p>
            <a:r>
              <a:rPr lang="ru-RU" dirty="0" smtClean="0">
                <a:solidFill>
                  <a:schemeClr val="tx1"/>
                </a:solidFill>
              </a:rPr>
              <a:t>Эпидемиология меняется  в зависимости от географического региона и периода времени</a:t>
            </a:r>
            <a:r>
              <a:rPr lang="en-US" dirty="0" smtClean="0">
                <a:solidFill>
                  <a:schemeClr val="tx1"/>
                </a:solidFill>
              </a:rPr>
              <a:t> </a:t>
            </a:r>
            <a:endParaRPr lang="en-US" baseline="30000" dirty="0" smtClean="0">
              <a:solidFill>
                <a:schemeClr val="tx1"/>
              </a:solidFill>
            </a:endParaRPr>
          </a:p>
          <a:p>
            <a:pPr lvl="1"/>
            <a:r>
              <a:rPr lang="ru-RU" dirty="0" smtClean="0">
                <a:solidFill>
                  <a:schemeClr val="tx1"/>
                </a:solidFill>
              </a:rPr>
              <a:t>Характерны </a:t>
            </a:r>
            <a:r>
              <a:rPr lang="ru-RU" b="1" dirty="0">
                <a:solidFill>
                  <a:schemeClr val="tx1"/>
                </a:solidFill>
              </a:rPr>
              <a:t>спорадические случаи </a:t>
            </a:r>
            <a:r>
              <a:rPr lang="ru-RU" dirty="0">
                <a:solidFill>
                  <a:schemeClr val="tx1"/>
                </a:solidFill>
              </a:rPr>
              <a:t>и </a:t>
            </a:r>
            <a:r>
              <a:rPr lang="ru-RU" b="1" dirty="0" smtClean="0">
                <a:solidFill>
                  <a:schemeClr val="tx1"/>
                </a:solidFill>
              </a:rPr>
              <a:t>вспышки</a:t>
            </a:r>
            <a:endParaRPr lang="en-US" b="1" baseline="30000" dirty="0" smtClean="0">
              <a:solidFill>
                <a:schemeClr val="tx1"/>
              </a:solidFill>
            </a:endParaRPr>
          </a:p>
          <a:p>
            <a:r>
              <a:rPr lang="ru-RU" dirty="0" smtClean="0"/>
              <a:t>Многие случаи являются вакцин-предотвратимыми</a:t>
            </a:r>
            <a:r>
              <a:rPr lang="en-US" dirty="0" smtClean="0"/>
              <a:t> </a:t>
            </a:r>
            <a:endParaRPr lang="en-US" baseline="30000" dirty="0" smtClean="0"/>
          </a:p>
          <a:p>
            <a:r>
              <a:rPr lang="ru-RU" dirty="0" smtClean="0"/>
              <a:t>Инвазивные менингококковые заболевания</a:t>
            </a:r>
            <a:endParaRPr lang="en-US" dirty="0" smtClean="0"/>
          </a:p>
          <a:p>
            <a:pPr lvl="1"/>
            <a:r>
              <a:rPr lang="ru-RU" dirty="0" smtClean="0"/>
              <a:t>Быстрое развитие симптомов</a:t>
            </a:r>
            <a:r>
              <a:rPr lang="en-US" dirty="0" smtClean="0"/>
              <a:t>, </a:t>
            </a:r>
            <a:r>
              <a:rPr lang="ru-RU" dirty="0" smtClean="0"/>
              <a:t>возможна гибель пациента в первые </a:t>
            </a:r>
            <a:r>
              <a:rPr lang="en-US" dirty="0" smtClean="0"/>
              <a:t>24–48 </a:t>
            </a:r>
            <a:r>
              <a:rPr lang="ru-RU" dirty="0" smtClean="0"/>
              <a:t>часов от начала клинических проявлений</a:t>
            </a:r>
            <a:endParaRPr lang="en-US" baseline="30000" dirty="0" smtClean="0">
              <a:solidFill>
                <a:schemeClr val="tx1"/>
              </a:solidFill>
            </a:endParaRPr>
          </a:p>
          <a:p>
            <a:pPr lvl="1"/>
            <a:r>
              <a:rPr lang="ru-RU" dirty="0" smtClean="0">
                <a:solidFill>
                  <a:schemeClr val="tx1"/>
                </a:solidFill>
              </a:rPr>
              <a:t>Высокая смертность среди детей первых пяти лет жизни</a:t>
            </a:r>
            <a:endParaRPr lang="en-US" baseline="30000" dirty="0" smtClean="0">
              <a:solidFill>
                <a:schemeClr val="tx1"/>
              </a:solidFill>
            </a:endParaRPr>
          </a:p>
          <a:p>
            <a:endParaRPr lang="en-US" dirty="0"/>
          </a:p>
        </p:txBody>
      </p:sp>
      <p:sp>
        <p:nvSpPr>
          <p:cNvPr id="6" name="Text Box 4"/>
          <p:cNvSpPr txBox="1">
            <a:spLocks noChangeArrowheads="1"/>
          </p:cNvSpPr>
          <p:nvPr/>
        </p:nvSpPr>
        <p:spPr bwMode="auto">
          <a:xfrm>
            <a:off x="314325" y="5906617"/>
            <a:ext cx="8732838" cy="643229"/>
          </a:xfrm>
          <a:prstGeom prst="rect">
            <a:avLst/>
          </a:prstGeom>
          <a:noFill/>
          <a:ln w="9525">
            <a:noFill/>
            <a:miter lim="800000"/>
            <a:headEnd/>
            <a:tailEnd/>
          </a:ln>
        </p:spPr>
        <p:txBody>
          <a:bodyPr wrap="square" lIns="0" tIns="0" rIns="0" bIns="0" anchor="b" anchorCtr="0">
            <a:noAutofit/>
          </a:bodyPr>
          <a:lstStyle>
            <a:lvl1pPr eaLnBrk="0" hangingPunct="0">
              <a:defRPr sz="1500" b="1">
                <a:solidFill>
                  <a:schemeClr val="tx1"/>
                </a:solidFill>
                <a:latin typeface="Arial" pitchFamily="34" charset="0"/>
                <a:cs typeface="Arial" pitchFamily="34" charset="0"/>
              </a:defRPr>
            </a:lvl1pPr>
            <a:lvl2pPr marL="742950" indent="-285750" eaLnBrk="0" hangingPunct="0">
              <a:defRPr sz="1500" b="1">
                <a:solidFill>
                  <a:schemeClr val="tx1"/>
                </a:solidFill>
                <a:latin typeface="Arial" pitchFamily="34" charset="0"/>
                <a:cs typeface="Arial" pitchFamily="34" charset="0"/>
              </a:defRPr>
            </a:lvl2pPr>
            <a:lvl3pPr marL="1143000" indent="-228600" eaLnBrk="0" hangingPunct="0">
              <a:defRPr sz="1500" b="1">
                <a:solidFill>
                  <a:schemeClr val="tx1"/>
                </a:solidFill>
                <a:latin typeface="Arial" pitchFamily="34" charset="0"/>
                <a:cs typeface="Arial" pitchFamily="34" charset="0"/>
              </a:defRPr>
            </a:lvl3pPr>
            <a:lvl4pPr marL="1600200" indent="-228600" eaLnBrk="0" hangingPunct="0">
              <a:defRPr sz="1500" b="1">
                <a:solidFill>
                  <a:schemeClr val="tx1"/>
                </a:solidFill>
                <a:latin typeface="Arial" pitchFamily="34" charset="0"/>
                <a:cs typeface="Arial" pitchFamily="34" charset="0"/>
              </a:defRPr>
            </a:lvl4pPr>
            <a:lvl5pPr marL="2057400" indent="-228600" eaLnBrk="0" hangingPunct="0">
              <a:defRPr sz="15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5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5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5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500" b="1">
                <a:solidFill>
                  <a:schemeClr val="tx1"/>
                </a:solidFill>
                <a:latin typeface="Arial" pitchFamily="34" charset="0"/>
                <a:cs typeface="Arial" pitchFamily="34" charset="0"/>
              </a:defRPr>
            </a:lvl9pPr>
          </a:lstStyle>
          <a:p>
            <a:pPr eaLnBrk="1" hangingPunct="1">
              <a:lnSpc>
                <a:spcPct val="95000"/>
              </a:lnSpc>
              <a:spcBef>
                <a:spcPct val="0"/>
              </a:spcBef>
              <a:tabLst>
                <a:tab pos="3657600" algn="l"/>
                <a:tab pos="6223000" algn="l"/>
              </a:tabLst>
            </a:pPr>
            <a:r>
              <a:rPr lang="en-US" altLang="en-US" sz="1000" b="0" dirty="0" err="1" smtClean="0">
                <a:solidFill>
                  <a:srgbClr val="20252C"/>
                </a:solidFill>
                <a:latin typeface="+mj-lt"/>
              </a:rPr>
              <a:t>Keyserling</a:t>
            </a:r>
            <a:r>
              <a:rPr lang="en-US" altLang="en-US" sz="1000" b="0" dirty="0" smtClean="0">
                <a:solidFill>
                  <a:srgbClr val="20252C"/>
                </a:solidFill>
                <a:latin typeface="+mj-lt"/>
              </a:rPr>
              <a:t> H. </a:t>
            </a:r>
            <a:r>
              <a:rPr lang="en-US" altLang="en-US" sz="1000" b="0" i="1" dirty="0" smtClean="0">
                <a:solidFill>
                  <a:srgbClr val="20252C"/>
                </a:solidFill>
                <a:latin typeface="+mj-lt"/>
              </a:rPr>
              <a:t>Arch </a:t>
            </a:r>
            <a:r>
              <a:rPr lang="en-US" altLang="en-US" sz="1000" b="0" i="1" dirty="0" err="1" smtClean="0">
                <a:solidFill>
                  <a:srgbClr val="20252C"/>
                </a:solidFill>
                <a:latin typeface="+mj-lt"/>
              </a:rPr>
              <a:t>Pediatr</a:t>
            </a:r>
            <a:r>
              <a:rPr lang="en-US" altLang="en-US" sz="1000" b="0" i="1" dirty="0" smtClean="0">
                <a:solidFill>
                  <a:srgbClr val="20252C"/>
                </a:solidFill>
                <a:latin typeface="+mj-lt"/>
              </a:rPr>
              <a:t> </a:t>
            </a:r>
            <a:r>
              <a:rPr lang="en-US" altLang="en-US" sz="1000" b="0" i="1" dirty="0" err="1" smtClean="0">
                <a:solidFill>
                  <a:srgbClr val="20252C"/>
                </a:solidFill>
                <a:latin typeface="+mj-lt"/>
              </a:rPr>
              <a:t>Adolesc</a:t>
            </a:r>
            <a:r>
              <a:rPr lang="en-US" altLang="en-US" sz="1000" b="0" i="1" dirty="0" smtClean="0">
                <a:solidFill>
                  <a:srgbClr val="20252C"/>
                </a:solidFill>
                <a:latin typeface="+mj-lt"/>
              </a:rPr>
              <a:t> Med</a:t>
            </a:r>
            <a:r>
              <a:rPr lang="en-US" altLang="en-US" sz="1000" b="0" dirty="0" smtClean="0">
                <a:solidFill>
                  <a:srgbClr val="20252C"/>
                </a:solidFill>
                <a:latin typeface="+mj-lt"/>
              </a:rPr>
              <a:t>. 2005;159(10):907; </a:t>
            </a:r>
            <a:r>
              <a:rPr lang="en-US" sz="1000" b="0" dirty="0" smtClean="0">
                <a:latin typeface="+mj-lt"/>
              </a:rPr>
              <a:t>Poland GA.</a:t>
            </a:r>
            <a:r>
              <a:rPr lang="en-US" sz="1000" b="0" i="1" dirty="0" smtClean="0">
                <a:latin typeface="+mj-lt"/>
              </a:rPr>
              <a:t> </a:t>
            </a:r>
            <a:r>
              <a:rPr lang="en-US" sz="1000" b="0" i="1" dirty="0" err="1" smtClean="0">
                <a:latin typeface="+mj-lt"/>
              </a:rPr>
              <a:t>Clin</a:t>
            </a:r>
            <a:r>
              <a:rPr lang="en-US" sz="1000" b="0" i="1" dirty="0" smtClean="0">
                <a:latin typeface="+mj-lt"/>
              </a:rPr>
              <a:t> Infect Dis</a:t>
            </a:r>
            <a:r>
              <a:rPr lang="en-US" sz="1000" b="0" dirty="0" smtClean="0">
                <a:latin typeface="+mj-lt"/>
              </a:rPr>
              <a:t>. 2010;50(</a:t>
            </a:r>
            <a:r>
              <a:rPr lang="en-US" sz="1000" b="0" dirty="0" err="1" smtClean="0">
                <a:latin typeface="+mj-lt"/>
              </a:rPr>
              <a:t>Suppl</a:t>
            </a:r>
            <a:r>
              <a:rPr lang="en-US" sz="1000" b="0" dirty="0" smtClean="0">
                <a:latin typeface="+mj-lt"/>
              </a:rPr>
              <a:t> 2):S45-S53; </a:t>
            </a:r>
            <a:r>
              <a:rPr lang="en-US" altLang="en-US" sz="1000" b="0" dirty="0" smtClean="0">
                <a:solidFill>
                  <a:srgbClr val="20252C"/>
                </a:solidFill>
                <a:latin typeface="+mj-lt"/>
              </a:rPr>
              <a:t>Khatami A. </a:t>
            </a:r>
            <a:r>
              <a:rPr lang="en-US" altLang="en-US" sz="1000" b="0" i="1" dirty="0" smtClean="0">
                <a:solidFill>
                  <a:srgbClr val="20252C"/>
                </a:solidFill>
                <a:latin typeface="+mj-lt"/>
              </a:rPr>
              <a:t>Expert Rev Vaccines</a:t>
            </a:r>
            <a:r>
              <a:rPr lang="en-US" altLang="en-US" sz="1000" b="0" dirty="0" smtClean="0">
                <a:solidFill>
                  <a:srgbClr val="20252C"/>
                </a:solidFill>
                <a:latin typeface="+mj-lt"/>
              </a:rPr>
              <a:t>. 2010;9(3):285; </a:t>
            </a:r>
            <a:r>
              <a:rPr lang="en-US" altLang="en-US" sz="1000" b="0" dirty="0" err="1" smtClean="0">
                <a:solidFill>
                  <a:srgbClr val="20252C"/>
                </a:solidFill>
                <a:latin typeface="+mj-lt"/>
              </a:rPr>
              <a:t>Traoré</a:t>
            </a:r>
            <a:r>
              <a:rPr lang="en-US" altLang="en-US" sz="1000" b="0" dirty="0" smtClean="0">
                <a:solidFill>
                  <a:srgbClr val="20252C"/>
                </a:solidFill>
                <a:latin typeface="+mj-lt"/>
              </a:rPr>
              <a:t> Y. </a:t>
            </a:r>
            <a:r>
              <a:rPr lang="en-US" altLang="en-US" sz="1000" b="0" i="1" dirty="0" err="1" smtClean="0">
                <a:solidFill>
                  <a:srgbClr val="20252C"/>
                </a:solidFill>
                <a:latin typeface="+mj-lt"/>
              </a:rPr>
              <a:t>Clin</a:t>
            </a:r>
            <a:r>
              <a:rPr lang="en-US" altLang="en-US" sz="1000" b="0" i="1" dirty="0" smtClean="0">
                <a:solidFill>
                  <a:srgbClr val="20252C"/>
                </a:solidFill>
                <a:latin typeface="+mj-lt"/>
              </a:rPr>
              <a:t> Infect Dis</a:t>
            </a:r>
            <a:r>
              <a:rPr lang="en-US" altLang="en-US" sz="1000" b="0" dirty="0" smtClean="0">
                <a:solidFill>
                  <a:srgbClr val="20252C"/>
                </a:solidFill>
                <a:latin typeface="+mj-lt"/>
              </a:rPr>
              <a:t>. 2006;43(7):817; </a:t>
            </a:r>
            <a:r>
              <a:rPr lang="en-US" altLang="en-US" sz="1000" b="0" dirty="0" err="1" smtClean="0">
                <a:solidFill>
                  <a:srgbClr val="20252C"/>
                </a:solidFill>
                <a:latin typeface="+mj-lt"/>
              </a:rPr>
              <a:t>Apicella</a:t>
            </a:r>
            <a:r>
              <a:rPr lang="en-US" altLang="en-US" sz="1000" b="0" dirty="0" smtClean="0">
                <a:solidFill>
                  <a:srgbClr val="20252C"/>
                </a:solidFill>
                <a:latin typeface="+mj-lt"/>
              </a:rPr>
              <a:t> MA. In: </a:t>
            </a:r>
            <a:r>
              <a:rPr lang="en-US" altLang="en-US" sz="1000" b="0" i="1" dirty="0" smtClean="0">
                <a:solidFill>
                  <a:srgbClr val="20252C"/>
                </a:solidFill>
                <a:latin typeface="+mj-lt"/>
              </a:rPr>
              <a:t>Principles and Practice of Infectious Diseases</a:t>
            </a:r>
            <a:r>
              <a:rPr lang="en-US" altLang="en-US" sz="1000" b="0" dirty="0" smtClean="0">
                <a:latin typeface="+mj-lt"/>
              </a:rPr>
              <a:t>. 2010:2737-2752</a:t>
            </a:r>
            <a:r>
              <a:rPr lang="en-US" altLang="en-US" sz="1000" b="0" dirty="0" smtClean="0">
                <a:solidFill>
                  <a:srgbClr val="20252C"/>
                </a:solidFill>
                <a:latin typeface="+mj-lt"/>
              </a:rPr>
              <a:t>; </a:t>
            </a:r>
            <a:r>
              <a:rPr lang="en-US" sz="1000" b="0" dirty="0" err="1" smtClean="0">
                <a:latin typeface="+mj-lt"/>
              </a:rPr>
              <a:t>Anonychuk</a:t>
            </a:r>
            <a:r>
              <a:rPr lang="en-US" sz="1000" b="0" dirty="0" smtClean="0">
                <a:latin typeface="+mj-lt"/>
              </a:rPr>
              <a:t> A. </a:t>
            </a:r>
            <a:r>
              <a:rPr lang="en-US" sz="1000" b="0" i="1" dirty="0" err="1" smtClean="0">
                <a:latin typeface="+mj-lt"/>
              </a:rPr>
              <a:t>PharmacoEconomics</a:t>
            </a:r>
            <a:r>
              <a:rPr lang="en-US" sz="1000" b="0" i="1" dirty="0" smtClean="0">
                <a:latin typeface="+mj-lt"/>
              </a:rPr>
              <a:t>.</a:t>
            </a:r>
            <a:r>
              <a:rPr lang="en-US" sz="1000" b="0" dirty="0" smtClean="0">
                <a:latin typeface="+mj-lt"/>
              </a:rPr>
              <a:t> 2013;31(7):563.</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AutoShape 6"/>
          <p:cNvSpPr>
            <a:spLocks/>
          </p:cNvSpPr>
          <p:nvPr/>
        </p:nvSpPr>
        <p:spPr bwMode="auto">
          <a:xfrm>
            <a:off x="2971800" y="4892029"/>
            <a:ext cx="88900" cy="88900"/>
          </a:xfrm>
          <a:prstGeom prst="leftBrace">
            <a:avLst>
              <a:gd name="adj1" fmla="val 8333"/>
              <a:gd name="adj2" fmla="val 50000"/>
            </a:avLst>
          </a:prstGeom>
          <a:noFill/>
          <a:ln w="9525">
            <a:noFill/>
            <a:round/>
            <a:headEnd/>
            <a:tailEnd/>
          </a:ln>
          <a:effectLst/>
        </p:spPr>
        <p:txBody>
          <a:bodyPr wrap="none" lIns="90000" tIns="46800" rIns="90000" bIns="46800" anchor="ctr"/>
          <a:lstStyle/>
          <a:p>
            <a:pPr>
              <a:spcBef>
                <a:spcPct val="0"/>
              </a:spcBef>
            </a:pPr>
            <a:endParaRPr lang="en-US" sz="1800" b="1" dirty="0">
              <a:solidFill>
                <a:srgbClr val="FFFFFF"/>
              </a:solidFill>
              <a:latin typeface="Arial" charset="0"/>
            </a:endParaRPr>
          </a:p>
        </p:txBody>
      </p:sp>
      <p:sp>
        <p:nvSpPr>
          <p:cNvPr id="8" name="Title 7"/>
          <p:cNvSpPr>
            <a:spLocks noGrp="1"/>
          </p:cNvSpPr>
          <p:nvPr>
            <p:ph type="title"/>
          </p:nvPr>
        </p:nvSpPr>
        <p:spPr/>
        <p:txBody>
          <a:bodyPr/>
          <a:lstStyle/>
          <a:p>
            <a:r>
              <a:rPr lang="ru-RU" dirty="0" smtClean="0"/>
              <a:t>Конъюгированные и полисахаридные вакцины для профилактики менингококковых заболеваний</a:t>
            </a:r>
            <a:r>
              <a:rPr lang="en-GB" baseline="30000" dirty="0" smtClean="0"/>
              <a:t>a </a:t>
            </a:r>
            <a:r>
              <a:rPr lang="en-GB" dirty="0" smtClean="0"/>
              <a:t/>
            </a:r>
            <a:br>
              <a:rPr lang="en-GB" dirty="0" smtClean="0"/>
            </a:b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676055094"/>
              </p:ext>
            </p:extLst>
          </p:nvPr>
        </p:nvGraphicFramePr>
        <p:xfrm>
          <a:off x="346074" y="873787"/>
          <a:ext cx="8235948" cy="346078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45316"/>
                <a:gridCol w="2745316"/>
                <a:gridCol w="2745316"/>
              </a:tblGrid>
              <a:tr h="343892">
                <a:tc gridSpan="2">
                  <a:txBody>
                    <a:bodyPr/>
                    <a:lstStyle/>
                    <a:p>
                      <a:r>
                        <a:rPr lang="ru-RU" sz="1800" b="1" kern="1200" dirty="0" smtClean="0">
                          <a:solidFill>
                            <a:schemeClr val="accent2"/>
                          </a:solidFill>
                          <a:latin typeface="+mn-lt"/>
                          <a:ea typeface="+mn-ea"/>
                          <a:cs typeface="+mn-cs"/>
                        </a:rPr>
                        <a:t>Конъюгированные</a:t>
                      </a:r>
                      <a:r>
                        <a:rPr lang="ru-RU" sz="1800" b="1" kern="1200" baseline="0" dirty="0" smtClean="0">
                          <a:solidFill>
                            <a:schemeClr val="accent2"/>
                          </a:solidFill>
                          <a:latin typeface="+mn-lt"/>
                          <a:ea typeface="+mn-ea"/>
                          <a:cs typeface="+mn-cs"/>
                        </a:rPr>
                        <a:t> вакцины</a:t>
                      </a:r>
                      <a:r>
                        <a:rPr lang="ru-RU" sz="1800" b="1" kern="1200" dirty="0" smtClean="0">
                          <a:solidFill>
                            <a:schemeClr val="accent2"/>
                          </a:solidFill>
                          <a:latin typeface="+mn-lt"/>
                          <a:ea typeface="+mn-ea"/>
                          <a:cs typeface="+mn-cs"/>
                        </a:rPr>
                        <a:t>              </a:t>
                      </a:r>
                      <a:r>
                        <a:rPr lang="ru-RU" sz="1800" b="1" kern="1200" dirty="0" err="1" smtClean="0">
                          <a:solidFill>
                            <a:schemeClr val="accent2"/>
                          </a:solidFill>
                          <a:latin typeface="+mn-lt"/>
                          <a:ea typeface="+mn-ea"/>
                          <a:cs typeface="+mn-cs"/>
                        </a:rPr>
                        <a:t>Серогруппа</a:t>
                      </a:r>
                      <a:endParaRPr lang="en-US" dirty="0">
                        <a:solidFill>
                          <a:schemeClr val="accent2"/>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solidFill>
                  </a:tcPr>
                </a:tc>
                <a:tc hMerge="1">
                  <a:txBody>
                    <a:bodyPr/>
                    <a:lstStyle/>
                    <a:p>
                      <a:endParaRPr lang="en-US" dirty="0">
                        <a:solidFill>
                          <a:schemeClr val="accent2"/>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ru-RU" sz="1800" b="1" kern="1200" dirty="0" smtClean="0">
                          <a:solidFill>
                            <a:schemeClr val="accent2"/>
                          </a:solidFill>
                          <a:latin typeface="+mn-lt"/>
                          <a:ea typeface="+mn-ea"/>
                          <a:cs typeface="+mn-cs"/>
                        </a:rPr>
                        <a:t>Белок-носитель</a:t>
                      </a:r>
                      <a:r>
                        <a:rPr lang="en-GB" sz="1800" b="1" kern="1200" baseline="30000" dirty="0" smtClean="0">
                          <a:solidFill>
                            <a:schemeClr val="accent2"/>
                          </a:solidFill>
                          <a:latin typeface="+mn-lt"/>
                          <a:ea typeface="+mn-ea"/>
                          <a:cs typeface="+mn-cs"/>
                        </a:rPr>
                        <a:t>46-53,86</a:t>
                      </a:r>
                      <a:endParaRPr lang="en-US" baseline="30000" dirty="0">
                        <a:solidFill>
                          <a:schemeClr val="accent2"/>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solidFill>
                  </a:tcPr>
                </a:tc>
              </a:tr>
              <a:tr h="343892">
                <a:tc>
                  <a:txBody>
                    <a:bodyPr/>
                    <a:lstStyle/>
                    <a:p>
                      <a:pPr marL="0" marR="0" algn="ctr">
                        <a:lnSpc>
                          <a:spcPct val="115000"/>
                        </a:lnSpc>
                        <a:spcBef>
                          <a:spcPts val="0"/>
                        </a:spcBef>
                        <a:spcAft>
                          <a:spcPts val="0"/>
                        </a:spcAft>
                      </a:pPr>
                      <a:endParaRPr lang="en-US" sz="1800" baseline="300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ctr">
                        <a:lnSpc>
                          <a:spcPct val="115000"/>
                        </a:lnSpc>
                        <a:spcBef>
                          <a:spcPts val="0"/>
                        </a:spcBef>
                        <a:spcAft>
                          <a:spcPts val="0"/>
                        </a:spcAft>
                      </a:pPr>
                      <a:r>
                        <a:rPr lang="en-GB" sz="1800" dirty="0" smtClean="0">
                          <a:latin typeface="Calibri"/>
                          <a:ea typeface="Calibri"/>
                          <a:cs typeface="Calibri" pitchFamily="34" charset="0"/>
                        </a:rPr>
                        <a:t>C</a:t>
                      </a:r>
                      <a:endParaRPr lang="en-US" sz="18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ctr">
                        <a:lnSpc>
                          <a:spcPct val="115000"/>
                        </a:lnSpc>
                        <a:spcBef>
                          <a:spcPts val="0"/>
                        </a:spcBef>
                        <a:spcAft>
                          <a:spcPts val="0"/>
                        </a:spcAft>
                      </a:pPr>
                      <a:r>
                        <a:rPr lang="en-GB" sz="1800" dirty="0">
                          <a:latin typeface="Calibri"/>
                          <a:ea typeface="Calibri"/>
                          <a:cs typeface="Calibri" pitchFamily="34" charset="0"/>
                        </a:rPr>
                        <a:t>CRM</a:t>
                      </a:r>
                      <a:r>
                        <a:rPr lang="en-GB" sz="1800" baseline="0" dirty="0">
                          <a:latin typeface="Calibri"/>
                          <a:ea typeface="Calibri"/>
                          <a:cs typeface="Calibri" pitchFamily="34" charset="0"/>
                        </a:rPr>
                        <a:t>197</a:t>
                      </a:r>
                      <a:endParaRPr lang="en-US" sz="1800" baseline="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FFF"/>
                    </a:solidFill>
                  </a:tcPr>
                </a:tc>
              </a:tr>
              <a:tr h="343892">
                <a:tc>
                  <a:txBody>
                    <a:bodyPr/>
                    <a:lstStyle/>
                    <a:p>
                      <a:pPr marL="0" marR="0" algn="ctr">
                        <a:lnSpc>
                          <a:spcPct val="115000"/>
                        </a:lnSpc>
                        <a:spcBef>
                          <a:spcPts val="0"/>
                        </a:spcBef>
                        <a:spcAft>
                          <a:spcPts val="0"/>
                        </a:spcAft>
                      </a:pPr>
                      <a:r>
                        <a:rPr lang="ru-RU" sz="2400" baseline="30000" dirty="0" smtClean="0">
                          <a:latin typeface="Calibri"/>
                          <a:ea typeface="Calibri"/>
                          <a:cs typeface="Calibri" pitchFamily="34" charset="0"/>
                        </a:rPr>
                        <a:t>4 вакцины</a:t>
                      </a:r>
                      <a:endParaRPr lang="en-US" sz="2400" baseline="300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9FF"/>
                    </a:solidFill>
                  </a:tcPr>
                </a:tc>
                <a:tc>
                  <a:txBody>
                    <a:bodyPr/>
                    <a:lstStyle/>
                    <a:p>
                      <a:pPr marL="0" marR="0" algn="ctr">
                        <a:lnSpc>
                          <a:spcPct val="115000"/>
                        </a:lnSpc>
                        <a:spcBef>
                          <a:spcPts val="0"/>
                        </a:spcBef>
                        <a:spcAft>
                          <a:spcPts val="0"/>
                        </a:spcAft>
                      </a:pPr>
                      <a:r>
                        <a:rPr lang="en-GB" sz="1800" dirty="0" smtClean="0">
                          <a:latin typeface="Calibri"/>
                          <a:ea typeface="Calibri"/>
                          <a:cs typeface="Calibri" pitchFamily="34" charset="0"/>
                        </a:rPr>
                        <a:t>C</a:t>
                      </a:r>
                      <a:endParaRPr lang="en-US" sz="18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9FF"/>
                    </a:solidFill>
                  </a:tcPr>
                </a:tc>
                <a:tc>
                  <a:txBody>
                    <a:bodyPr/>
                    <a:lstStyle/>
                    <a:p>
                      <a:pPr marL="0" marR="0" algn="ctr">
                        <a:lnSpc>
                          <a:spcPct val="115000"/>
                        </a:lnSpc>
                        <a:spcBef>
                          <a:spcPts val="0"/>
                        </a:spcBef>
                        <a:spcAft>
                          <a:spcPts val="0"/>
                        </a:spcAft>
                      </a:pPr>
                      <a:r>
                        <a:rPr lang="en-GB" sz="1800" dirty="0">
                          <a:latin typeface="Calibri"/>
                          <a:ea typeface="Calibri"/>
                          <a:cs typeface="Calibri" pitchFamily="34" charset="0"/>
                        </a:rPr>
                        <a:t>CRM</a:t>
                      </a:r>
                      <a:r>
                        <a:rPr lang="en-GB" sz="1800" baseline="0" dirty="0">
                          <a:latin typeface="Calibri"/>
                          <a:ea typeface="Calibri"/>
                          <a:cs typeface="Calibri" pitchFamily="34" charset="0"/>
                        </a:rPr>
                        <a:t>197</a:t>
                      </a:r>
                      <a:endParaRPr lang="en-US" sz="1800" baseline="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9FF"/>
                    </a:solidFill>
                  </a:tcPr>
                </a:tc>
              </a:tr>
              <a:tr h="343892">
                <a:tc>
                  <a:txBody>
                    <a:bodyPr/>
                    <a:lstStyle/>
                    <a:p>
                      <a:pPr marL="0" marR="0" algn="ctr">
                        <a:lnSpc>
                          <a:spcPct val="115000"/>
                        </a:lnSpc>
                        <a:spcBef>
                          <a:spcPts val="0"/>
                        </a:spcBef>
                        <a:spcAft>
                          <a:spcPts val="0"/>
                        </a:spcAft>
                      </a:pPr>
                      <a:endParaRPr lang="en-US" sz="1800" baseline="300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ctr">
                        <a:lnSpc>
                          <a:spcPct val="115000"/>
                        </a:lnSpc>
                        <a:spcBef>
                          <a:spcPts val="0"/>
                        </a:spcBef>
                        <a:spcAft>
                          <a:spcPts val="0"/>
                        </a:spcAft>
                      </a:pPr>
                      <a:r>
                        <a:rPr lang="en-GB" sz="1800" dirty="0" smtClean="0">
                          <a:latin typeface="Calibri"/>
                          <a:ea typeface="Calibri"/>
                          <a:cs typeface="Calibri" pitchFamily="34" charset="0"/>
                        </a:rPr>
                        <a:t>C</a:t>
                      </a:r>
                      <a:endParaRPr lang="en-US" sz="18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ctr">
                        <a:lnSpc>
                          <a:spcPct val="115000"/>
                        </a:lnSpc>
                        <a:spcBef>
                          <a:spcPts val="0"/>
                        </a:spcBef>
                        <a:spcAft>
                          <a:spcPts val="0"/>
                        </a:spcAft>
                      </a:pPr>
                      <a:r>
                        <a:rPr lang="en-GB" sz="1800" dirty="0">
                          <a:latin typeface="Calibri"/>
                          <a:ea typeface="Calibri"/>
                          <a:cs typeface="Calibri" pitchFamily="34" charset="0"/>
                        </a:rPr>
                        <a:t>TT</a:t>
                      </a:r>
                      <a:endParaRPr lang="en-US" sz="18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43892">
                <a:tc>
                  <a:txBody>
                    <a:bodyPr/>
                    <a:lstStyle/>
                    <a:p>
                      <a:pPr marL="0" marR="0" algn="ctr">
                        <a:lnSpc>
                          <a:spcPct val="115000"/>
                        </a:lnSpc>
                        <a:spcBef>
                          <a:spcPts val="0"/>
                        </a:spcBef>
                        <a:spcAft>
                          <a:spcPts val="0"/>
                        </a:spcAft>
                      </a:pPr>
                      <a:endParaRPr lang="en-US" sz="1800" baseline="300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9FF"/>
                    </a:solidFill>
                  </a:tcPr>
                </a:tc>
                <a:tc>
                  <a:txBody>
                    <a:bodyPr/>
                    <a:lstStyle/>
                    <a:p>
                      <a:pPr marL="0" marR="0" algn="ctr">
                        <a:lnSpc>
                          <a:spcPct val="115000"/>
                        </a:lnSpc>
                        <a:spcBef>
                          <a:spcPts val="0"/>
                        </a:spcBef>
                        <a:spcAft>
                          <a:spcPts val="0"/>
                        </a:spcAft>
                      </a:pPr>
                      <a:r>
                        <a:rPr lang="en-GB" sz="1800" dirty="0" smtClean="0">
                          <a:latin typeface="Calibri"/>
                          <a:ea typeface="Calibri"/>
                          <a:cs typeface="Calibri" pitchFamily="34" charset="0"/>
                        </a:rPr>
                        <a:t>C</a:t>
                      </a:r>
                      <a:r>
                        <a:rPr lang="ru-RU" sz="1800" dirty="0" smtClean="0">
                          <a:latin typeface="Calibri"/>
                          <a:ea typeface="Calibri"/>
                          <a:cs typeface="Calibri" pitchFamily="34" charset="0"/>
                        </a:rPr>
                        <a:t> </a:t>
                      </a:r>
                      <a:r>
                        <a:rPr lang="en-GB" sz="1800" dirty="0" smtClean="0">
                          <a:latin typeface="Calibri"/>
                          <a:ea typeface="Calibri"/>
                          <a:cs typeface="Calibri" pitchFamily="34" charset="0"/>
                        </a:rPr>
                        <a:t>-</a:t>
                      </a:r>
                      <a:r>
                        <a:rPr lang="ru-RU" sz="1800" dirty="0" smtClean="0">
                          <a:latin typeface="Calibri"/>
                          <a:ea typeface="Calibri"/>
                          <a:cs typeface="Calibri" pitchFamily="34" charset="0"/>
                        </a:rPr>
                        <a:t> </a:t>
                      </a:r>
                      <a:r>
                        <a:rPr lang="ru-RU" sz="1800" dirty="0" err="1" smtClean="0">
                          <a:latin typeface="Calibri"/>
                          <a:ea typeface="Calibri"/>
                          <a:cs typeface="Calibri" pitchFamily="34" charset="0"/>
                        </a:rPr>
                        <a:t>Хиб</a:t>
                      </a:r>
                      <a:endParaRPr lang="en-US" sz="18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9FF"/>
                    </a:solidFill>
                  </a:tcPr>
                </a:tc>
                <a:tc>
                  <a:txBody>
                    <a:bodyPr/>
                    <a:lstStyle/>
                    <a:p>
                      <a:pPr marL="0" marR="0" algn="ctr">
                        <a:lnSpc>
                          <a:spcPct val="115000"/>
                        </a:lnSpc>
                        <a:spcBef>
                          <a:spcPts val="0"/>
                        </a:spcBef>
                        <a:spcAft>
                          <a:spcPts val="0"/>
                        </a:spcAft>
                      </a:pPr>
                      <a:r>
                        <a:rPr lang="en-GB" sz="1800" dirty="0">
                          <a:latin typeface="Calibri"/>
                          <a:ea typeface="Calibri"/>
                          <a:cs typeface="Calibri" pitchFamily="34" charset="0"/>
                        </a:rPr>
                        <a:t>TT</a:t>
                      </a:r>
                      <a:endParaRPr lang="en-US" sz="18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9FF"/>
                    </a:solidFill>
                  </a:tcPr>
                </a:tc>
              </a:tr>
              <a:tr h="343892">
                <a:tc>
                  <a:txBody>
                    <a:bodyPr/>
                    <a:lstStyle/>
                    <a:p>
                      <a:pPr marL="0" marR="0" algn="ctr">
                        <a:lnSpc>
                          <a:spcPct val="115000"/>
                        </a:lnSpc>
                        <a:spcBef>
                          <a:spcPts val="0"/>
                        </a:spcBef>
                        <a:spcAft>
                          <a:spcPts val="0"/>
                        </a:spcAft>
                      </a:pPr>
                      <a:r>
                        <a:rPr lang="ru-RU" sz="1800" dirty="0" smtClean="0">
                          <a:latin typeface="Calibri"/>
                          <a:ea typeface="Calibri"/>
                          <a:cs typeface="Calibri" pitchFamily="34" charset="0"/>
                        </a:rPr>
                        <a:t>1 вакцина</a:t>
                      </a:r>
                      <a:endParaRPr lang="en-US" sz="1800" baseline="300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ctr">
                        <a:lnSpc>
                          <a:spcPct val="115000"/>
                        </a:lnSpc>
                        <a:spcBef>
                          <a:spcPts val="0"/>
                        </a:spcBef>
                        <a:spcAft>
                          <a:spcPts val="0"/>
                        </a:spcAft>
                      </a:pPr>
                      <a:r>
                        <a:rPr lang="en-GB" sz="1800" dirty="0" smtClean="0">
                          <a:latin typeface="Calibri"/>
                          <a:ea typeface="Calibri"/>
                          <a:cs typeface="Calibri" pitchFamily="34" charset="0"/>
                        </a:rPr>
                        <a:t>A</a:t>
                      </a:r>
                      <a:endParaRPr lang="en-US" sz="18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ctr">
                        <a:lnSpc>
                          <a:spcPct val="115000"/>
                        </a:lnSpc>
                        <a:spcBef>
                          <a:spcPts val="0"/>
                        </a:spcBef>
                        <a:spcAft>
                          <a:spcPts val="0"/>
                        </a:spcAft>
                      </a:pPr>
                      <a:r>
                        <a:rPr lang="en-GB" sz="1800" dirty="0">
                          <a:latin typeface="Calibri"/>
                          <a:ea typeface="Calibri"/>
                          <a:cs typeface="Calibri" pitchFamily="34" charset="0"/>
                        </a:rPr>
                        <a:t>TT</a:t>
                      </a:r>
                      <a:endParaRPr lang="en-US" sz="18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43892">
                <a:tc>
                  <a:txBody>
                    <a:bodyPr/>
                    <a:lstStyle/>
                    <a:p>
                      <a:pPr marL="0" marR="0" algn="ctr">
                        <a:lnSpc>
                          <a:spcPct val="115000"/>
                        </a:lnSpc>
                        <a:spcBef>
                          <a:spcPts val="0"/>
                        </a:spcBef>
                        <a:spcAft>
                          <a:spcPts val="0"/>
                        </a:spcAft>
                      </a:pPr>
                      <a:endParaRPr lang="en-US" sz="18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9FF"/>
                    </a:solidFill>
                  </a:tcPr>
                </a:tc>
                <a:tc>
                  <a:txBody>
                    <a:bodyPr/>
                    <a:lstStyle/>
                    <a:p>
                      <a:pPr marL="0" marR="0" algn="ctr">
                        <a:lnSpc>
                          <a:spcPct val="115000"/>
                        </a:lnSpc>
                        <a:spcBef>
                          <a:spcPts val="0"/>
                        </a:spcBef>
                        <a:spcAft>
                          <a:spcPts val="0"/>
                        </a:spcAft>
                      </a:pPr>
                      <a:r>
                        <a:rPr lang="en-GB" sz="1800" b="1" dirty="0" smtClean="0">
                          <a:solidFill>
                            <a:srgbClr val="FF0000"/>
                          </a:solidFill>
                          <a:latin typeface="Calibri"/>
                          <a:ea typeface="Calibri"/>
                          <a:cs typeface="Calibri" pitchFamily="34" charset="0"/>
                        </a:rPr>
                        <a:t>A</a:t>
                      </a:r>
                      <a:r>
                        <a:rPr lang="en-US" sz="1800" b="1" dirty="0" smtClean="0">
                          <a:solidFill>
                            <a:srgbClr val="FF0000"/>
                          </a:solidFill>
                          <a:latin typeface="Calibri"/>
                          <a:ea typeface="Calibri"/>
                          <a:cs typeface="Calibri" pitchFamily="34" charset="0"/>
                        </a:rPr>
                        <a:t>,</a:t>
                      </a:r>
                      <a:r>
                        <a:rPr lang="en-US" sz="1800" b="1" baseline="0" dirty="0" smtClean="0">
                          <a:solidFill>
                            <a:srgbClr val="FF0000"/>
                          </a:solidFill>
                          <a:latin typeface="Calibri"/>
                          <a:ea typeface="Calibri"/>
                          <a:cs typeface="Calibri" pitchFamily="34" charset="0"/>
                        </a:rPr>
                        <a:t> </a:t>
                      </a:r>
                      <a:r>
                        <a:rPr lang="en-GB" sz="1800" b="1" dirty="0" smtClean="0">
                          <a:solidFill>
                            <a:srgbClr val="FF0000"/>
                          </a:solidFill>
                          <a:latin typeface="Calibri"/>
                          <a:ea typeface="Calibri"/>
                          <a:cs typeface="Calibri" pitchFamily="34" charset="0"/>
                        </a:rPr>
                        <a:t>C, Y, W</a:t>
                      </a:r>
                      <a:r>
                        <a:rPr lang="ru-RU" sz="1800" b="1" dirty="0" smtClean="0">
                          <a:solidFill>
                            <a:srgbClr val="FF0000"/>
                          </a:solidFill>
                          <a:latin typeface="Calibri"/>
                          <a:ea typeface="Calibri"/>
                          <a:cs typeface="Calibri" pitchFamily="34" charset="0"/>
                        </a:rPr>
                        <a:t>-</a:t>
                      </a:r>
                      <a:r>
                        <a:rPr lang="en-GB" sz="1800" b="1" dirty="0" smtClean="0">
                          <a:solidFill>
                            <a:srgbClr val="FF0000"/>
                          </a:solidFill>
                          <a:latin typeface="Calibri"/>
                          <a:ea typeface="Calibri"/>
                          <a:cs typeface="Calibri" pitchFamily="34" charset="0"/>
                        </a:rPr>
                        <a:t>135</a:t>
                      </a:r>
                      <a:endParaRPr lang="en-US" sz="1800" b="1" dirty="0">
                        <a:solidFill>
                          <a:srgbClr val="FF0000"/>
                        </a:solidFill>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9FF"/>
                    </a:solidFill>
                  </a:tcPr>
                </a:tc>
                <a:tc>
                  <a:txBody>
                    <a:bodyPr/>
                    <a:lstStyle/>
                    <a:p>
                      <a:pPr marL="0" marR="0" algn="ctr">
                        <a:lnSpc>
                          <a:spcPct val="115000"/>
                        </a:lnSpc>
                        <a:spcBef>
                          <a:spcPts val="0"/>
                        </a:spcBef>
                        <a:spcAft>
                          <a:spcPts val="0"/>
                        </a:spcAft>
                      </a:pPr>
                      <a:r>
                        <a:rPr lang="en-GB" sz="1800" b="1" dirty="0" smtClean="0">
                          <a:solidFill>
                            <a:srgbClr val="FF0000"/>
                          </a:solidFill>
                          <a:latin typeface="Calibri"/>
                          <a:ea typeface="Calibri"/>
                          <a:cs typeface="Calibri" pitchFamily="34" charset="0"/>
                        </a:rPr>
                        <a:t>DT*</a:t>
                      </a:r>
                      <a:endParaRPr lang="en-US" sz="1800" b="1" dirty="0">
                        <a:solidFill>
                          <a:srgbClr val="FF0000"/>
                        </a:solidFill>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9FF"/>
                    </a:solidFill>
                  </a:tcPr>
                </a:tc>
              </a:tr>
              <a:tr h="343892">
                <a:tc>
                  <a:txBody>
                    <a:bodyPr/>
                    <a:lstStyle/>
                    <a:p>
                      <a:pPr marL="0" marR="0" algn="ctr">
                        <a:lnSpc>
                          <a:spcPct val="115000"/>
                        </a:lnSpc>
                        <a:spcBef>
                          <a:spcPts val="0"/>
                        </a:spcBef>
                        <a:spcAft>
                          <a:spcPts val="0"/>
                        </a:spcAft>
                      </a:pPr>
                      <a:r>
                        <a:rPr lang="ru-RU" sz="1800" dirty="0" smtClean="0">
                          <a:latin typeface="Calibri"/>
                          <a:ea typeface="Calibri"/>
                          <a:cs typeface="Calibri" pitchFamily="34" charset="0"/>
                        </a:rPr>
                        <a:t>3 вакцины</a:t>
                      </a:r>
                      <a:endParaRPr lang="en-US" sz="1800" baseline="300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ctr">
                        <a:lnSpc>
                          <a:spcPct val="115000"/>
                        </a:lnSpc>
                        <a:spcBef>
                          <a:spcPts val="0"/>
                        </a:spcBef>
                        <a:spcAft>
                          <a:spcPts val="0"/>
                        </a:spcAft>
                      </a:pPr>
                      <a:r>
                        <a:rPr lang="en-GB" sz="1800" dirty="0" smtClean="0">
                          <a:latin typeface="Calibri"/>
                          <a:ea typeface="Calibri"/>
                          <a:cs typeface="Calibri" pitchFamily="34" charset="0"/>
                        </a:rPr>
                        <a:t>A, C, Y, W</a:t>
                      </a:r>
                      <a:r>
                        <a:rPr lang="ru-RU" sz="1800" dirty="0" smtClean="0">
                          <a:latin typeface="Calibri"/>
                          <a:ea typeface="Calibri"/>
                          <a:cs typeface="Calibri" pitchFamily="34" charset="0"/>
                        </a:rPr>
                        <a:t>-</a:t>
                      </a:r>
                      <a:r>
                        <a:rPr lang="en-GB" sz="1800" dirty="0" smtClean="0">
                          <a:latin typeface="Calibri"/>
                          <a:ea typeface="Calibri"/>
                          <a:cs typeface="Calibri" pitchFamily="34" charset="0"/>
                        </a:rPr>
                        <a:t>135</a:t>
                      </a:r>
                      <a:endParaRPr lang="en-US" sz="18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ctr">
                        <a:lnSpc>
                          <a:spcPct val="115000"/>
                        </a:lnSpc>
                        <a:spcBef>
                          <a:spcPts val="0"/>
                        </a:spcBef>
                        <a:spcAft>
                          <a:spcPts val="0"/>
                        </a:spcAft>
                      </a:pPr>
                      <a:r>
                        <a:rPr lang="en-GB" sz="1800" dirty="0" smtClean="0">
                          <a:latin typeface="Calibri"/>
                          <a:ea typeface="Calibri"/>
                          <a:cs typeface="Calibri" pitchFamily="34" charset="0"/>
                        </a:rPr>
                        <a:t>CRM</a:t>
                      </a:r>
                      <a:r>
                        <a:rPr lang="en-GB" sz="1800" baseline="0" dirty="0" smtClean="0">
                          <a:latin typeface="Calibri"/>
                          <a:ea typeface="Calibri"/>
                          <a:cs typeface="Calibri" pitchFamily="34" charset="0"/>
                        </a:rPr>
                        <a:t>197</a:t>
                      </a:r>
                      <a:endParaRPr lang="en-US" sz="1800" baseline="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43892">
                <a:tc>
                  <a:txBody>
                    <a:bodyPr/>
                    <a:lstStyle/>
                    <a:p>
                      <a:pPr marL="0" marR="0" algn="ctr">
                        <a:lnSpc>
                          <a:spcPct val="115000"/>
                        </a:lnSpc>
                        <a:spcBef>
                          <a:spcPts val="0"/>
                        </a:spcBef>
                        <a:spcAft>
                          <a:spcPts val="0"/>
                        </a:spcAft>
                      </a:pPr>
                      <a:endParaRPr lang="en-US" sz="18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9FF"/>
                    </a:solidFill>
                  </a:tcPr>
                </a:tc>
                <a:tc>
                  <a:txBody>
                    <a:bodyPr/>
                    <a:lstStyle/>
                    <a:p>
                      <a:pPr marL="0" marR="0" algn="ctr">
                        <a:lnSpc>
                          <a:spcPct val="115000"/>
                        </a:lnSpc>
                        <a:spcBef>
                          <a:spcPts val="0"/>
                        </a:spcBef>
                        <a:spcAft>
                          <a:spcPts val="0"/>
                        </a:spcAft>
                      </a:pPr>
                      <a:r>
                        <a:rPr lang="en-US" sz="1800" dirty="0" smtClean="0">
                          <a:latin typeface="Calibri"/>
                          <a:ea typeface="Calibri"/>
                          <a:cs typeface="Calibri" pitchFamily="34" charset="0"/>
                        </a:rPr>
                        <a:t>A, C, Y, W</a:t>
                      </a:r>
                      <a:r>
                        <a:rPr lang="ru-RU" sz="1800" dirty="0" smtClean="0">
                          <a:latin typeface="Calibri"/>
                          <a:ea typeface="Calibri"/>
                          <a:cs typeface="Calibri" pitchFamily="34" charset="0"/>
                        </a:rPr>
                        <a:t>-</a:t>
                      </a:r>
                      <a:r>
                        <a:rPr lang="en-US" sz="1800" dirty="0" smtClean="0">
                          <a:latin typeface="Calibri"/>
                          <a:ea typeface="Calibri"/>
                          <a:cs typeface="Calibri" pitchFamily="34" charset="0"/>
                        </a:rPr>
                        <a:t>135</a:t>
                      </a:r>
                      <a:endParaRPr lang="en-US" sz="18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9FF"/>
                    </a:solidFill>
                  </a:tcPr>
                </a:tc>
                <a:tc>
                  <a:txBody>
                    <a:bodyPr/>
                    <a:lstStyle/>
                    <a:p>
                      <a:pPr marL="0" marR="0" algn="ctr">
                        <a:lnSpc>
                          <a:spcPct val="115000"/>
                        </a:lnSpc>
                        <a:spcBef>
                          <a:spcPts val="0"/>
                        </a:spcBef>
                        <a:spcAft>
                          <a:spcPts val="0"/>
                        </a:spcAft>
                      </a:pPr>
                      <a:r>
                        <a:rPr lang="en-US" sz="1800" dirty="0" smtClean="0">
                          <a:latin typeface="Calibri"/>
                          <a:ea typeface="Calibri"/>
                          <a:cs typeface="Calibri" pitchFamily="34" charset="0"/>
                        </a:rPr>
                        <a:t>TT</a:t>
                      </a:r>
                      <a:endParaRPr lang="en-US" sz="18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9FF"/>
                    </a:solidFill>
                  </a:tcPr>
                </a:tc>
              </a:tr>
              <a:tr h="343892">
                <a:tc>
                  <a:txBody>
                    <a:bodyPr/>
                    <a:lstStyle/>
                    <a:p>
                      <a:pPr marL="0" marR="0" algn="ctr" defTabSz="914400" rtl="0" eaLnBrk="1" latinLnBrk="0" hangingPunct="1">
                        <a:lnSpc>
                          <a:spcPct val="115000"/>
                        </a:lnSpc>
                        <a:spcBef>
                          <a:spcPts val="0"/>
                        </a:spcBef>
                        <a:spcAft>
                          <a:spcPts val="0"/>
                        </a:spcAft>
                      </a:pPr>
                      <a:r>
                        <a:rPr lang="ru-RU" sz="1800" kern="1200" dirty="0" smtClean="0">
                          <a:solidFill>
                            <a:schemeClr val="dk1"/>
                          </a:solidFill>
                          <a:latin typeface="Calibri"/>
                          <a:ea typeface="Calibri"/>
                          <a:cs typeface="Calibri" pitchFamily="34" charset="0"/>
                        </a:rPr>
                        <a:t>1 вакцина</a:t>
                      </a:r>
                      <a:endParaRPr lang="en-US" sz="1800" kern="1200" baseline="30000" dirty="0" smtClean="0">
                        <a:solidFill>
                          <a:schemeClr val="dk1"/>
                        </a:solidFill>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9FF"/>
                    </a:solidFill>
                  </a:tcPr>
                </a:tc>
                <a:tc>
                  <a:txBody>
                    <a:bodyPr/>
                    <a:lstStyle/>
                    <a:p>
                      <a:pPr marL="0" marR="0" algn="ctr" defTabSz="914400" rtl="0" eaLnBrk="1" latinLnBrk="0" hangingPunct="1">
                        <a:lnSpc>
                          <a:spcPct val="115000"/>
                        </a:lnSpc>
                        <a:spcBef>
                          <a:spcPts val="0"/>
                        </a:spcBef>
                        <a:spcAft>
                          <a:spcPts val="0"/>
                        </a:spcAft>
                      </a:pPr>
                      <a:r>
                        <a:rPr lang="en-US" sz="1800" kern="1200" dirty="0" smtClean="0">
                          <a:solidFill>
                            <a:schemeClr val="dk1"/>
                          </a:solidFill>
                          <a:latin typeface="Calibri"/>
                          <a:ea typeface="Calibri"/>
                          <a:cs typeface="Calibri" pitchFamily="34" charset="0"/>
                        </a:rPr>
                        <a:t>CY</a:t>
                      </a:r>
                      <a:r>
                        <a:rPr lang="ru-RU" sz="1800" kern="1200" baseline="0" dirty="0" smtClean="0">
                          <a:solidFill>
                            <a:schemeClr val="dk1"/>
                          </a:solidFill>
                          <a:latin typeface="Calibri"/>
                          <a:ea typeface="Calibri"/>
                          <a:cs typeface="Calibri" pitchFamily="34" charset="0"/>
                        </a:rPr>
                        <a:t> - </a:t>
                      </a:r>
                      <a:r>
                        <a:rPr lang="ru-RU" sz="1800" kern="1200" baseline="0" dirty="0" err="1" smtClean="0">
                          <a:solidFill>
                            <a:schemeClr val="dk1"/>
                          </a:solidFill>
                          <a:latin typeface="Calibri"/>
                          <a:ea typeface="Calibri"/>
                          <a:cs typeface="Calibri" pitchFamily="34" charset="0"/>
                        </a:rPr>
                        <a:t>Хиб</a:t>
                      </a:r>
                      <a:endParaRPr lang="en-US" sz="1800" kern="1200" dirty="0">
                        <a:solidFill>
                          <a:schemeClr val="dk1"/>
                        </a:solidFill>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9FF"/>
                    </a:solidFill>
                  </a:tcPr>
                </a:tc>
                <a:tc>
                  <a:txBody>
                    <a:bodyPr/>
                    <a:lstStyle/>
                    <a:p>
                      <a:pPr marL="0" marR="0" algn="ctr" defTabSz="914400" rtl="0" eaLnBrk="1" latinLnBrk="0" hangingPunct="1">
                        <a:lnSpc>
                          <a:spcPct val="115000"/>
                        </a:lnSpc>
                        <a:spcBef>
                          <a:spcPts val="0"/>
                        </a:spcBef>
                        <a:spcAft>
                          <a:spcPts val="0"/>
                        </a:spcAft>
                      </a:pPr>
                      <a:r>
                        <a:rPr lang="en-US" sz="1800" kern="1200" dirty="0" smtClean="0">
                          <a:solidFill>
                            <a:schemeClr val="dk1"/>
                          </a:solidFill>
                          <a:latin typeface="Calibri"/>
                          <a:ea typeface="Calibri"/>
                          <a:cs typeface="Calibri" pitchFamily="34" charset="0"/>
                        </a:rPr>
                        <a:t>TT</a:t>
                      </a:r>
                      <a:endParaRPr lang="en-US" sz="1800" kern="1200" dirty="0">
                        <a:solidFill>
                          <a:schemeClr val="dk1"/>
                        </a:solidFill>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9FF"/>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232469886"/>
              </p:ext>
            </p:extLst>
          </p:nvPr>
        </p:nvGraphicFramePr>
        <p:xfrm>
          <a:off x="346074" y="4482533"/>
          <a:ext cx="5475288" cy="137556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37644"/>
                <a:gridCol w="2737644"/>
              </a:tblGrid>
              <a:tr h="343892">
                <a:tc gridSpan="2">
                  <a:txBody>
                    <a:bodyPr/>
                    <a:lstStyle/>
                    <a:p>
                      <a:pPr marL="0" marR="0">
                        <a:lnSpc>
                          <a:spcPct val="115000"/>
                        </a:lnSpc>
                        <a:spcBef>
                          <a:spcPts val="0"/>
                        </a:spcBef>
                        <a:spcAft>
                          <a:spcPts val="0"/>
                        </a:spcAft>
                      </a:pPr>
                      <a:r>
                        <a:rPr lang="ru-RU" sz="1800" b="1" dirty="0" smtClean="0">
                          <a:solidFill>
                            <a:schemeClr val="accent2"/>
                          </a:solidFill>
                          <a:latin typeface="Calibri"/>
                          <a:ea typeface="Calibri"/>
                          <a:cs typeface="Calibri" pitchFamily="34" charset="0"/>
                        </a:rPr>
                        <a:t>Полисахаридные вакцины в РФ</a:t>
                      </a:r>
                      <a:r>
                        <a:rPr lang="en-GB" sz="1800" b="1" baseline="30000" dirty="0" smtClean="0">
                          <a:solidFill>
                            <a:schemeClr val="accent2"/>
                          </a:solidFill>
                          <a:latin typeface="Calibri"/>
                          <a:ea typeface="Calibri"/>
                          <a:cs typeface="Calibri" pitchFamily="34" charset="0"/>
                        </a:rPr>
                        <a:t>54-56</a:t>
                      </a:r>
                      <a:endParaRPr lang="en-US" sz="1800" baseline="30000" dirty="0">
                        <a:solidFill>
                          <a:schemeClr val="accent2"/>
                        </a:solidFill>
                        <a:latin typeface="Calibri"/>
                        <a:ea typeface="Calibri"/>
                        <a:cs typeface="Calibri"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hMerge="1">
                  <a:txBody>
                    <a:bodyPr/>
                    <a:lstStyle/>
                    <a:p>
                      <a:pPr marL="0" marR="0">
                        <a:lnSpc>
                          <a:spcPct val="115000"/>
                        </a:lnSpc>
                        <a:spcBef>
                          <a:spcPts val="0"/>
                        </a:spcBef>
                        <a:spcAft>
                          <a:spcPts val="0"/>
                        </a:spcAft>
                      </a:pPr>
                      <a:endParaRPr lang="en-US" sz="1800" dirty="0">
                        <a:latin typeface="Calibri"/>
                        <a:ea typeface="Calibri"/>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3892">
                <a:tc>
                  <a:txBody>
                    <a:bodyPr/>
                    <a:lstStyle/>
                    <a:p>
                      <a:pPr marL="0" marR="0" algn="ctr">
                        <a:lnSpc>
                          <a:spcPct val="115000"/>
                        </a:lnSpc>
                        <a:spcBef>
                          <a:spcPts val="0"/>
                        </a:spcBef>
                        <a:spcAft>
                          <a:spcPts val="0"/>
                        </a:spcAft>
                      </a:pPr>
                      <a:r>
                        <a:rPr lang="ru-RU" sz="1800" dirty="0" smtClean="0">
                          <a:solidFill>
                            <a:srgbClr val="FF0000"/>
                          </a:solidFill>
                          <a:latin typeface="Calibri"/>
                          <a:ea typeface="Calibri"/>
                          <a:cs typeface="Calibri" pitchFamily="34" charset="0"/>
                        </a:rPr>
                        <a:t>Менинго</a:t>
                      </a:r>
                      <a:r>
                        <a:rPr lang="en-GB" sz="1800" dirty="0" smtClean="0">
                          <a:solidFill>
                            <a:srgbClr val="FF0000"/>
                          </a:solidFill>
                          <a:latin typeface="Calibri"/>
                          <a:ea typeface="Calibri"/>
                          <a:cs typeface="Calibri" pitchFamily="34" charset="0"/>
                        </a:rPr>
                        <a:t> A+C</a:t>
                      </a:r>
                      <a:endParaRPr lang="en-US" sz="1800" dirty="0">
                        <a:solidFill>
                          <a:srgbClr val="FF0000"/>
                        </a:solidFill>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FFF"/>
                    </a:solidFill>
                  </a:tcPr>
                </a:tc>
                <a:tc>
                  <a:txBody>
                    <a:bodyPr/>
                    <a:lstStyle/>
                    <a:p>
                      <a:pPr marL="0" marR="0" algn="ctr">
                        <a:lnSpc>
                          <a:spcPct val="115000"/>
                        </a:lnSpc>
                        <a:spcBef>
                          <a:spcPts val="0"/>
                        </a:spcBef>
                        <a:spcAft>
                          <a:spcPts val="0"/>
                        </a:spcAft>
                      </a:pPr>
                      <a:r>
                        <a:rPr lang="en-GB" sz="1800" dirty="0" smtClean="0">
                          <a:solidFill>
                            <a:srgbClr val="FF0000"/>
                          </a:solidFill>
                          <a:latin typeface="Calibri"/>
                          <a:ea typeface="Calibri"/>
                          <a:cs typeface="Calibri" pitchFamily="34" charset="0"/>
                        </a:rPr>
                        <a:t>A</a:t>
                      </a:r>
                      <a:r>
                        <a:rPr lang="en-US" sz="1800" dirty="0" smtClean="0">
                          <a:solidFill>
                            <a:srgbClr val="FF0000"/>
                          </a:solidFill>
                          <a:latin typeface="Calibri"/>
                          <a:ea typeface="Calibri"/>
                          <a:cs typeface="Calibri" pitchFamily="34" charset="0"/>
                        </a:rPr>
                        <a:t>,</a:t>
                      </a:r>
                      <a:r>
                        <a:rPr lang="en-US" sz="1800" baseline="0" dirty="0" smtClean="0">
                          <a:solidFill>
                            <a:srgbClr val="FF0000"/>
                          </a:solidFill>
                          <a:latin typeface="Calibri"/>
                          <a:ea typeface="Calibri"/>
                          <a:cs typeface="Calibri" pitchFamily="34" charset="0"/>
                        </a:rPr>
                        <a:t> </a:t>
                      </a:r>
                      <a:r>
                        <a:rPr lang="en-GB" sz="1800" dirty="0" smtClean="0">
                          <a:solidFill>
                            <a:srgbClr val="FF0000"/>
                          </a:solidFill>
                          <a:latin typeface="Calibri"/>
                          <a:ea typeface="Calibri"/>
                          <a:cs typeface="Calibri" pitchFamily="34" charset="0"/>
                        </a:rPr>
                        <a:t>C </a:t>
                      </a:r>
                      <a:endParaRPr lang="en-US" sz="1800" dirty="0">
                        <a:solidFill>
                          <a:srgbClr val="FF0000"/>
                        </a:solidFill>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FFF"/>
                    </a:solidFill>
                  </a:tcPr>
                </a:tc>
              </a:tr>
              <a:tr h="343892">
                <a:tc>
                  <a:txBody>
                    <a:bodyPr/>
                    <a:lstStyle/>
                    <a:p>
                      <a:pPr marL="0" marR="0" algn="ctr">
                        <a:lnSpc>
                          <a:spcPct val="115000"/>
                        </a:lnSpc>
                        <a:spcBef>
                          <a:spcPts val="0"/>
                        </a:spcBef>
                        <a:spcAft>
                          <a:spcPts val="0"/>
                        </a:spcAft>
                      </a:pPr>
                      <a:r>
                        <a:rPr lang="ru-RU" sz="1800" dirty="0" smtClean="0">
                          <a:latin typeface="Calibri"/>
                          <a:ea typeface="Calibri"/>
                          <a:cs typeface="Calibri" pitchFamily="34" charset="0"/>
                        </a:rPr>
                        <a:t>Менцевакс</a:t>
                      </a:r>
                      <a:endParaRPr lang="en-US" sz="1800" baseline="300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9FF"/>
                    </a:solidFill>
                  </a:tcPr>
                </a:tc>
                <a:tc>
                  <a:txBody>
                    <a:bodyPr/>
                    <a:lstStyle/>
                    <a:p>
                      <a:pPr marL="0" marR="0" algn="ctr">
                        <a:lnSpc>
                          <a:spcPct val="115000"/>
                        </a:lnSpc>
                        <a:spcBef>
                          <a:spcPts val="0"/>
                        </a:spcBef>
                        <a:spcAft>
                          <a:spcPts val="0"/>
                        </a:spcAft>
                      </a:pPr>
                      <a:r>
                        <a:rPr lang="en-GB" sz="1800" dirty="0" smtClean="0">
                          <a:latin typeface="Calibri"/>
                          <a:ea typeface="Calibri"/>
                          <a:cs typeface="Calibri" pitchFamily="34" charset="0"/>
                        </a:rPr>
                        <a:t>A,</a:t>
                      </a:r>
                      <a:r>
                        <a:rPr lang="en-GB" sz="1800" baseline="0" dirty="0" smtClean="0">
                          <a:latin typeface="Calibri"/>
                          <a:ea typeface="Calibri"/>
                          <a:cs typeface="Calibri" pitchFamily="34" charset="0"/>
                        </a:rPr>
                        <a:t> </a:t>
                      </a:r>
                      <a:r>
                        <a:rPr lang="en-GB" sz="1800" dirty="0" smtClean="0">
                          <a:latin typeface="Calibri"/>
                          <a:ea typeface="Calibri"/>
                          <a:cs typeface="Calibri" pitchFamily="34" charset="0"/>
                        </a:rPr>
                        <a:t>C, Y, W135</a:t>
                      </a:r>
                      <a:endParaRPr lang="en-US" sz="18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9FF"/>
                    </a:solidFill>
                  </a:tcPr>
                </a:tc>
              </a:tr>
              <a:tr h="343892">
                <a:tc>
                  <a:txBody>
                    <a:bodyPr/>
                    <a:lstStyle/>
                    <a:p>
                      <a:pPr marL="0" marR="0" algn="ctr">
                        <a:lnSpc>
                          <a:spcPct val="115000"/>
                        </a:lnSpc>
                        <a:spcBef>
                          <a:spcPts val="0"/>
                        </a:spcBef>
                        <a:spcAft>
                          <a:spcPts val="0"/>
                        </a:spcAft>
                      </a:pPr>
                      <a:endParaRPr lang="en-US" sz="1800" baseline="300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FFF"/>
                    </a:solidFill>
                  </a:tcPr>
                </a:tc>
                <a:tc>
                  <a:txBody>
                    <a:bodyPr/>
                    <a:lstStyle/>
                    <a:p>
                      <a:pPr marL="0" marR="0" algn="ctr">
                        <a:lnSpc>
                          <a:spcPct val="115000"/>
                        </a:lnSpc>
                        <a:spcBef>
                          <a:spcPts val="0"/>
                        </a:spcBef>
                        <a:spcAft>
                          <a:spcPts val="0"/>
                        </a:spcAft>
                      </a:pPr>
                      <a:endParaRPr lang="en-US" sz="1800" dirty="0">
                        <a:latin typeface="Calibri"/>
                        <a:ea typeface="Calibri"/>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FFF"/>
                    </a:solidFill>
                  </a:tcPr>
                </a:tc>
              </a:tr>
            </a:tbl>
          </a:graphicData>
        </a:graphic>
      </p:graphicFrame>
      <p:sp>
        <p:nvSpPr>
          <p:cNvPr id="9" name="TextBox 8"/>
          <p:cNvSpPr txBox="1"/>
          <p:nvPr/>
        </p:nvSpPr>
        <p:spPr>
          <a:xfrm>
            <a:off x="6065520" y="4374912"/>
            <a:ext cx="2301240" cy="914400"/>
          </a:xfrm>
          <a:prstGeom prst="rect">
            <a:avLst/>
          </a:prstGeom>
          <a:noFill/>
        </p:spPr>
        <p:txBody>
          <a:bodyPr wrap="none" lIns="0" tIns="0" rIns="0" bIns="0" rtlCol="0" anchor="ctr" anchorCtr="0">
            <a:noAutofit/>
          </a:bodyPr>
          <a:lstStyle/>
          <a:p>
            <a:pPr marL="168275" indent="-168275"/>
            <a:endParaRPr lang="en-US" sz="1400" dirty="0" smtClean="0"/>
          </a:p>
        </p:txBody>
      </p:sp>
      <p:sp>
        <p:nvSpPr>
          <p:cNvPr id="10" name="Text Box 4"/>
          <p:cNvSpPr txBox="1">
            <a:spLocks noChangeArrowheads="1"/>
          </p:cNvSpPr>
          <p:nvPr/>
        </p:nvSpPr>
        <p:spPr bwMode="auto">
          <a:xfrm>
            <a:off x="314325" y="5871411"/>
            <a:ext cx="8707438" cy="678435"/>
          </a:xfrm>
          <a:prstGeom prst="rect">
            <a:avLst/>
          </a:prstGeom>
          <a:noFill/>
          <a:ln w="9525">
            <a:noFill/>
            <a:miter lim="800000"/>
            <a:headEnd/>
            <a:tailEnd/>
          </a:ln>
        </p:spPr>
        <p:txBody>
          <a:bodyPr wrap="square" lIns="0" tIns="0" rIns="0" bIns="0" anchor="b" anchorCtr="0">
            <a:noAutofit/>
          </a:bodyPr>
          <a:lstStyle>
            <a:lvl1pPr eaLnBrk="0" hangingPunct="0">
              <a:defRPr sz="1500" b="1">
                <a:solidFill>
                  <a:schemeClr val="tx1"/>
                </a:solidFill>
                <a:latin typeface="Arial" pitchFamily="34" charset="0"/>
                <a:cs typeface="Arial" pitchFamily="34" charset="0"/>
              </a:defRPr>
            </a:lvl1pPr>
            <a:lvl2pPr marL="742950" indent="-285750" eaLnBrk="0" hangingPunct="0">
              <a:defRPr sz="1500" b="1">
                <a:solidFill>
                  <a:schemeClr val="tx1"/>
                </a:solidFill>
                <a:latin typeface="Arial" pitchFamily="34" charset="0"/>
                <a:cs typeface="Arial" pitchFamily="34" charset="0"/>
              </a:defRPr>
            </a:lvl2pPr>
            <a:lvl3pPr marL="1143000" indent="-228600" eaLnBrk="0" hangingPunct="0">
              <a:defRPr sz="1500" b="1">
                <a:solidFill>
                  <a:schemeClr val="tx1"/>
                </a:solidFill>
                <a:latin typeface="Arial" pitchFamily="34" charset="0"/>
                <a:cs typeface="Arial" pitchFamily="34" charset="0"/>
              </a:defRPr>
            </a:lvl3pPr>
            <a:lvl4pPr marL="1600200" indent="-228600" eaLnBrk="0" hangingPunct="0">
              <a:defRPr sz="1500" b="1">
                <a:solidFill>
                  <a:schemeClr val="tx1"/>
                </a:solidFill>
                <a:latin typeface="Arial" pitchFamily="34" charset="0"/>
                <a:cs typeface="Arial" pitchFamily="34" charset="0"/>
              </a:defRPr>
            </a:lvl4pPr>
            <a:lvl5pPr marL="2057400" indent="-228600" eaLnBrk="0" hangingPunct="0">
              <a:defRPr sz="15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5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5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5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500" b="1">
                <a:solidFill>
                  <a:schemeClr val="tx1"/>
                </a:solidFill>
                <a:latin typeface="Arial" pitchFamily="34" charset="0"/>
                <a:cs typeface="Arial" pitchFamily="34" charset="0"/>
              </a:defRPr>
            </a:lvl9pPr>
          </a:lstStyle>
          <a:p>
            <a:pPr eaLnBrk="1" hangingPunct="1">
              <a:lnSpc>
                <a:spcPct val="95000"/>
              </a:lnSpc>
              <a:spcBef>
                <a:spcPct val="0"/>
              </a:spcBef>
              <a:tabLst>
                <a:tab pos="3657600" algn="l"/>
                <a:tab pos="6223000" algn="l"/>
              </a:tabLst>
            </a:pPr>
            <a:r>
              <a:rPr lang="en-US" altLang="en-US" sz="1000" b="0" dirty="0" err="1" smtClean="0">
                <a:solidFill>
                  <a:srgbClr val="20252C"/>
                </a:solidFill>
                <a:latin typeface="Calibri"/>
              </a:rPr>
              <a:t>Menjugate</a:t>
            </a:r>
            <a:r>
              <a:rPr lang="en-US" altLang="en-US" sz="1000" b="0" dirty="0" smtClean="0">
                <a:solidFill>
                  <a:srgbClr val="20252C"/>
                </a:solidFill>
                <a:latin typeface="Calibri"/>
              </a:rPr>
              <a:t>® [PI]. Novartis Vaccines; 2013; </a:t>
            </a:r>
            <a:r>
              <a:rPr lang="en-US" altLang="en-US" sz="1000" b="0" dirty="0" err="1" smtClean="0">
                <a:solidFill>
                  <a:srgbClr val="20252C"/>
                </a:solidFill>
                <a:latin typeface="Calibri"/>
              </a:rPr>
              <a:t>Meningitec</a:t>
            </a:r>
            <a:r>
              <a:rPr lang="en-US" altLang="en-US" sz="1000" b="0" dirty="0" smtClean="0">
                <a:solidFill>
                  <a:srgbClr val="20252C"/>
                </a:solidFill>
                <a:latin typeface="Calibri"/>
              </a:rPr>
              <a:t>® [PI]. Pfizer; 2011; </a:t>
            </a:r>
            <a:r>
              <a:rPr lang="en-US" altLang="en-US" sz="1000" b="0" dirty="0" err="1" smtClean="0">
                <a:solidFill>
                  <a:srgbClr val="20252C"/>
                </a:solidFill>
                <a:latin typeface="Calibri"/>
              </a:rPr>
              <a:t>NeisVac</a:t>
            </a:r>
            <a:r>
              <a:rPr lang="en-US" altLang="en-US" sz="1000" b="0" dirty="0" smtClean="0">
                <a:solidFill>
                  <a:srgbClr val="20252C"/>
                </a:solidFill>
                <a:latin typeface="Calibri"/>
              </a:rPr>
              <a:t>-C® [PI]. GlaxoSmithKline Inc; 2010; </a:t>
            </a:r>
            <a:r>
              <a:rPr lang="en-US" altLang="en-US" sz="1000" b="0" dirty="0" err="1" smtClean="0">
                <a:solidFill>
                  <a:srgbClr val="20252C"/>
                </a:solidFill>
                <a:latin typeface="Calibri"/>
              </a:rPr>
              <a:t>Menitorix</a:t>
            </a:r>
            <a:r>
              <a:rPr lang="en-US" altLang="en-US" sz="1000" b="0" dirty="0" smtClean="0">
                <a:solidFill>
                  <a:srgbClr val="20252C"/>
                </a:solidFill>
                <a:latin typeface="Calibri"/>
              </a:rPr>
              <a:t>® [PI]. GlaxoSmithKline Australia; 2013; </a:t>
            </a:r>
            <a:r>
              <a:rPr lang="en-US" altLang="en-US" sz="1000" b="0" dirty="0" err="1" smtClean="0">
                <a:solidFill>
                  <a:srgbClr val="20252C"/>
                </a:solidFill>
                <a:latin typeface="Calibri"/>
              </a:rPr>
              <a:t>MenAfriVac</a:t>
            </a:r>
            <a:r>
              <a:rPr lang="en-US" altLang="en-US" sz="1000" b="0" dirty="0" smtClean="0">
                <a:solidFill>
                  <a:srgbClr val="20252C"/>
                </a:solidFill>
                <a:latin typeface="Calibri"/>
              </a:rPr>
              <a:t>® [PI]. Serum Institute of India Ltd; </a:t>
            </a:r>
            <a:r>
              <a:rPr lang="en-US" altLang="en-US" sz="1000" b="0" dirty="0" err="1" smtClean="0">
                <a:solidFill>
                  <a:srgbClr val="20252C"/>
                </a:solidFill>
                <a:latin typeface="Calibri"/>
              </a:rPr>
              <a:t>Menactra</a:t>
            </a:r>
            <a:r>
              <a:rPr lang="en-US" altLang="en-US" sz="1000" b="0" baseline="30000" dirty="0" smtClean="0">
                <a:solidFill>
                  <a:srgbClr val="20252C"/>
                </a:solidFill>
                <a:latin typeface="Calibri"/>
                <a:sym typeface="Symbol"/>
              </a:rPr>
              <a:t></a:t>
            </a:r>
            <a:r>
              <a:rPr lang="en-US" altLang="en-US" sz="1000" b="0" dirty="0" smtClean="0">
                <a:solidFill>
                  <a:srgbClr val="20252C"/>
                </a:solidFill>
                <a:latin typeface="Calibri"/>
              </a:rPr>
              <a:t> [PI]. Sanofi pasteur; 2013; </a:t>
            </a:r>
            <a:r>
              <a:rPr lang="en-US" altLang="en-US" sz="1000" b="0" dirty="0" err="1" smtClean="0">
                <a:solidFill>
                  <a:srgbClr val="20252C"/>
                </a:solidFill>
                <a:latin typeface="Calibri"/>
              </a:rPr>
              <a:t>Menveo</a:t>
            </a:r>
            <a:r>
              <a:rPr lang="en-US" altLang="en-US" sz="1000" b="0" baseline="30000" dirty="0" smtClean="0">
                <a:solidFill>
                  <a:srgbClr val="20252C"/>
                </a:solidFill>
                <a:latin typeface="Calibri"/>
                <a:sym typeface="Symbol"/>
              </a:rPr>
              <a:t></a:t>
            </a:r>
            <a:r>
              <a:rPr lang="en-US" altLang="en-US" sz="1000" b="0" dirty="0" smtClean="0">
                <a:solidFill>
                  <a:srgbClr val="20252C"/>
                </a:solidFill>
                <a:latin typeface="Calibri"/>
              </a:rPr>
              <a:t> [PI]. Novartis Vaccines; 2013; </a:t>
            </a:r>
            <a:r>
              <a:rPr lang="en-US" altLang="en-US" sz="1000" b="0" dirty="0" err="1" smtClean="0">
                <a:solidFill>
                  <a:srgbClr val="20252C"/>
                </a:solidFill>
                <a:latin typeface="Calibri"/>
              </a:rPr>
              <a:t>Nimenrix</a:t>
            </a:r>
            <a:r>
              <a:rPr lang="en-US" altLang="en-US" sz="1000" b="0" dirty="0" smtClean="0">
                <a:solidFill>
                  <a:srgbClr val="20252C"/>
                </a:solidFill>
                <a:latin typeface="Calibri"/>
              </a:rPr>
              <a:t>® [PI]. GlaxoSmithKline UK; 2013; </a:t>
            </a:r>
            <a:r>
              <a:rPr lang="en-US" altLang="en-US" sz="1000" b="0" dirty="0" err="1" smtClean="0">
                <a:solidFill>
                  <a:srgbClr val="20252C"/>
                </a:solidFill>
                <a:latin typeface="Calibri"/>
              </a:rPr>
              <a:t>Meningo</a:t>
            </a:r>
            <a:r>
              <a:rPr lang="en-US" altLang="en-US" sz="1000" b="0" dirty="0" smtClean="0">
                <a:solidFill>
                  <a:srgbClr val="20252C"/>
                </a:solidFill>
                <a:latin typeface="Calibri"/>
              </a:rPr>
              <a:t> A+C [Public assessment report]. Sanofi Pasteur; 2013; </a:t>
            </a:r>
            <a:r>
              <a:rPr lang="en-US" altLang="en-US" sz="1000" b="0" dirty="0" err="1" smtClean="0">
                <a:solidFill>
                  <a:srgbClr val="20252C"/>
                </a:solidFill>
                <a:latin typeface="Calibri"/>
              </a:rPr>
              <a:t>Mencevax</a:t>
            </a:r>
            <a:r>
              <a:rPr lang="en-US" altLang="en-US" sz="1000" b="0" dirty="0" smtClean="0">
                <a:solidFill>
                  <a:srgbClr val="20252C"/>
                </a:solidFill>
                <a:latin typeface="Calibri"/>
              </a:rPr>
              <a:t>® [PI]. GlaxoSmithKline Australia; 2010;  </a:t>
            </a:r>
            <a:r>
              <a:rPr lang="en-US" altLang="en-US" sz="1000" b="0" dirty="0" err="1" smtClean="0">
                <a:solidFill>
                  <a:srgbClr val="20252C"/>
                </a:solidFill>
                <a:latin typeface="Calibri"/>
              </a:rPr>
              <a:t>Menomune</a:t>
            </a:r>
            <a:r>
              <a:rPr lang="en-US" altLang="en-US" sz="1000" b="0" dirty="0" smtClean="0">
                <a:solidFill>
                  <a:srgbClr val="20252C"/>
                </a:solidFill>
                <a:latin typeface="Calibri"/>
              </a:rPr>
              <a:t>® [PI]. Sanofi pasteur; 2012; </a:t>
            </a:r>
            <a:r>
              <a:rPr lang="en-US" altLang="en-US" sz="1000" b="0" dirty="0" err="1" smtClean="0">
                <a:solidFill>
                  <a:srgbClr val="20252C"/>
                </a:solidFill>
                <a:latin typeface="Calibri"/>
              </a:rPr>
              <a:t>MenHibrix</a:t>
            </a:r>
            <a:r>
              <a:rPr lang="en-US" altLang="en-US" sz="1000" b="0" dirty="0" smtClean="0">
                <a:solidFill>
                  <a:srgbClr val="20252C"/>
                </a:solidFill>
                <a:latin typeface="Calibri"/>
              </a:rPr>
              <a:t>® [PI]. GlaxoSmithKline; 2013.</a:t>
            </a:r>
          </a:p>
        </p:txBody>
      </p:sp>
      <p:sp>
        <p:nvSpPr>
          <p:cNvPr id="2" name="TextBox 1"/>
          <p:cNvSpPr txBox="1"/>
          <p:nvPr/>
        </p:nvSpPr>
        <p:spPr>
          <a:xfrm>
            <a:off x="6118860" y="4640580"/>
            <a:ext cx="2545080" cy="853440"/>
          </a:xfrm>
          <a:prstGeom prst="rect">
            <a:avLst/>
          </a:prstGeom>
          <a:noFill/>
        </p:spPr>
        <p:txBody>
          <a:bodyPr wrap="square" lIns="0" tIns="0" rIns="0" bIns="0" rtlCol="0" anchor="ctr" anchorCtr="0">
            <a:noAutofit/>
          </a:bodyPr>
          <a:lstStyle/>
          <a:p>
            <a:r>
              <a:rPr lang="en-US" dirty="0" smtClean="0">
                <a:solidFill>
                  <a:srgbClr val="FF0000"/>
                </a:solidFill>
              </a:rPr>
              <a:t>* - </a:t>
            </a:r>
            <a:r>
              <a:rPr lang="ru-RU" sz="1600" b="1" dirty="0">
                <a:solidFill>
                  <a:srgbClr val="FF0000"/>
                </a:solidFill>
              </a:rPr>
              <a:t>Ме</a:t>
            </a:r>
            <a:r>
              <a:rPr lang="ru-RU" sz="1600" b="1" dirty="0" smtClean="0">
                <a:solidFill>
                  <a:srgbClr val="FF0000"/>
                </a:solidFill>
              </a:rPr>
              <a:t>нактра</a:t>
            </a:r>
            <a:r>
              <a:rPr lang="ru-RU" dirty="0" smtClean="0">
                <a:solidFill>
                  <a:srgbClr val="FF0000"/>
                </a:solidFill>
              </a:rPr>
              <a:t> </a:t>
            </a:r>
            <a:r>
              <a:rPr lang="ru-RU" sz="1600" b="1" dirty="0" smtClean="0">
                <a:solidFill>
                  <a:srgbClr val="FF0000"/>
                </a:solidFill>
              </a:rPr>
              <a:t>зар</a:t>
            </a:r>
            <a:r>
              <a:rPr lang="ru-RU" sz="1600" b="1" dirty="0">
                <a:solidFill>
                  <a:srgbClr val="FF0000"/>
                </a:solidFill>
              </a:rPr>
              <a:t>егистриро</a:t>
            </a:r>
            <a:r>
              <a:rPr lang="ru-RU" sz="1600" b="1" dirty="0" smtClean="0">
                <a:solidFill>
                  <a:srgbClr val="FF0000"/>
                </a:solidFill>
              </a:rPr>
              <a:t>вана в России</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25" descr="meningresearchfoundation"/>
          <p:cNvPicPr>
            <a:picLocks noChangeAspect="1" noChangeArrowheads="1"/>
          </p:cNvPicPr>
          <p:nvPr/>
        </p:nvPicPr>
        <p:blipFill>
          <a:blip r:embed="rId3" cstate="print"/>
          <a:stretch>
            <a:fillRect/>
          </a:stretch>
        </p:blipFill>
        <p:spPr bwMode="auto">
          <a:xfrm>
            <a:off x="621382" y="4208509"/>
            <a:ext cx="1308348" cy="1000032"/>
          </a:xfrm>
          <a:prstGeom prst="rect">
            <a:avLst/>
          </a:prstGeom>
          <a:noFill/>
          <a:ln w="25400">
            <a:solidFill>
              <a:schemeClr val="accent1"/>
            </a:solidFill>
            <a:miter lim="800000"/>
            <a:headEnd/>
            <a:tailEnd/>
          </a:ln>
        </p:spPr>
      </p:pic>
      <p:grpSp>
        <p:nvGrpSpPr>
          <p:cNvPr id="40" name="Group 39"/>
          <p:cNvGrpSpPr/>
          <p:nvPr/>
        </p:nvGrpSpPr>
        <p:grpSpPr>
          <a:xfrm>
            <a:off x="1887538" y="4132263"/>
            <a:ext cx="2273129" cy="1081087"/>
            <a:chOff x="1887538" y="3941763"/>
            <a:chExt cx="2273129" cy="1081087"/>
          </a:xfrm>
        </p:grpSpPr>
        <p:sp>
          <p:nvSpPr>
            <p:cNvPr id="26636" name="Rectangle 11"/>
            <p:cNvSpPr>
              <a:spLocks noChangeArrowheads="1"/>
            </p:cNvSpPr>
            <p:nvPr/>
          </p:nvSpPr>
          <p:spPr bwMode="auto">
            <a:xfrm>
              <a:off x="2392362" y="3941763"/>
              <a:ext cx="1768305" cy="1081087"/>
            </a:xfrm>
            <a:prstGeom prst="rect">
              <a:avLst/>
            </a:prstGeom>
            <a:solidFill>
              <a:schemeClr val="bg2"/>
            </a:solidFill>
            <a:ln w="9525">
              <a:noFill/>
              <a:miter lim="800000"/>
              <a:headEnd/>
              <a:tailEnd/>
            </a:ln>
            <a:effectLst>
              <a:outerShdw blurRad="63500" sx="102000" sy="102000" algn="ctr" rotWithShape="0">
                <a:prstClr val="black">
                  <a:alpha val="40000"/>
                </a:prstClr>
              </a:outerShdw>
            </a:effectLst>
          </p:spPr>
          <p:txBody>
            <a:bodyPr wrap="none" anchor="ctr"/>
            <a:lstStyle/>
            <a:p>
              <a:pPr>
                <a:spcBef>
                  <a:spcPct val="0"/>
                </a:spcBef>
              </a:pPr>
              <a:endParaRPr lang="en-US" b="1" dirty="0" smtClean="0">
                <a:latin typeface="Calibri" pitchFamily="34" charset="0"/>
              </a:endParaRPr>
            </a:p>
          </p:txBody>
        </p:sp>
        <p:sp>
          <p:nvSpPr>
            <p:cNvPr id="26637" name="Rectangle 12"/>
            <p:cNvSpPr>
              <a:spLocks noChangeArrowheads="1"/>
            </p:cNvSpPr>
            <p:nvPr/>
          </p:nvSpPr>
          <p:spPr bwMode="auto">
            <a:xfrm>
              <a:off x="1887538" y="4446588"/>
              <a:ext cx="195262" cy="173037"/>
            </a:xfrm>
            <a:prstGeom prst="rect">
              <a:avLst/>
            </a:prstGeom>
            <a:noFill/>
            <a:ln w="19050">
              <a:solidFill>
                <a:schemeClr val="accent4">
                  <a:lumMod val="75000"/>
                </a:schemeClr>
              </a:solidFill>
              <a:miter lim="800000"/>
              <a:headEnd/>
              <a:tailEnd/>
            </a:ln>
            <a:effectLst/>
          </p:spPr>
          <p:txBody>
            <a:bodyPr wrap="none" anchor="ctr"/>
            <a:lstStyle/>
            <a:p>
              <a:pPr>
                <a:spcBef>
                  <a:spcPct val="0"/>
                </a:spcBef>
              </a:pPr>
              <a:endParaRPr lang="en-US" sz="1800" b="1" dirty="0" smtClean="0">
                <a:latin typeface="Calibri" pitchFamily="34" charset="0"/>
              </a:endParaRPr>
            </a:p>
          </p:txBody>
        </p:sp>
        <p:sp>
          <p:nvSpPr>
            <p:cNvPr id="26638" name="Line 13"/>
            <p:cNvSpPr>
              <a:spLocks noChangeShapeType="1"/>
            </p:cNvSpPr>
            <p:nvPr/>
          </p:nvSpPr>
          <p:spPr bwMode="auto">
            <a:xfrm flipV="1">
              <a:off x="2085976" y="3941763"/>
              <a:ext cx="306388" cy="501650"/>
            </a:xfrm>
            <a:prstGeom prst="line">
              <a:avLst/>
            </a:prstGeom>
            <a:noFill/>
            <a:ln w="9525">
              <a:solidFill>
                <a:schemeClr val="accent4">
                  <a:lumMod val="75000"/>
                </a:schemeClr>
              </a:solidFill>
              <a:round/>
              <a:headEnd/>
              <a:tailEnd/>
            </a:ln>
            <a:effectLst/>
          </p:spPr>
          <p:txBody>
            <a:bodyPr/>
            <a:lstStyle/>
            <a:p>
              <a:pPr>
                <a:spcBef>
                  <a:spcPct val="0"/>
                </a:spcBef>
              </a:pPr>
              <a:endParaRPr lang="en-US" sz="1800" b="1" dirty="0" smtClean="0">
                <a:latin typeface="Calibri" pitchFamily="34" charset="0"/>
              </a:endParaRPr>
            </a:p>
          </p:txBody>
        </p:sp>
        <p:sp>
          <p:nvSpPr>
            <p:cNvPr id="26639" name="Line 14"/>
            <p:cNvSpPr>
              <a:spLocks noChangeShapeType="1"/>
            </p:cNvSpPr>
            <p:nvPr/>
          </p:nvSpPr>
          <p:spPr bwMode="auto">
            <a:xfrm>
              <a:off x="2088355" y="4624388"/>
              <a:ext cx="304007" cy="398462"/>
            </a:xfrm>
            <a:prstGeom prst="line">
              <a:avLst/>
            </a:prstGeom>
            <a:noFill/>
            <a:ln w="9525">
              <a:solidFill>
                <a:schemeClr val="accent4">
                  <a:lumMod val="75000"/>
                </a:schemeClr>
              </a:solidFill>
              <a:round/>
              <a:headEnd/>
              <a:tailEnd/>
            </a:ln>
            <a:effectLst/>
          </p:spPr>
          <p:txBody>
            <a:bodyPr/>
            <a:lstStyle/>
            <a:p>
              <a:pPr>
                <a:spcBef>
                  <a:spcPct val="0"/>
                </a:spcBef>
              </a:pPr>
              <a:endParaRPr lang="en-US" sz="1800" b="1" dirty="0" smtClean="0">
                <a:latin typeface="Calibri" pitchFamily="34" charset="0"/>
              </a:endParaRPr>
            </a:p>
          </p:txBody>
        </p:sp>
      </p:grpSp>
      <p:sp>
        <p:nvSpPr>
          <p:cNvPr id="30" name="Title 29"/>
          <p:cNvSpPr>
            <a:spLocks noGrp="1"/>
          </p:cNvSpPr>
          <p:nvPr>
            <p:ph type="title"/>
          </p:nvPr>
        </p:nvSpPr>
        <p:spPr/>
        <p:txBody>
          <a:bodyPr anchor="ctr" anchorCtr="0"/>
          <a:lstStyle/>
          <a:p>
            <a:r>
              <a:rPr lang="ru-RU" dirty="0" smtClean="0"/>
              <a:t>Менингококковые конъюгированные вакцины</a:t>
            </a:r>
            <a:r>
              <a:rPr lang="en-US" dirty="0" smtClean="0"/>
              <a:t> </a:t>
            </a:r>
            <a:endParaRPr lang="en-US" dirty="0"/>
          </a:p>
        </p:txBody>
      </p:sp>
      <p:sp>
        <p:nvSpPr>
          <p:cNvPr id="26628" name="Rectangle 3"/>
          <p:cNvSpPr>
            <a:spLocks noGrp="1" noChangeArrowheads="1"/>
          </p:cNvSpPr>
          <p:nvPr>
            <p:ph idx="1"/>
          </p:nvPr>
        </p:nvSpPr>
        <p:spPr>
          <a:xfrm>
            <a:off x="303213" y="1325564"/>
            <a:ext cx="8718550" cy="1274761"/>
          </a:xfrm>
        </p:spPr>
        <p:txBody>
          <a:bodyPr/>
          <a:lstStyle/>
          <a:p>
            <a:pPr eaLnBrk="1" hangingPunct="1">
              <a:lnSpc>
                <a:spcPct val="90000"/>
              </a:lnSpc>
            </a:pPr>
            <a:r>
              <a:rPr lang="ru-RU" sz="2000" dirty="0" smtClean="0"/>
              <a:t>Конъюгированные вакцины создаются присоединением протеинов-носителей к полисахаридным антигенам</a:t>
            </a:r>
            <a:endParaRPr lang="en-GB" sz="2000" baseline="30000" dirty="0" smtClean="0"/>
          </a:p>
          <a:p>
            <a:pPr eaLnBrk="1" hangingPunct="1">
              <a:lnSpc>
                <a:spcPct val="90000"/>
              </a:lnSpc>
            </a:pPr>
            <a:r>
              <a:rPr lang="ru-RU" sz="2000" dirty="0" smtClean="0"/>
              <a:t>В качестве </a:t>
            </a:r>
            <a:r>
              <a:rPr lang="ru-RU" sz="2000" dirty="0" err="1" smtClean="0"/>
              <a:t>конъюгатов</a:t>
            </a:r>
            <a:r>
              <a:rPr lang="ru-RU" sz="2000" dirty="0" smtClean="0"/>
              <a:t> применяются дифтерийный анатоксин</a:t>
            </a:r>
            <a:r>
              <a:rPr lang="en-GB" sz="2000" dirty="0" smtClean="0"/>
              <a:t>, </a:t>
            </a:r>
            <a:r>
              <a:rPr lang="ru-RU" sz="2000" dirty="0" smtClean="0"/>
              <a:t>столбнячный анатоксин</a:t>
            </a:r>
            <a:r>
              <a:rPr lang="en-GB" sz="2000" dirty="0" smtClean="0"/>
              <a:t>, </a:t>
            </a:r>
            <a:r>
              <a:rPr lang="ru-RU" sz="2000" dirty="0" smtClean="0"/>
              <a:t>или нетоксичный белок дифтерийной бактерии</a:t>
            </a:r>
            <a:r>
              <a:rPr lang="en-GB" sz="2000" dirty="0" smtClean="0"/>
              <a:t> CRM</a:t>
            </a:r>
            <a:r>
              <a:rPr lang="en-GB" sz="2000" baseline="-25000" dirty="0" smtClean="0"/>
              <a:t>197</a:t>
            </a:r>
            <a:r>
              <a:rPr lang="en-GB" sz="2000" dirty="0" smtClean="0"/>
              <a:t> </a:t>
            </a:r>
          </a:p>
          <a:p>
            <a:pPr marL="457200" lvl="1" indent="0">
              <a:lnSpc>
                <a:spcPct val="90000"/>
              </a:lnSpc>
              <a:buNone/>
            </a:pPr>
            <a:endParaRPr lang="en-GB" sz="1600" dirty="0" smtClean="0"/>
          </a:p>
        </p:txBody>
      </p:sp>
      <p:pic>
        <p:nvPicPr>
          <p:cNvPr id="16" name="Picture 15" descr="800px-MenC.jpg"/>
          <p:cNvPicPr>
            <a:picLocks noChangeAspect="1"/>
          </p:cNvPicPr>
          <p:nvPr/>
        </p:nvPicPr>
        <p:blipFill>
          <a:blip r:embed="rId4" cstate="print">
            <a:clrChange>
              <a:clrFrom>
                <a:srgbClr val="FFFFFF"/>
              </a:clrFrom>
              <a:clrTo>
                <a:srgbClr val="FFFFFF">
                  <a:alpha val="0"/>
                </a:srgbClr>
              </a:clrTo>
            </a:clrChange>
          </a:blip>
          <a:srcRect l="7575" t="48504" r="14169" b="9055"/>
          <a:stretch>
            <a:fillRect/>
          </a:stretch>
        </p:blipFill>
        <p:spPr>
          <a:xfrm>
            <a:off x="2388093" y="4139090"/>
            <a:ext cx="1775534" cy="558464"/>
          </a:xfrm>
          <a:prstGeom prst="rect">
            <a:avLst/>
          </a:prstGeom>
          <a:solidFill>
            <a:schemeClr val="bg1">
              <a:lumMod val="75000"/>
              <a:lumOff val="25000"/>
            </a:schemeClr>
          </a:solidFill>
        </p:spPr>
      </p:pic>
      <p:sp>
        <p:nvSpPr>
          <p:cNvPr id="23" name="Freeform 22"/>
          <p:cNvSpPr>
            <a:spLocks/>
          </p:cNvSpPr>
          <p:nvPr/>
        </p:nvSpPr>
        <p:spPr bwMode="auto">
          <a:xfrm>
            <a:off x="2628188" y="4902200"/>
            <a:ext cx="1296988" cy="166688"/>
          </a:xfrm>
          <a:custGeom>
            <a:avLst/>
            <a:gdLst>
              <a:gd name="T0" fmla="*/ 0 w 6105525"/>
              <a:gd name="T1" fmla="*/ 2469 h 382587"/>
              <a:gd name="T2" fmla="*/ 602 w 6105525"/>
              <a:gd name="T3" fmla="*/ 72 h 382587"/>
              <a:gd name="T4" fmla="*/ 1188 w 6105525"/>
              <a:gd name="T5" fmla="*/ 2469 h 382587"/>
              <a:gd name="T6" fmla="*/ 1779 w 6105525"/>
              <a:gd name="T7" fmla="*/ 72 h 382587"/>
              <a:gd name="T8" fmla="*/ 2370 w 6105525"/>
              <a:gd name="T9" fmla="*/ 2407 h 382587"/>
              <a:gd name="T10" fmla="*/ 2956 w 6105525"/>
              <a:gd name="T11" fmla="*/ 10 h 382587"/>
              <a:gd name="T12" fmla="*/ 3542 w 6105525"/>
              <a:gd name="T13" fmla="*/ 2469 h 382587"/>
              <a:gd name="T14" fmla="*/ 0 60000 65536"/>
              <a:gd name="T15" fmla="*/ 0 60000 65536"/>
              <a:gd name="T16" fmla="*/ 0 60000 65536"/>
              <a:gd name="T17" fmla="*/ 0 60000 65536"/>
              <a:gd name="T18" fmla="*/ 0 60000 65536"/>
              <a:gd name="T19" fmla="*/ 0 60000 65536"/>
              <a:gd name="T20" fmla="*/ 0 60000 65536"/>
              <a:gd name="T21" fmla="*/ 0 w 6105525"/>
              <a:gd name="T22" fmla="*/ 0 h 382587"/>
              <a:gd name="T23" fmla="*/ 6105525 w 6105525"/>
              <a:gd name="T24" fmla="*/ 382587 h 382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05525" h="382587">
                <a:moveTo>
                  <a:pt x="0" y="382587"/>
                </a:moveTo>
                <a:cubicBezTo>
                  <a:pt x="348456" y="196849"/>
                  <a:pt x="696913" y="11112"/>
                  <a:pt x="1038225" y="11112"/>
                </a:cubicBezTo>
                <a:cubicBezTo>
                  <a:pt x="1379537" y="11112"/>
                  <a:pt x="1709738" y="382587"/>
                  <a:pt x="2047875" y="382587"/>
                </a:cubicBezTo>
                <a:cubicBezTo>
                  <a:pt x="2386012" y="382587"/>
                  <a:pt x="2727325" y="12700"/>
                  <a:pt x="3067050" y="11112"/>
                </a:cubicBezTo>
                <a:cubicBezTo>
                  <a:pt x="3406775" y="9525"/>
                  <a:pt x="3748088" y="374649"/>
                  <a:pt x="4086225" y="373062"/>
                </a:cubicBezTo>
                <a:cubicBezTo>
                  <a:pt x="4424362" y="371475"/>
                  <a:pt x="4759325" y="0"/>
                  <a:pt x="5095875" y="1587"/>
                </a:cubicBezTo>
                <a:cubicBezTo>
                  <a:pt x="5432425" y="3175"/>
                  <a:pt x="5911850" y="312737"/>
                  <a:pt x="6105525" y="382587"/>
                </a:cubicBezTo>
              </a:path>
            </a:pathLst>
          </a:cu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wrap="none"/>
          <a:lstStyle/>
          <a:p>
            <a:pPr>
              <a:spcBef>
                <a:spcPct val="0"/>
              </a:spcBef>
            </a:pPr>
            <a:endParaRPr lang="en-US" b="1" dirty="0" smtClean="0">
              <a:latin typeface="Calibri" pitchFamily="34" charset="0"/>
            </a:endParaRPr>
          </a:p>
        </p:txBody>
      </p:sp>
      <p:sp>
        <p:nvSpPr>
          <p:cNvPr id="24" name="Text Box 32"/>
          <p:cNvSpPr txBox="1">
            <a:spLocks noChangeArrowheads="1"/>
          </p:cNvSpPr>
          <p:nvPr/>
        </p:nvSpPr>
        <p:spPr bwMode="gray">
          <a:xfrm rot="-5390888">
            <a:off x="2142788" y="2366169"/>
            <a:ext cx="430887" cy="3097213"/>
          </a:xfrm>
          <a:prstGeom prst="rect">
            <a:avLst/>
          </a:prstGeom>
          <a:noFill/>
          <a:ln w="9525">
            <a:noFill/>
            <a:miter lim="800000"/>
            <a:headEnd/>
            <a:tailEnd/>
          </a:ln>
        </p:spPr>
        <p:txBody>
          <a:bodyPr vert="eaVert" tIns="0" bIns="0">
            <a:noAutofit/>
          </a:bodyPr>
          <a:lstStyle/>
          <a:p>
            <a:pPr algn="ctr">
              <a:spcBef>
                <a:spcPct val="0"/>
              </a:spcBef>
            </a:pPr>
            <a:endParaRPr lang="en-US" sz="1600" dirty="0" smtClean="0">
              <a:latin typeface="Calibri" pitchFamily="34" charset="0"/>
            </a:endParaRPr>
          </a:p>
        </p:txBody>
      </p:sp>
      <p:sp>
        <p:nvSpPr>
          <p:cNvPr id="1066006" name="AutoShape 22"/>
          <p:cNvSpPr>
            <a:spLocks noChangeArrowheads="1"/>
          </p:cNvSpPr>
          <p:nvPr/>
        </p:nvSpPr>
        <p:spPr bwMode="auto">
          <a:xfrm rot="10800000">
            <a:off x="6729413" y="4852988"/>
            <a:ext cx="414337" cy="288925"/>
          </a:xfrm>
          <a:prstGeom prst="downArrow">
            <a:avLst>
              <a:gd name="adj1" fmla="val 43541"/>
              <a:gd name="adj2" fmla="val 50000"/>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9525">
            <a:noFill/>
            <a:miter lim="800000"/>
            <a:headEnd/>
            <a:tailEnd/>
          </a:ln>
          <a:effectLst>
            <a:outerShdw blurRad="50800" dist="38100" dir="2700000" algn="tl" rotWithShape="0">
              <a:prstClr val="black">
                <a:alpha val="40000"/>
              </a:prstClr>
            </a:outerShdw>
          </a:effectLst>
        </p:spPr>
        <p:txBody>
          <a:bodyPr wrap="none" anchor="ctr"/>
          <a:lstStyle/>
          <a:p>
            <a:pPr>
              <a:spcBef>
                <a:spcPct val="0"/>
              </a:spcBef>
            </a:pPr>
            <a:endParaRPr lang="en-US" sz="1800" b="1" dirty="0" smtClean="0">
              <a:latin typeface="Calibri" pitchFamily="34" charset="0"/>
            </a:endParaRPr>
          </a:p>
        </p:txBody>
      </p:sp>
      <p:sp>
        <p:nvSpPr>
          <p:cNvPr id="1066007" name="AutoShape 23"/>
          <p:cNvSpPr>
            <a:spLocks noChangeArrowheads="1"/>
          </p:cNvSpPr>
          <p:nvPr/>
        </p:nvSpPr>
        <p:spPr bwMode="auto">
          <a:xfrm rot="-8346497">
            <a:off x="4210050" y="3875300"/>
            <a:ext cx="414338" cy="288925"/>
          </a:xfrm>
          <a:prstGeom prst="downArrow">
            <a:avLst>
              <a:gd name="adj1" fmla="val 40224"/>
              <a:gd name="adj2" fmla="val 53296"/>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9525">
            <a:noFill/>
            <a:miter lim="800000"/>
            <a:headEnd/>
            <a:tailEnd/>
          </a:ln>
          <a:effectLst>
            <a:outerShdw blurRad="50800" dist="38100" dir="2700000" algn="tl" rotWithShape="0">
              <a:prstClr val="black">
                <a:alpha val="40000"/>
              </a:prstClr>
            </a:outerShdw>
          </a:effectLst>
        </p:spPr>
        <p:txBody>
          <a:bodyPr wrap="none" anchor="ctr"/>
          <a:lstStyle/>
          <a:p>
            <a:pPr>
              <a:spcBef>
                <a:spcPct val="0"/>
              </a:spcBef>
            </a:pPr>
            <a:endParaRPr lang="en-US" b="1" dirty="0" smtClean="0">
              <a:latin typeface="Calibri" pitchFamily="34" charset="0"/>
            </a:endParaRPr>
          </a:p>
        </p:txBody>
      </p:sp>
      <p:sp>
        <p:nvSpPr>
          <p:cNvPr id="1066008" name="AutoShape 24"/>
          <p:cNvSpPr>
            <a:spLocks noChangeArrowheads="1"/>
          </p:cNvSpPr>
          <p:nvPr/>
        </p:nvSpPr>
        <p:spPr bwMode="auto">
          <a:xfrm rot="-4177551">
            <a:off x="4201319" y="5150644"/>
            <a:ext cx="414337" cy="288925"/>
          </a:xfrm>
          <a:prstGeom prst="downArrow">
            <a:avLst>
              <a:gd name="adj1" fmla="val 33906"/>
              <a:gd name="adj2" fmla="val 53296"/>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9525">
            <a:noFill/>
            <a:miter lim="800000"/>
            <a:headEnd/>
            <a:tailEnd/>
          </a:ln>
          <a:effectLst>
            <a:outerShdw blurRad="50800" dist="38100" dir="2700000" algn="tl" rotWithShape="0">
              <a:prstClr val="black">
                <a:alpha val="40000"/>
              </a:prstClr>
            </a:outerShdw>
          </a:effectLst>
        </p:spPr>
        <p:txBody>
          <a:bodyPr wrap="none" anchor="ctr"/>
          <a:lstStyle/>
          <a:p>
            <a:pPr>
              <a:spcBef>
                <a:spcPct val="0"/>
              </a:spcBef>
            </a:pPr>
            <a:endParaRPr lang="en-US" b="1" dirty="0" smtClean="0">
              <a:latin typeface="Calibri" pitchFamily="34" charset="0"/>
            </a:endParaRPr>
          </a:p>
        </p:txBody>
      </p:sp>
      <p:sp>
        <p:nvSpPr>
          <p:cNvPr id="7" name="Text Box 32"/>
          <p:cNvSpPr txBox="1">
            <a:spLocks noChangeArrowheads="1"/>
          </p:cNvSpPr>
          <p:nvPr/>
        </p:nvSpPr>
        <p:spPr bwMode="gray">
          <a:xfrm rot="-5390888">
            <a:off x="1024394" y="4708525"/>
            <a:ext cx="430887" cy="1584325"/>
          </a:xfrm>
          <a:prstGeom prst="rect">
            <a:avLst/>
          </a:prstGeom>
          <a:noFill/>
          <a:ln w="9525">
            <a:noFill/>
            <a:miter lim="800000"/>
            <a:headEnd/>
            <a:tailEnd/>
          </a:ln>
        </p:spPr>
        <p:txBody>
          <a:bodyPr vert="eaVert" tIns="0" bIns="0">
            <a:noAutofit/>
          </a:bodyPr>
          <a:lstStyle/>
          <a:p>
            <a:pPr algn="ctr">
              <a:spcBef>
                <a:spcPct val="0"/>
              </a:spcBef>
            </a:pPr>
            <a:endParaRPr lang="en-US" sz="1600" i="1" dirty="0" smtClean="0">
              <a:latin typeface="Calibri" pitchFamily="34" charset="0"/>
            </a:endParaRPr>
          </a:p>
        </p:txBody>
      </p:sp>
      <p:grpSp>
        <p:nvGrpSpPr>
          <p:cNvPr id="43" name="Group 42"/>
          <p:cNvGrpSpPr/>
          <p:nvPr/>
        </p:nvGrpSpPr>
        <p:grpSpPr>
          <a:xfrm>
            <a:off x="4767263" y="3179388"/>
            <a:ext cx="3988810" cy="576262"/>
            <a:chOff x="4767263" y="2719388"/>
            <a:chExt cx="3988810" cy="576262"/>
          </a:xfrm>
        </p:grpSpPr>
        <p:sp>
          <p:nvSpPr>
            <p:cNvPr id="1066009" name="Rectangle 25"/>
            <p:cNvSpPr>
              <a:spLocks noChangeArrowheads="1"/>
            </p:cNvSpPr>
            <p:nvPr/>
          </p:nvSpPr>
          <p:spPr bwMode="auto">
            <a:xfrm>
              <a:off x="4767263" y="2719388"/>
              <a:ext cx="3988810" cy="576262"/>
            </a:xfrm>
            <a:prstGeom prst="rect">
              <a:avLst/>
            </a:prstGeom>
            <a:gradFill flip="none" rotWithShape="1">
              <a:gsLst>
                <a:gs pos="0">
                  <a:schemeClr val="accent6">
                    <a:lumMod val="40000"/>
                    <a:lumOff val="60000"/>
                  </a:schemeClr>
                </a:gs>
                <a:gs pos="50000">
                  <a:schemeClr val="accent6">
                    <a:lumMod val="20000"/>
                    <a:lumOff val="80000"/>
                  </a:schemeClr>
                </a:gs>
                <a:gs pos="100000">
                  <a:srgbClr val="F9FAFD"/>
                </a:gs>
              </a:gsLst>
              <a:lin ang="5400000" scaled="1"/>
              <a:tileRect/>
            </a:gradFill>
            <a:ln w="9525">
              <a:noFill/>
              <a:miter lim="800000"/>
              <a:headEnd/>
              <a:tailEnd/>
            </a:ln>
            <a:effectLst>
              <a:outerShdw blurRad="50800" dist="38100" dir="2700000" algn="tl" rotWithShape="0">
                <a:prstClr val="black">
                  <a:alpha val="40000"/>
                </a:prstClr>
              </a:outerShdw>
            </a:effectLst>
          </p:spPr>
          <p:txBody>
            <a:bodyPr wrap="none" anchor="ctr"/>
            <a:lstStyle/>
            <a:p>
              <a:pPr>
                <a:spcBef>
                  <a:spcPct val="0"/>
                </a:spcBef>
              </a:pPr>
              <a:endParaRPr lang="en-US" sz="1800" b="1" dirty="0" smtClean="0">
                <a:latin typeface="Calibri" pitchFamily="34" charset="0"/>
              </a:endParaRPr>
            </a:p>
          </p:txBody>
        </p:sp>
        <p:sp>
          <p:nvSpPr>
            <p:cNvPr id="3" name="Freeform 22"/>
            <p:cNvSpPr>
              <a:spLocks/>
            </p:cNvSpPr>
            <p:nvPr/>
          </p:nvSpPr>
          <p:spPr bwMode="auto">
            <a:xfrm>
              <a:off x="5077123" y="2967832"/>
              <a:ext cx="1008062" cy="95250"/>
            </a:xfrm>
            <a:custGeom>
              <a:avLst/>
              <a:gdLst>
                <a:gd name="T0" fmla="*/ 0 w 6105525"/>
                <a:gd name="T1" fmla="*/ 1411 h 382587"/>
                <a:gd name="T2" fmla="*/ 468 w 6105525"/>
                <a:gd name="T3" fmla="*/ 41 h 382587"/>
                <a:gd name="T4" fmla="*/ 923 w 6105525"/>
                <a:gd name="T5" fmla="*/ 1411 h 382587"/>
                <a:gd name="T6" fmla="*/ 1383 w 6105525"/>
                <a:gd name="T7" fmla="*/ 41 h 382587"/>
                <a:gd name="T8" fmla="*/ 1842 w 6105525"/>
                <a:gd name="T9" fmla="*/ 1376 h 382587"/>
                <a:gd name="T10" fmla="*/ 2298 w 6105525"/>
                <a:gd name="T11" fmla="*/ 6 h 382587"/>
                <a:gd name="T12" fmla="*/ 2753 w 6105525"/>
                <a:gd name="T13" fmla="*/ 1411 h 382587"/>
                <a:gd name="T14" fmla="*/ 0 60000 65536"/>
                <a:gd name="T15" fmla="*/ 0 60000 65536"/>
                <a:gd name="T16" fmla="*/ 0 60000 65536"/>
                <a:gd name="T17" fmla="*/ 0 60000 65536"/>
                <a:gd name="T18" fmla="*/ 0 60000 65536"/>
                <a:gd name="T19" fmla="*/ 0 60000 65536"/>
                <a:gd name="T20" fmla="*/ 0 60000 65536"/>
                <a:gd name="T21" fmla="*/ 0 w 6105525"/>
                <a:gd name="T22" fmla="*/ 0 h 382587"/>
                <a:gd name="T23" fmla="*/ 6105525 w 6105525"/>
                <a:gd name="T24" fmla="*/ 382587 h 382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05525" h="382587">
                  <a:moveTo>
                    <a:pt x="0" y="382587"/>
                  </a:moveTo>
                  <a:cubicBezTo>
                    <a:pt x="348456" y="196849"/>
                    <a:pt x="696913" y="11112"/>
                    <a:pt x="1038225" y="11112"/>
                  </a:cubicBezTo>
                  <a:cubicBezTo>
                    <a:pt x="1379537" y="11112"/>
                    <a:pt x="1709738" y="382587"/>
                    <a:pt x="2047875" y="382587"/>
                  </a:cubicBezTo>
                  <a:cubicBezTo>
                    <a:pt x="2386012" y="382587"/>
                    <a:pt x="2727325" y="12700"/>
                    <a:pt x="3067050" y="11112"/>
                  </a:cubicBezTo>
                  <a:cubicBezTo>
                    <a:pt x="3406775" y="9525"/>
                    <a:pt x="3748088" y="374649"/>
                    <a:pt x="4086225" y="373062"/>
                  </a:cubicBezTo>
                  <a:cubicBezTo>
                    <a:pt x="4424362" y="371475"/>
                    <a:pt x="4759325" y="0"/>
                    <a:pt x="5095875" y="1587"/>
                  </a:cubicBezTo>
                  <a:cubicBezTo>
                    <a:pt x="5432425" y="3175"/>
                    <a:pt x="5911850" y="312737"/>
                    <a:pt x="6105525" y="382587"/>
                  </a:cubicBezTo>
                </a:path>
              </a:pathLst>
            </a:cu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wrap="none"/>
            <a:lstStyle/>
            <a:p>
              <a:pPr>
                <a:spcBef>
                  <a:spcPct val="0"/>
                </a:spcBef>
              </a:pPr>
              <a:endParaRPr lang="en-US" sz="1800" b="1" dirty="0" smtClean="0">
                <a:latin typeface="Calibri" pitchFamily="34" charset="0"/>
              </a:endParaRPr>
            </a:p>
          </p:txBody>
        </p:sp>
        <p:sp>
          <p:nvSpPr>
            <p:cNvPr id="31" name="TextBox 30"/>
            <p:cNvSpPr txBox="1"/>
            <p:nvPr/>
          </p:nvSpPr>
          <p:spPr>
            <a:xfrm>
              <a:off x="6131529" y="2886870"/>
              <a:ext cx="2550509" cy="257175"/>
            </a:xfrm>
            <a:prstGeom prst="rect">
              <a:avLst/>
            </a:prstGeom>
            <a:noFill/>
          </p:spPr>
          <p:txBody>
            <a:bodyPr wrap="square" lIns="0" tIns="0" rIns="0" bIns="0" rtlCol="0" anchor="ctr" anchorCtr="0">
              <a:noAutofit/>
            </a:bodyPr>
            <a:lstStyle/>
            <a:p>
              <a:r>
                <a:rPr lang="ru-RU" dirty="0" smtClean="0"/>
                <a:t>Полисахаридная вакцина</a:t>
              </a:r>
              <a:r>
                <a:rPr lang="en-US" dirty="0" smtClean="0"/>
                <a:t>  </a:t>
              </a:r>
            </a:p>
          </p:txBody>
        </p:sp>
      </p:grpSp>
      <p:grpSp>
        <p:nvGrpSpPr>
          <p:cNvPr id="45" name="Group 44"/>
          <p:cNvGrpSpPr/>
          <p:nvPr/>
        </p:nvGrpSpPr>
        <p:grpSpPr>
          <a:xfrm>
            <a:off x="7197724" y="5068888"/>
            <a:ext cx="1477964" cy="649287"/>
            <a:chOff x="7197724" y="4878388"/>
            <a:chExt cx="1477964" cy="649287"/>
          </a:xfrm>
        </p:grpSpPr>
        <p:sp>
          <p:nvSpPr>
            <p:cNvPr id="1066012" name="Rectangle 28"/>
            <p:cNvSpPr>
              <a:spLocks noChangeArrowheads="1"/>
            </p:cNvSpPr>
            <p:nvPr/>
          </p:nvSpPr>
          <p:spPr bwMode="auto">
            <a:xfrm>
              <a:off x="7197724" y="4878388"/>
              <a:ext cx="1477964" cy="649287"/>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5400000" scaled="1"/>
              <a:tileRect/>
            </a:gradFill>
            <a:ln w="9525">
              <a:noFill/>
              <a:miter lim="800000"/>
              <a:headEnd/>
              <a:tailEnd/>
            </a:ln>
            <a:effectLst>
              <a:outerShdw blurRad="50800" dist="38100" dir="2700000" algn="tl" rotWithShape="0">
                <a:prstClr val="black">
                  <a:alpha val="40000"/>
                </a:prstClr>
              </a:outerShdw>
            </a:effectLst>
          </p:spPr>
          <p:txBody>
            <a:bodyPr wrap="none" anchor="ctr"/>
            <a:lstStyle/>
            <a:p>
              <a:pPr>
                <a:spcBef>
                  <a:spcPct val="0"/>
                </a:spcBef>
              </a:pPr>
              <a:endParaRPr lang="en-US" b="1" dirty="0" smtClean="0">
                <a:latin typeface="Calibri" pitchFamily="34" charset="0"/>
              </a:endParaRPr>
            </a:p>
          </p:txBody>
        </p:sp>
        <p:sp>
          <p:nvSpPr>
            <p:cNvPr id="2" name="Freeform 22"/>
            <p:cNvSpPr>
              <a:spLocks/>
            </p:cNvSpPr>
            <p:nvPr/>
          </p:nvSpPr>
          <p:spPr bwMode="auto">
            <a:xfrm>
              <a:off x="7432675" y="5155406"/>
              <a:ext cx="1008063" cy="95250"/>
            </a:xfrm>
            <a:custGeom>
              <a:avLst/>
              <a:gdLst>
                <a:gd name="T0" fmla="*/ 0 w 6105525"/>
                <a:gd name="T1" fmla="*/ 1411 h 382587"/>
                <a:gd name="T2" fmla="*/ 468 w 6105525"/>
                <a:gd name="T3" fmla="*/ 41 h 382587"/>
                <a:gd name="T4" fmla="*/ 923 w 6105525"/>
                <a:gd name="T5" fmla="*/ 1411 h 382587"/>
                <a:gd name="T6" fmla="*/ 1383 w 6105525"/>
                <a:gd name="T7" fmla="*/ 41 h 382587"/>
                <a:gd name="T8" fmla="*/ 1842 w 6105525"/>
                <a:gd name="T9" fmla="*/ 1376 h 382587"/>
                <a:gd name="T10" fmla="*/ 2298 w 6105525"/>
                <a:gd name="T11" fmla="*/ 6 h 382587"/>
                <a:gd name="T12" fmla="*/ 2753 w 6105525"/>
                <a:gd name="T13" fmla="*/ 1411 h 382587"/>
                <a:gd name="T14" fmla="*/ 0 60000 65536"/>
                <a:gd name="T15" fmla="*/ 0 60000 65536"/>
                <a:gd name="T16" fmla="*/ 0 60000 65536"/>
                <a:gd name="T17" fmla="*/ 0 60000 65536"/>
                <a:gd name="T18" fmla="*/ 0 60000 65536"/>
                <a:gd name="T19" fmla="*/ 0 60000 65536"/>
                <a:gd name="T20" fmla="*/ 0 60000 65536"/>
                <a:gd name="T21" fmla="*/ 0 w 6105525"/>
                <a:gd name="T22" fmla="*/ 0 h 382587"/>
                <a:gd name="T23" fmla="*/ 6105525 w 6105525"/>
                <a:gd name="T24" fmla="*/ 382587 h 382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05525" h="382587">
                  <a:moveTo>
                    <a:pt x="0" y="382587"/>
                  </a:moveTo>
                  <a:cubicBezTo>
                    <a:pt x="348456" y="196849"/>
                    <a:pt x="696913" y="11112"/>
                    <a:pt x="1038225" y="11112"/>
                  </a:cubicBezTo>
                  <a:cubicBezTo>
                    <a:pt x="1379537" y="11112"/>
                    <a:pt x="1709738" y="382587"/>
                    <a:pt x="2047875" y="382587"/>
                  </a:cubicBezTo>
                  <a:cubicBezTo>
                    <a:pt x="2386012" y="382587"/>
                    <a:pt x="2727325" y="12700"/>
                    <a:pt x="3067050" y="11112"/>
                  </a:cubicBezTo>
                  <a:cubicBezTo>
                    <a:pt x="3406775" y="9525"/>
                    <a:pt x="3748088" y="374649"/>
                    <a:pt x="4086225" y="373062"/>
                  </a:cubicBezTo>
                  <a:cubicBezTo>
                    <a:pt x="4424362" y="371475"/>
                    <a:pt x="4759325" y="0"/>
                    <a:pt x="5095875" y="1587"/>
                  </a:cubicBezTo>
                  <a:cubicBezTo>
                    <a:pt x="5432425" y="3175"/>
                    <a:pt x="5911850" y="312737"/>
                    <a:pt x="6105525" y="382587"/>
                  </a:cubicBezTo>
                </a:path>
              </a:pathLst>
            </a:cu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wrap="none"/>
            <a:lstStyle/>
            <a:p>
              <a:pPr>
                <a:spcBef>
                  <a:spcPct val="0"/>
                </a:spcBef>
              </a:pPr>
              <a:endParaRPr lang="en-US" b="1" dirty="0" smtClean="0">
                <a:latin typeface="Calibri" pitchFamily="34" charset="0"/>
              </a:endParaRPr>
            </a:p>
          </p:txBody>
        </p:sp>
      </p:grpSp>
      <p:sp>
        <p:nvSpPr>
          <p:cNvPr id="1066002" name="Rectangle 18"/>
          <p:cNvSpPr>
            <a:spLocks noChangeArrowheads="1"/>
          </p:cNvSpPr>
          <p:nvPr/>
        </p:nvSpPr>
        <p:spPr bwMode="auto">
          <a:xfrm>
            <a:off x="6756400" y="5260975"/>
            <a:ext cx="360362" cy="265113"/>
          </a:xfrm>
          <a:prstGeom prst="rect">
            <a:avLst/>
          </a:prstGeom>
          <a:noFill/>
          <a:ln w="9525">
            <a:noFill/>
            <a:miter lim="800000"/>
            <a:headEnd/>
            <a:tailEnd/>
          </a:ln>
          <a:effectLst/>
        </p:spPr>
        <p:txBody>
          <a:bodyPr wrap="none" anchor="ctr"/>
          <a:lstStyle/>
          <a:p>
            <a:pPr algn="ctr">
              <a:spcBef>
                <a:spcPct val="0"/>
              </a:spcBef>
            </a:pPr>
            <a:r>
              <a:rPr lang="en-US" sz="2400" b="1" dirty="0" smtClean="0">
                <a:solidFill>
                  <a:schemeClr val="accent1"/>
                </a:solidFill>
                <a:latin typeface="Avenir LT Std 65 Medium" pitchFamily="34" charset="0"/>
              </a:rPr>
              <a:t>+</a:t>
            </a:r>
          </a:p>
        </p:txBody>
      </p:sp>
      <p:grpSp>
        <p:nvGrpSpPr>
          <p:cNvPr id="46" name="Group 45"/>
          <p:cNvGrpSpPr/>
          <p:nvPr/>
        </p:nvGrpSpPr>
        <p:grpSpPr>
          <a:xfrm>
            <a:off x="4711701" y="5068888"/>
            <a:ext cx="1928812" cy="649287"/>
            <a:chOff x="4711701" y="4878388"/>
            <a:chExt cx="1928812" cy="649287"/>
          </a:xfrm>
        </p:grpSpPr>
        <p:sp>
          <p:nvSpPr>
            <p:cNvPr id="1066011" name="Rectangle 27"/>
            <p:cNvSpPr>
              <a:spLocks noChangeArrowheads="1"/>
            </p:cNvSpPr>
            <p:nvPr/>
          </p:nvSpPr>
          <p:spPr bwMode="auto">
            <a:xfrm>
              <a:off x="4767263" y="4878388"/>
              <a:ext cx="1873250" cy="649287"/>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5400000" scaled="1"/>
              <a:tileRect/>
            </a:gradFill>
            <a:ln w="9525">
              <a:noFill/>
              <a:miter lim="800000"/>
              <a:headEnd/>
              <a:tailEnd/>
            </a:ln>
            <a:effectLst>
              <a:outerShdw blurRad="50800" dist="38100" dir="2700000" algn="tl" rotWithShape="0">
                <a:prstClr val="black">
                  <a:alpha val="40000"/>
                </a:prstClr>
              </a:outerShdw>
            </a:effectLst>
          </p:spPr>
          <p:txBody>
            <a:bodyPr wrap="none" anchor="ctr"/>
            <a:lstStyle/>
            <a:p>
              <a:pPr>
                <a:spcBef>
                  <a:spcPct val="0"/>
                </a:spcBef>
              </a:pPr>
              <a:endParaRPr lang="en-US" b="1" dirty="0" smtClean="0">
                <a:latin typeface="Calibri" pitchFamily="34" charset="0"/>
              </a:endParaRPr>
            </a:p>
          </p:txBody>
        </p:sp>
        <p:sp>
          <p:nvSpPr>
            <p:cNvPr id="1065999" name="AutoShape 15"/>
            <p:cNvSpPr>
              <a:spLocks noChangeArrowheads="1"/>
            </p:cNvSpPr>
            <p:nvPr/>
          </p:nvSpPr>
          <p:spPr bwMode="auto">
            <a:xfrm>
              <a:off x="6208713" y="4997450"/>
              <a:ext cx="360362" cy="411163"/>
            </a:xfrm>
            <a:prstGeom prst="irregularSeal2">
              <a:avLst/>
            </a:prstGeom>
            <a:solidFill>
              <a:schemeClr val="accent1"/>
            </a:solidFill>
            <a:ln w="9525">
              <a:noFill/>
              <a:miter lim="800000"/>
              <a:headEnd/>
              <a:tailEnd/>
            </a:ln>
            <a:effectLst>
              <a:outerShdw blurRad="50800" dist="38100" dir="2700000" algn="tl" rotWithShape="0">
                <a:prstClr val="black">
                  <a:alpha val="40000"/>
                </a:prstClr>
              </a:outerShdw>
            </a:effectLst>
          </p:spPr>
          <p:txBody>
            <a:bodyPr wrap="none" anchor="ctr"/>
            <a:lstStyle/>
            <a:p>
              <a:pPr>
                <a:spcBef>
                  <a:spcPct val="0"/>
                </a:spcBef>
              </a:pPr>
              <a:endParaRPr lang="en-US" b="1" dirty="0" smtClean="0">
                <a:latin typeface="Calibri" pitchFamily="34" charset="0"/>
              </a:endParaRPr>
            </a:p>
          </p:txBody>
        </p:sp>
        <p:sp>
          <p:nvSpPr>
            <p:cNvPr id="33" name="TextBox 32"/>
            <p:cNvSpPr txBox="1"/>
            <p:nvPr/>
          </p:nvSpPr>
          <p:spPr>
            <a:xfrm>
              <a:off x="4711701" y="4883943"/>
              <a:ext cx="1928812" cy="542926"/>
            </a:xfrm>
            <a:prstGeom prst="rect">
              <a:avLst/>
            </a:prstGeom>
            <a:noFill/>
          </p:spPr>
          <p:txBody>
            <a:bodyPr wrap="square" lIns="0" tIns="0" rIns="0" bIns="0" rtlCol="0" anchor="ctr" anchorCtr="0">
              <a:noAutofit/>
            </a:bodyPr>
            <a:lstStyle/>
            <a:p>
              <a:r>
                <a:rPr lang="ru-RU" dirty="0" smtClean="0"/>
                <a:t>Очищенный белок-носитель</a:t>
              </a:r>
              <a:endParaRPr lang="en-US" dirty="0" smtClean="0"/>
            </a:p>
          </p:txBody>
        </p:sp>
      </p:grpSp>
      <p:grpSp>
        <p:nvGrpSpPr>
          <p:cNvPr id="41" name="Group 40"/>
          <p:cNvGrpSpPr/>
          <p:nvPr/>
        </p:nvGrpSpPr>
        <p:grpSpPr>
          <a:xfrm>
            <a:off x="528637" y="3579813"/>
            <a:ext cx="3148014" cy="1973262"/>
            <a:chOff x="528637" y="3389313"/>
            <a:chExt cx="3148014" cy="1973262"/>
          </a:xfrm>
        </p:grpSpPr>
        <p:sp>
          <p:nvSpPr>
            <p:cNvPr id="34" name="TextBox 33"/>
            <p:cNvSpPr txBox="1"/>
            <p:nvPr/>
          </p:nvSpPr>
          <p:spPr>
            <a:xfrm>
              <a:off x="528637" y="5105400"/>
              <a:ext cx="1495425" cy="257175"/>
            </a:xfrm>
            <a:prstGeom prst="rect">
              <a:avLst/>
            </a:prstGeom>
            <a:noFill/>
          </p:spPr>
          <p:txBody>
            <a:bodyPr wrap="square" lIns="0" tIns="0" rIns="0" bIns="0" rtlCol="0" anchor="ctr" anchorCtr="0">
              <a:noAutofit/>
            </a:bodyPr>
            <a:lstStyle/>
            <a:p>
              <a:pPr algn="ctr"/>
              <a:r>
                <a:rPr lang="en-US" i="1" dirty="0" smtClean="0"/>
                <a:t>N. meningitidis</a:t>
              </a:r>
            </a:p>
          </p:txBody>
        </p:sp>
        <p:sp>
          <p:nvSpPr>
            <p:cNvPr id="35" name="TextBox 34"/>
            <p:cNvSpPr txBox="1"/>
            <p:nvPr/>
          </p:nvSpPr>
          <p:spPr>
            <a:xfrm>
              <a:off x="796925" y="3389313"/>
              <a:ext cx="2879726" cy="257175"/>
            </a:xfrm>
            <a:prstGeom prst="rect">
              <a:avLst/>
            </a:prstGeom>
            <a:noFill/>
          </p:spPr>
          <p:txBody>
            <a:bodyPr wrap="square" lIns="0" tIns="0" rIns="0" bIns="0" rtlCol="0" anchor="ctr" anchorCtr="0">
              <a:noAutofit/>
            </a:bodyPr>
            <a:lstStyle/>
            <a:p>
              <a:pPr algn="ctr"/>
              <a:r>
                <a:rPr lang="ru-RU" dirty="0" smtClean="0"/>
                <a:t>Очищенный полисахарид</a:t>
              </a:r>
              <a:endParaRPr lang="en-US" dirty="0" smtClean="0"/>
            </a:p>
          </p:txBody>
        </p:sp>
      </p:grpSp>
      <p:grpSp>
        <p:nvGrpSpPr>
          <p:cNvPr id="47" name="Group 46"/>
          <p:cNvGrpSpPr/>
          <p:nvPr/>
        </p:nvGrpSpPr>
        <p:grpSpPr>
          <a:xfrm>
            <a:off x="4767263" y="4074925"/>
            <a:ext cx="4193857" cy="576262"/>
            <a:chOff x="4767263" y="3749675"/>
            <a:chExt cx="4075157" cy="576262"/>
          </a:xfrm>
        </p:grpSpPr>
        <p:sp>
          <p:nvSpPr>
            <p:cNvPr id="36" name="Rectangle 25"/>
            <p:cNvSpPr>
              <a:spLocks noChangeArrowheads="1"/>
            </p:cNvSpPr>
            <p:nvPr/>
          </p:nvSpPr>
          <p:spPr bwMode="auto">
            <a:xfrm>
              <a:off x="4767263" y="3749675"/>
              <a:ext cx="3889375" cy="576262"/>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5400000" scaled="1"/>
              <a:tileRect/>
            </a:gradFill>
            <a:ln w="9525">
              <a:noFill/>
              <a:miter lim="800000"/>
              <a:headEnd/>
              <a:tailEnd/>
            </a:ln>
            <a:effectLst>
              <a:outerShdw blurRad="50800" dist="38100" dir="2700000" algn="tl" rotWithShape="0">
                <a:prstClr val="black">
                  <a:alpha val="40000"/>
                </a:prstClr>
              </a:outerShdw>
            </a:effectLst>
          </p:spPr>
          <p:txBody>
            <a:bodyPr wrap="none" anchor="ctr"/>
            <a:lstStyle/>
            <a:p>
              <a:pPr>
                <a:spcBef>
                  <a:spcPct val="0"/>
                </a:spcBef>
              </a:pPr>
              <a:endParaRPr lang="en-US" sz="1800" b="1" dirty="0" smtClean="0">
                <a:latin typeface="Calibri" pitchFamily="34" charset="0"/>
              </a:endParaRPr>
            </a:p>
          </p:txBody>
        </p:sp>
        <p:sp>
          <p:nvSpPr>
            <p:cNvPr id="37" name="Freeform 22"/>
            <p:cNvSpPr>
              <a:spLocks/>
            </p:cNvSpPr>
            <p:nvPr/>
          </p:nvSpPr>
          <p:spPr bwMode="auto">
            <a:xfrm>
              <a:off x="5116393" y="4003729"/>
              <a:ext cx="1008062" cy="95250"/>
            </a:xfrm>
            <a:custGeom>
              <a:avLst/>
              <a:gdLst>
                <a:gd name="T0" fmla="*/ 0 w 6105525"/>
                <a:gd name="T1" fmla="*/ 1411 h 382587"/>
                <a:gd name="T2" fmla="*/ 468 w 6105525"/>
                <a:gd name="T3" fmla="*/ 41 h 382587"/>
                <a:gd name="T4" fmla="*/ 923 w 6105525"/>
                <a:gd name="T5" fmla="*/ 1411 h 382587"/>
                <a:gd name="T6" fmla="*/ 1383 w 6105525"/>
                <a:gd name="T7" fmla="*/ 41 h 382587"/>
                <a:gd name="T8" fmla="*/ 1842 w 6105525"/>
                <a:gd name="T9" fmla="*/ 1376 h 382587"/>
                <a:gd name="T10" fmla="*/ 2298 w 6105525"/>
                <a:gd name="T11" fmla="*/ 6 h 382587"/>
                <a:gd name="T12" fmla="*/ 2753 w 6105525"/>
                <a:gd name="T13" fmla="*/ 1411 h 382587"/>
                <a:gd name="T14" fmla="*/ 0 60000 65536"/>
                <a:gd name="T15" fmla="*/ 0 60000 65536"/>
                <a:gd name="T16" fmla="*/ 0 60000 65536"/>
                <a:gd name="T17" fmla="*/ 0 60000 65536"/>
                <a:gd name="T18" fmla="*/ 0 60000 65536"/>
                <a:gd name="T19" fmla="*/ 0 60000 65536"/>
                <a:gd name="T20" fmla="*/ 0 60000 65536"/>
                <a:gd name="T21" fmla="*/ 0 w 6105525"/>
                <a:gd name="T22" fmla="*/ 0 h 382587"/>
                <a:gd name="T23" fmla="*/ 6105525 w 6105525"/>
                <a:gd name="T24" fmla="*/ 382587 h 382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05525" h="382587">
                  <a:moveTo>
                    <a:pt x="0" y="382587"/>
                  </a:moveTo>
                  <a:cubicBezTo>
                    <a:pt x="348456" y="196849"/>
                    <a:pt x="696913" y="11112"/>
                    <a:pt x="1038225" y="11112"/>
                  </a:cubicBezTo>
                  <a:cubicBezTo>
                    <a:pt x="1379537" y="11112"/>
                    <a:pt x="1709738" y="382587"/>
                    <a:pt x="2047875" y="382587"/>
                  </a:cubicBezTo>
                  <a:cubicBezTo>
                    <a:pt x="2386012" y="382587"/>
                    <a:pt x="2727325" y="12700"/>
                    <a:pt x="3067050" y="11112"/>
                  </a:cubicBezTo>
                  <a:cubicBezTo>
                    <a:pt x="3406775" y="9525"/>
                    <a:pt x="3748088" y="374649"/>
                    <a:pt x="4086225" y="373062"/>
                  </a:cubicBezTo>
                  <a:cubicBezTo>
                    <a:pt x="4424362" y="371475"/>
                    <a:pt x="4759325" y="0"/>
                    <a:pt x="5095875" y="1587"/>
                  </a:cubicBezTo>
                  <a:cubicBezTo>
                    <a:pt x="5432425" y="3175"/>
                    <a:pt x="5911850" y="312737"/>
                    <a:pt x="6105525" y="382587"/>
                  </a:cubicBezTo>
                </a:path>
              </a:pathLst>
            </a:cu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wrap="none"/>
            <a:lstStyle/>
            <a:p>
              <a:pPr>
                <a:spcBef>
                  <a:spcPct val="0"/>
                </a:spcBef>
              </a:pPr>
              <a:endParaRPr lang="en-US" sz="1800" b="1" dirty="0" smtClean="0">
                <a:latin typeface="Calibri" pitchFamily="34" charset="0"/>
              </a:endParaRPr>
            </a:p>
          </p:txBody>
        </p:sp>
        <p:sp>
          <p:nvSpPr>
            <p:cNvPr id="39" name="TextBox 38"/>
            <p:cNvSpPr txBox="1"/>
            <p:nvPr/>
          </p:nvSpPr>
          <p:spPr>
            <a:xfrm>
              <a:off x="6143626" y="3917157"/>
              <a:ext cx="2698794" cy="257175"/>
            </a:xfrm>
            <a:prstGeom prst="rect">
              <a:avLst/>
            </a:prstGeom>
            <a:noFill/>
          </p:spPr>
          <p:txBody>
            <a:bodyPr wrap="square" lIns="0" tIns="0" rIns="0" bIns="0" rtlCol="0" anchor="ctr" anchorCtr="0">
              <a:noAutofit/>
            </a:bodyPr>
            <a:lstStyle/>
            <a:p>
              <a:r>
                <a:rPr lang="ru-RU" dirty="0" smtClean="0"/>
                <a:t>Конъюгированная вакцина</a:t>
              </a:r>
              <a:endParaRPr lang="en-US" dirty="0" smtClean="0"/>
            </a:p>
          </p:txBody>
        </p:sp>
        <p:sp>
          <p:nvSpPr>
            <p:cNvPr id="1066001" name="AutoShape 17"/>
            <p:cNvSpPr>
              <a:spLocks noChangeArrowheads="1"/>
            </p:cNvSpPr>
            <p:nvPr/>
          </p:nvSpPr>
          <p:spPr bwMode="auto">
            <a:xfrm>
              <a:off x="4769900" y="3838575"/>
              <a:ext cx="360363" cy="411163"/>
            </a:xfrm>
            <a:prstGeom prst="irregularSeal2">
              <a:avLst/>
            </a:prstGeom>
            <a:solidFill>
              <a:schemeClr val="accent1"/>
            </a:solidFill>
            <a:ln w="9525">
              <a:noFill/>
              <a:miter lim="800000"/>
              <a:headEnd/>
              <a:tailEnd/>
            </a:ln>
            <a:effectLst>
              <a:outerShdw blurRad="50800" dist="38100" dir="2700000" algn="tl" rotWithShape="0">
                <a:prstClr val="black">
                  <a:alpha val="40000"/>
                </a:prstClr>
              </a:outerShdw>
            </a:effectLst>
          </p:spPr>
          <p:txBody>
            <a:bodyPr wrap="none" anchor="ctr"/>
            <a:lstStyle/>
            <a:p>
              <a:pPr>
                <a:spcBef>
                  <a:spcPct val="0"/>
                </a:spcBef>
              </a:pPr>
              <a:endParaRPr lang="en-US" sz="1800" b="1" dirty="0" smtClean="0">
                <a:latin typeface="Calibri" pitchFamily="34" charset="0"/>
              </a:endParaRPr>
            </a:p>
          </p:txBody>
        </p:sp>
      </p:grpSp>
      <p:sp>
        <p:nvSpPr>
          <p:cNvPr id="42" name="Text Box 4"/>
          <p:cNvSpPr txBox="1">
            <a:spLocks noChangeArrowheads="1"/>
          </p:cNvSpPr>
          <p:nvPr/>
        </p:nvSpPr>
        <p:spPr bwMode="auto">
          <a:xfrm>
            <a:off x="314325" y="5981701"/>
            <a:ext cx="8732838" cy="568146"/>
          </a:xfrm>
          <a:prstGeom prst="rect">
            <a:avLst/>
          </a:prstGeom>
          <a:noFill/>
          <a:ln w="9525">
            <a:noFill/>
            <a:miter lim="800000"/>
            <a:headEnd/>
            <a:tailEnd/>
          </a:ln>
        </p:spPr>
        <p:txBody>
          <a:bodyPr wrap="square" lIns="0" tIns="0" rIns="0" bIns="0" anchor="b" anchorCtr="0">
            <a:noAutofit/>
          </a:bodyPr>
          <a:lstStyle>
            <a:lvl1pPr eaLnBrk="0" hangingPunct="0">
              <a:defRPr sz="1500" b="1">
                <a:solidFill>
                  <a:schemeClr val="tx1"/>
                </a:solidFill>
                <a:latin typeface="Arial" pitchFamily="34" charset="0"/>
                <a:cs typeface="Arial" pitchFamily="34" charset="0"/>
              </a:defRPr>
            </a:lvl1pPr>
            <a:lvl2pPr marL="742950" indent="-285750" eaLnBrk="0" hangingPunct="0">
              <a:defRPr sz="1500" b="1">
                <a:solidFill>
                  <a:schemeClr val="tx1"/>
                </a:solidFill>
                <a:latin typeface="Arial" pitchFamily="34" charset="0"/>
                <a:cs typeface="Arial" pitchFamily="34" charset="0"/>
              </a:defRPr>
            </a:lvl2pPr>
            <a:lvl3pPr marL="1143000" indent="-228600" eaLnBrk="0" hangingPunct="0">
              <a:defRPr sz="1500" b="1">
                <a:solidFill>
                  <a:schemeClr val="tx1"/>
                </a:solidFill>
                <a:latin typeface="Arial" pitchFamily="34" charset="0"/>
                <a:cs typeface="Arial" pitchFamily="34" charset="0"/>
              </a:defRPr>
            </a:lvl3pPr>
            <a:lvl4pPr marL="1600200" indent="-228600" eaLnBrk="0" hangingPunct="0">
              <a:defRPr sz="1500" b="1">
                <a:solidFill>
                  <a:schemeClr val="tx1"/>
                </a:solidFill>
                <a:latin typeface="Arial" pitchFamily="34" charset="0"/>
                <a:cs typeface="Arial" pitchFamily="34" charset="0"/>
              </a:defRPr>
            </a:lvl4pPr>
            <a:lvl5pPr marL="2057400" indent="-228600" eaLnBrk="0" hangingPunct="0">
              <a:defRPr sz="15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5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5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5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500" b="1">
                <a:solidFill>
                  <a:schemeClr val="tx1"/>
                </a:solidFill>
                <a:latin typeface="Arial" pitchFamily="34" charset="0"/>
                <a:cs typeface="Arial" pitchFamily="34" charset="0"/>
              </a:defRPr>
            </a:lvl9pPr>
          </a:lstStyle>
          <a:p>
            <a:pPr lvl="0" eaLnBrk="1" hangingPunct="1">
              <a:lnSpc>
                <a:spcPct val="95000"/>
              </a:lnSpc>
              <a:spcBef>
                <a:spcPct val="0"/>
              </a:spcBef>
              <a:tabLst>
                <a:tab pos="3657600" algn="l"/>
                <a:tab pos="6223000" algn="l"/>
              </a:tabLst>
            </a:pPr>
            <a:r>
              <a:rPr lang="en-US" altLang="en-US" sz="1000" b="0" dirty="0" smtClean="0">
                <a:solidFill>
                  <a:srgbClr val="20252C"/>
                </a:solidFill>
                <a:latin typeface="+mj-lt"/>
              </a:rPr>
              <a:t>CRM</a:t>
            </a:r>
            <a:r>
              <a:rPr lang="en-US" altLang="en-US" sz="1000" b="0" baseline="-25000" dirty="0" smtClean="0">
                <a:solidFill>
                  <a:srgbClr val="20252C"/>
                </a:solidFill>
                <a:latin typeface="+mj-lt"/>
              </a:rPr>
              <a:t>197</a:t>
            </a:r>
            <a:r>
              <a:rPr lang="en-US" altLang="en-US" sz="1000" b="0" dirty="0" smtClean="0">
                <a:solidFill>
                  <a:srgbClr val="20252C"/>
                </a:solidFill>
                <a:latin typeface="+mj-lt"/>
              </a:rPr>
              <a:t>=cross-reactive material 197.</a:t>
            </a:r>
          </a:p>
          <a:p>
            <a:pPr eaLnBrk="1" hangingPunct="1">
              <a:lnSpc>
                <a:spcPct val="95000"/>
              </a:lnSpc>
              <a:spcBef>
                <a:spcPct val="0"/>
              </a:spcBef>
              <a:tabLst>
                <a:tab pos="3657600" algn="l"/>
                <a:tab pos="6223000" algn="l"/>
              </a:tabLst>
            </a:pPr>
            <a:r>
              <a:rPr lang="en-US" altLang="en-US" sz="1000" b="0" dirty="0" smtClean="0">
                <a:solidFill>
                  <a:srgbClr val="20252C"/>
                </a:solidFill>
                <a:latin typeface="+mj-lt"/>
              </a:rPr>
              <a:t>CRM</a:t>
            </a:r>
            <a:r>
              <a:rPr lang="en-US" altLang="en-US" sz="1000" b="0" baseline="-25000" dirty="0" smtClean="0">
                <a:solidFill>
                  <a:srgbClr val="20252C"/>
                </a:solidFill>
                <a:latin typeface="+mj-lt"/>
              </a:rPr>
              <a:t>197</a:t>
            </a:r>
            <a:r>
              <a:rPr lang="en-US" altLang="en-US" sz="1000" b="0" dirty="0" smtClean="0">
                <a:solidFill>
                  <a:srgbClr val="20252C"/>
                </a:solidFill>
                <a:latin typeface="+mj-lt"/>
              </a:rPr>
              <a:t> is a nontoxic recombinant variant of diphtheria toxin. Differs from diphtheria </a:t>
            </a:r>
            <a:r>
              <a:rPr lang="en-US" altLang="en-US" sz="1000" b="0" dirty="0" err="1" smtClean="0">
                <a:solidFill>
                  <a:srgbClr val="20252C"/>
                </a:solidFill>
                <a:latin typeface="+mj-lt"/>
              </a:rPr>
              <a:t>toxoid</a:t>
            </a:r>
            <a:r>
              <a:rPr lang="en-US" altLang="en-US" sz="1000" b="0" dirty="0" smtClean="0">
                <a:solidFill>
                  <a:srgbClr val="20252C"/>
                </a:solidFill>
                <a:latin typeface="+mj-lt"/>
              </a:rPr>
              <a:t> by a single amino acid substitution.</a:t>
            </a:r>
            <a:r>
              <a:rPr lang="en-US" altLang="en-US" sz="1000" b="0" baseline="30000" dirty="0" smtClean="0">
                <a:solidFill>
                  <a:srgbClr val="20252C"/>
                </a:solidFill>
                <a:latin typeface="+mj-lt"/>
              </a:rPr>
              <a:t>45</a:t>
            </a:r>
            <a:r>
              <a:rPr lang="en-US" altLang="en-US" sz="1000" b="0" dirty="0" smtClean="0">
                <a:solidFill>
                  <a:srgbClr val="20252C"/>
                </a:solidFill>
                <a:latin typeface="+mj-lt"/>
              </a:rPr>
              <a:t> </a:t>
            </a:r>
          </a:p>
          <a:p>
            <a:pPr eaLnBrk="1" hangingPunct="1">
              <a:lnSpc>
                <a:spcPct val="95000"/>
              </a:lnSpc>
              <a:spcBef>
                <a:spcPct val="0"/>
              </a:spcBef>
              <a:tabLst>
                <a:tab pos="3657600" algn="l"/>
                <a:tab pos="6223000" algn="l"/>
              </a:tabLst>
            </a:pPr>
            <a:r>
              <a:rPr lang="en-US" altLang="en-US" sz="1000" b="0" dirty="0" smtClean="0">
                <a:solidFill>
                  <a:srgbClr val="20252C"/>
                </a:solidFill>
                <a:latin typeface="+mj-lt"/>
              </a:rPr>
              <a:t>Pollard AJ, et al. </a:t>
            </a:r>
            <a:r>
              <a:rPr lang="en-US" altLang="en-US" sz="1000" b="0" i="1" dirty="0" smtClean="0">
                <a:solidFill>
                  <a:srgbClr val="20252C"/>
                </a:solidFill>
                <a:latin typeface="+mj-lt"/>
              </a:rPr>
              <a:t>Nat Rev </a:t>
            </a:r>
            <a:r>
              <a:rPr lang="en-US" altLang="en-US" sz="1000" b="0" i="1" dirty="0" err="1" smtClean="0">
                <a:solidFill>
                  <a:srgbClr val="20252C"/>
                </a:solidFill>
                <a:latin typeface="+mj-lt"/>
              </a:rPr>
              <a:t>Immunol</a:t>
            </a:r>
            <a:r>
              <a:rPr lang="en-US" altLang="en-US" sz="1000" b="0" dirty="0" smtClean="0">
                <a:solidFill>
                  <a:srgbClr val="20252C"/>
                </a:solidFill>
                <a:latin typeface="+mj-lt"/>
              </a:rPr>
              <a:t>. 2009</a:t>
            </a:r>
            <a:r>
              <a:rPr lang="en-US" altLang="en-US" sz="1000" b="0" dirty="0" smtClean="0">
                <a:solidFill>
                  <a:srgbClr val="20252C"/>
                </a:solidFill>
                <a:latin typeface="+mj-lt"/>
                <a:sym typeface="Wingdings" pitchFamily="2" charset="2"/>
              </a:rPr>
              <a:t>;9(3):</a:t>
            </a:r>
            <a:r>
              <a:rPr lang="en-US" altLang="en-US" sz="1000" b="0" dirty="0" smtClean="0">
                <a:solidFill>
                  <a:srgbClr val="20252C"/>
                </a:solidFill>
                <a:latin typeface="+mj-lt"/>
              </a:rPr>
              <a:t>213; </a:t>
            </a:r>
            <a:r>
              <a:rPr lang="en-US" sz="1000" b="0" dirty="0" smtClean="0"/>
              <a:t>http://www.who.int/ith/vaccines/meningococcal/en/</a:t>
            </a:r>
            <a:r>
              <a:rPr lang="en-US" altLang="en-US" sz="1000" b="0" dirty="0" smtClean="0">
                <a:solidFill>
                  <a:srgbClr val="20252C"/>
                </a:solidFill>
                <a:latin typeface="+mj-lt"/>
              </a:rPr>
              <a:t>; Broker M, et al. </a:t>
            </a:r>
            <a:r>
              <a:rPr lang="en-US" altLang="en-US" sz="1000" b="0" i="1" dirty="0" smtClean="0">
                <a:solidFill>
                  <a:srgbClr val="20252C"/>
                </a:solidFill>
                <a:latin typeface="+mj-lt"/>
              </a:rPr>
              <a:t>Infect Drug Resist</a:t>
            </a:r>
            <a:r>
              <a:rPr lang="en-US" altLang="en-US" sz="1000" b="0" dirty="0" smtClean="0">
                <a:solidFill>
                  <a:srgbClr val="20252C"/>
                </a:solidFill>
                <a:latin typeface="+mj-lt"/>
              </a:rPr>
              <a:t>. 2011;4:137.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dissolve">
                                      <p:cBhvr>
                                        <p:cTn id="11" dur="500"/>
                                        <p:tgtEl>
                                          <p:spTgt spid="41"/>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066007"/>
                                        </p:tgtEl>
                                        <p:attrNameLst>
                                          <p:attrName>style.visibility</p:attrName>
                                        </p:attrNameLst>
                                      </p:cBhvr>
                                      <p:to>
                                        <p:strVal val="visible"/>
                                      </p:to>
                                    </p:set>
                                    <p:animEffect transition="in" filter="wipe(down)">
                                      <p:cBhvr>
                                        <p:cTn id="23" dur="500"/>
                                        <p:tgtEl>
                                          <p:spTgt spid="1066007"/>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dissolve">
                                      <p:cBhvr>
                                        <p:cTn id="27" dur="500"/>
                                        <p:tgtEl>
                                          <p:spTgt spid="4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66008"/>
                                        </p:tgtEl>
                                        <p:attrNameLst>
                                          <p:attrName>style.visibility</p:attrName>
                                        </p:attrNameLst>
                                      </p:cBhvr>
                                      <p:to>
                                        <p:strVal val="visible"/>
                                      </p:to>
                                    </p:set>
                                    <p:animEffect transition="in" filter="wipe(left)">
                                      <p:cBhvr>
                                        <p:cTn id="31" dur="500"/>
                                        <p:tgtEl>
                                          <p:spTgt spid="1066008"/>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dissolve">
                                      <p:cBhvr>
                                        <p:cTn id="35" dur="500"/>
                                        <p:tgtEl>
                                          <p:spTgt spid="46"/>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066002"/>
                                        </p:tgtEl>
                                        <p:attrNameLst>
                                          <p:attrName>style.visibility</p:attrName>
                                        </p:attrNameLst>
                                      </p:cBhvr>
                                      <p:to>
                                        <p:strVal val="visible"/>
                                      </p:to>
                                    </p:set>
                                    <p:animEffect transition="in" filter="dissolve">
                                      <p:cBhvr>
                                        <p:cTn id="39" dur="500"/>
                                        <p:tgtEl>
                                          <p:spTgt spid="1066002"/>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dissolve">
                                      <p:cBhvr>
                                        <p:cTn id="43" dur="500"/>
                                        <p:tgtEl>
                                          <p:spTgt spid="45"/>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66006"/>
                                        </p:tgtEl>
                                        <p:attrNameLst>
                                          <p:attrName>style.visibility</p:attrName>
                                        </p:attrNameLst>
                                      </p:cBhvr>
                                      <p:to>
                                        <p:strVal val="visible"/>
                                      </p:to>
                                    </p:set>
                                    <p:animEffect transition="in" filter="wipe(down)">
                                      <p:cBhvr>
                                        <p:cTn id="47" dur="500"/>
                                        <p:tgtEl>
                                          <p:spTgt spid="1066006"/>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dissolve">
                                      <p:cBhvr>
                                        <p:cTn id="5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66006" grpId="0" animBg="1"/>
      <p:bldP spid="1066007" grpId="0" animBg="1"/>
      <p:bldP spid="1066008" grpId="0" animBg="1"/>
      <p:bldP spid="106600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a:xfrm>
            <a:off x="0" y="1395092"/>
            <a:ext cx="9144000" cy="2203886"/>
          </a:xfrm>
          <a:prstGeom prst="rect">
            <a:avLst/>
          </a:prstGeom>
          <a:gradFill flip="none" rotWithShape="1">
            <a:gsLst>
              <a:gs pos="0">
                <a:srgbClr val="C9F0FF"/>
              </a:gs>
              <a:gs pos="50000">
                <a:srgbClr val="D5F3FF"/>
              </a:gs>
              <a:gs pos="100000">
                <a:srgbClr val="EBF9FF"/>
              </a:gs>
            </a:gsLst>
            <a:lin ang="0" scaled="1"/>
            <a:tileRect/>
          </a:gradFill>
        </p:spPr>
        <p:txBody>
          <a:bodyPr wrap="none" lIns="0" tIns="0" rIns="0" bIns="0" rtlCol="0" anchor="ctr" anchorCtr="0">
            <a:noAutofit/>
          </a:bodyPr>
          <a:lstStyle/>
          <a:p>
            <a:pPr algn="ctr"/>
            <a:endParaRPr lang="en-US" dirty="0">
              <a:solidFill>
                <a:srgbClr val="20252C"/>
              </a:solidFill>
            </a:endParaRPr>
          </a:p>
        </p:txBody>
      </p:sp>
      <p:sp>
        <p:nvSpPr>
          <p:cNvPr id="10246" name="Oval 6"/>
          <p:cNvSpPr>
            <a:spLocks noChangeArrowheads="1"/>
          </p:cNvSpPr>
          <p:nvPr/>
        </p:nvSpPr>
        <p:spPr bwMode="auto">
          <a:xfrm>
            <a:off x="738188" y="2262220"/>
            <a:ext cx="1241425" cy="993775"/>
          </a:xfrm>
          <a:prstGeom prst="ellipse">
            <a:avLst/>
          </a:prstGeom>
          <a:solidFill>
            <a:srgbClr val="F0E0D8"/>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52" name="Title 51"/>
          <p:cNvSpPr>
            <a:spLocks noGrp="1"/>
          </p:cNvSpPr>
          <p:nvPr>
            <p:ph type="title"/>
          </p:nvPr>
        </p:nvSpPr>
        <p:spPr/>
        <p:txBody>
          <a:bodyPr anchor="ctr" anchorCtr="0"/>
          <a:lstStyle/>
          <a:p>
            <a:r>
              <a:rPr lang="ru-RU" dirty="0" smtClean="0"/>
              <a:t>Иммунный ответ на менингококковые полисахаридные и  конъюгированные вакцины</a:t>
            </a:r>
            <a:endParaRPr lang="en-US" dirty="0"/>
          </a:p>
        </p:txBody>
      </p:sp>
      <p:sp>
        <p:nvSpPr>
          <p:cNvPr id="60" name="Content Placeholder 59"/>
          <p:cNvSpPr>
            <a:spLocks noGrp="1"/>
          </p:cNvSpPr>
          <p:nvPr>
            <p:ph sz="half" idx="4294967295"/>
          </p:nvPr>
        </p:nvSpPr>
        <p:spPr>
          <a:xfrm>
            <a:off x="5362574" y="1571658"/>
            <a:ext cx="3609975" cy="1835150"/>
          </a:xfrm>
        </p:spPr>
        <p:txBody>
          <a:bodyPr/>
          <a:lstStyle/>
          <a:p>
            <a:pPr>
              <a:buNone/>
            </a:pPr>
            <a:r>
              <a:rPr lang="ru-RU" sz="1800" dirty="0" smtClean="0">
                <a:solidFill>
                  <a:schemeClr val="accent4">
                    <a:lumMod val="75000"/>
                  </a:schemeClr>
                </a:solidFill>
                <a:latin typeface="Trebuchet MS" pitchFamily="34" charset="0"/>
              </a:rPr>
              <a:t>Полисахаридная вакцина</a:t>
            </a:r>
            <a:endParaRPr lang="en-US" sz="1800" dirty="0" smtClean="0">
              <a:solidFill>
                <a:schemeClr val="accent4">
                  <a:lumMod val="75000"/>
                </a:schemeClr>
              </a:solidFill>
              <a:latin typeface="Trebuchet MS" pitchFamily="34" charset="0"/>
            </a:endParaRPr>
          </a:p>
          <a:p>
            <a:pPr>
              <a:spcBef>
                <a:spcPts val="300"/>
              </a:spcBef>
            </a:pPr>
            <a:r>
              <a:rPr lang="ru-RU" sz="1800" dirty="0" smtClean="0"/>
              <a:t>Антитела сохраняются непродолжительно</a:t>
            </a:r>
            <a:endParaRPr lang="en-US" sz="1800" dirty="0" smtClean="0"/>
          </a:p>
          <a:p>
            <a:pPr>
              <a:spcBef>
                <a:spcPts val="300"/>
              </a:spcBef>
            </a:pPr>
            <a:r>
              <a:rPr lang="ru-RU" sz="1800" dirty="0" smtClean="0"/>
              <a:t>Отсутствует выработка</a:t>
            </a:r>
            <a:r>
              <a:rPr lang="en-US" sz="1800" dirty="0" smtClean="0"/>
              <a:t> B-</a:t>
            </a:r>
            <a:r>
              <a:rPr lang="ru-RU" sz="1800" dirty="0" smtClean="0"/>
              <a:t>клеток памяти</a:t>
            </a:r>
            <a:endParaRPr lang="en-US" sz="1800" dirty="0" smtClean="0"/>
          </a:p>
        </p:txBody>
      </p:sp>
      <p:cxnSp>
        <p:nvCxnSpPr>
          <p:cNvPr id="54" name="Straight Arrow Connector 53"/>
          <p:cNvCxnSpPr/>
          <p:nvPr/>
        </p:nvCxnSpPr>
        <p:spPr bwMode="auto">
          <a:xfrm flipV="1">
            <a:off x="2095500" y="2760695"/>
            <a:ext cx="857250" cy="1"/>
          </a:xfrm>
          <a:prstGeom prst="straightConnector1">
            <a:avLst/>
          </a:prstGeom>
          <a:ln w="28575">
            <a:solidFill>
              <a:schemeClr val="tx2"/>
            </a:solidFill>
            <a:headEnd type="none" w="med" len="med"/>
            <a:tailEnd type="triangl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814216" y="1431767"/>
            <a:ext cx="1197700" cy="307777"/>
          </a:xfrm>
          <a:prstGeom prst="rect">
            <a:avLst/>
          </a:prstGeom>
        </p:spPr>
        <p:txBody>
          <a:bodyPr wrap="none" lIns="0" tIns="0" rIns="0" bIns="0" anchor="b" anchorCtr="0">
            <a:noAutofit/>
          </a:bodyPr>
          <a:lstStyle/>
          <a:p>
            <a:pPr algn="ctr"/>
            <a:r>
              <a:rPr lang="ru-RU" sz="1400" b="1" dirty="0" smtClean="0">
                <a:solidFill>
                  <a:srgbClr val="20252C"/>
                </a:solidFill>
              </a:rPr>
              <a:t>Полисахарид</a:t>
            </a:r>
            <a:endParaRPr lang="en-US" sz="1400" b="1" dirty="0">
              <a:solidFill>
                <a:srgbClr val="20252C"/>
              </a:solidFill>
            </a:endParaRPr>
          </a:p>
        </p:txBody>
      </p:sp>
      <p:sp>
        <p:nvSpPr>
          <p:cNvPr id="10245" name="Oval 5"/>
          <p:cNvSpPr>
            <a:spLocks noChangeArrowheads="1"/>
          </p:cNvSpPr>
          <p:nvPr/>
        </p:nvSpPr>
        <p:spPr bwMode="auto">
          <a:xfrm>
            <a:off x="942975" y="2397158"/>
            <a:ext cx="935038" cy="754063"/>
          </a:xfrm>
          <a:prstGeom prst="ellipse">
            <a:avLst/>
          </a:prstGeom>
          <a:gradFill flip="none" rotWithShape="1">
            <a:gsLst>
              <a:gs pos="0">
                <a:srgbClr val="F9EDED"/>
              </a:gs>
              <a:gs pos="0">
                <a:srgbClr val="F8E8E4"/>
              </a:gs>
              <a:gs pos="73000">
                <a:srgbClr val="E1A199"/>
              </a:gs>
              <a:gs pos="100000">
                <a:srgbClr val="F0E0D8"/>
              </a:gs>
            </a:gsLst>
            <a:path path="circle">
              <a:fillToRect l="50000" t="50000" r="50000" b="50000"/>
            </a:path>
            <a:tileRect/>
          </a:gra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0247" name="Freeform 7"/>
          <p:cNvSpPr>
            <a:spLocks/>
          </p:cNvSpPr>
          <p:nvPr/>
        </p:nvSpPr>
        <p:spPr bwMode="auto">
          <a:xfrm>
            <a:off x="582613" y="1843120"/>
            <a:ext cx="1776413" cy="207963"/>
          </a:xfrm>
          <a:custGeom>
            <a:avLst/>
            <a:gdLst/>
            <a:ahLst/>
            <a:cxnLst>
              <a:cxn ang="0">
                <a:pos x="0" y="75"/>
              </a:cxn>
              <a:cxn ang="0">
                <a:pos x="121" y="55"/>
              </a:cxn>
              <a:cxn ang="0">
                <a:pos x="263" y="45"/>
              </a:cxn>
              <a:cxn ang="0">
                <a:pos x="438" y="45"/>
              </a:cxn>
              <a:cxn ang="0">
                <a:pos x="596" y="47"/>
              </a:cxn>
              <a:cxn ang="0">
                <a:pos x="742" y="57"/>
              </a:cxn>
            </a:cxnLst>
            <a:rect l="0" t="0" r="r" b="b"/>
            <a:pathLst>
              <a:path w="742" h="87">
                <a:moveTo>
                  <a:pt x="0" y="75"/>
                </a:moveTo>
                <a:cubicBezTo>
                  <a:pt x="0" y="75"/>
                  <a:pt x="35" y="46"/>
                  <a:pt x="121" y="55"/>
                </a:cubicBezTo>
                <a:cubicBezTo>
                  <a:pt x="211" y="65"/>
                  <a:pt x="197" y="68"/>
                  <a:pt x="263" y="45"/>
                </a:cubicBezTo>
                <a:cubicBezTo>
                  <a:pt x="311" y="27"/>
                  <a:pt x="350" y="0"/>
                  <a:pt x="438" y="45"/>
                </a:cubicBezTo>
                <a:cubicBezTo>
                  <a:pt x="522" y="87"/>
                  <a:pt x="575" y="52"/>
                  <a:pt x="596" y="47"/>
                </a:cubicBezTo>
                <a:cubicBezTo>
                  <a:pt x="672" y="26"/>
                  <a:pt x="705" y="38"/>
                  <a:pt x="742" y="57"/>
                </a:cubicBezTo>
              </a:path>
            </a:pathLst>
          </a:custGeom>
          <a:noFill/>
          <a:ln w="28575" cap="flat" cmpd="sng" algn="ctr">
            <a:solidFill>
              <a:schemeClr val="accent4">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lstStyle/>
          <a:p>
            <a:pPr>
              <a:spcBef>
                <a:spcPct val="0"/>
              </a:spcBef>
            </a:pPr>
            <a:endParaRPr lang="en-US" b="1" dirty="0">
              <a:solidFill>
                <a:srgbClr val="20252C"/>
              </a:solidFill>
            </a:endParaRPr>
          </a:p>
        </p:txBody>
      </p:sp>
      <p:grpSp>
        <p:nvGrpSpPr>
          <p:cNvPr id="2" name="Group 95"/>
          <p:cNvGrpSpPr/>
          <p:nvPr/>
        </p:nvGrpSpPr>
        <p:grpSpPr>
          <a:xfrm>
            <a:off x="714376" y="1886776"/>
            <a:ext cx="1466848" cy="140495"/>
            <a:chOff x="714376" y="1993106"/>
            <a:chExt cx="1466848" cy="140495"/>
          </a:xfrm>
        </p:grpSpPr>
        <p:sp>
          <p:nvSpPr>
            <p:cNvPr id="64" name="Oval 63"/>
            <p:cNvSpPr/>
            <p:nvPr/>
          </p:nvSpPr>
          <p:spPr>
            <a:xfrm>
              <a:off x="714376" y="2033587"/>
              <a:ext cx="128587" cy="97632"/>
            </a:xfrm>
            <a:prstGeom prst="ellipse">
              <a:avLst/>
            </a:prstGeom>
            <a:gradFill flip="none" rotWithShape="1">
              <a:gsLst>
                <a:gs pos="0">
                  <a:srgbClr val="F8D8C0"/>
                </a:gs>
                <a:gs pos="50000">
                  <a:srgbClr val="F0A857"/>
                </a:gs>
                <a:gs pos="100000">
                  <a:srgbClr val="F0A857"/>
                </a:gs>
              </a:gsLst>
              <a:path path="circle">
                <a:fillToRect l="50000" t="50000" r="50000" b="50000"/>
              </a:path>
              <a:tileRect/>
            </a:gradFill>
            <a:ln>
              <a:noFill/>
            </a:ln>
          </p:spPr>
          <p:txBody>
            <a:bodyPr wrap="none" lIns="0" tIns="0" rIns="0" bIns="0" rtlCol="0" anchor="ctr" anchorCtr="0">
              <a:noAutofit/>
            </a:bodyPr>
            <a:lstStyle/>
            <a:p>
              <a:pPr algn="ctr"/>
              <a:endParaRPr lang="en-US" dirty="0">
                <a:solidFill>
                  <a:srgbClr val="20252C"/>
                </a:solidFill>
              </a:endParaRPr>
            </a:p>
          </p:txBody>
        </p:sp>
        <p:sp>
          <p:nvSpPr>
            <p:cNvPr id="66" name="Oval 65"/>
            <p:cNvSpPr/>
            <p:nvPr/>
          </p:nvSpPr>
          <p:spPr>
            <a:xfrm>
              <a:off x="1121569" y="2007394"/>
              <a:ext cx="128587" cy="97632"/>
            </a:xfrm>
            <a:prstGeom prst="ellipse">
              <a:avLst/>
            </a:prstGeom>
            <a:gradFill flip="none" rotWithShape="1">
              <a:gsLst>
                <a:gs pos="0">
                  <a:srgbClr val="F8D8C0"/>
                </a:gs>
                <a:gs pos="50000">
                  <a:srgbClr val="F0A857"/>
                </a:gs>
                <a:gs pos="100000">
                  <a:srgbClr val="F0A857"/>
                </a:gs>
              </a:gsLst>
              <a:path path="circle">
                <a:fillToRect l="50000" t="50000" r="50000" b="50000"/>
              </a:path>
              <a:tileRect/>
            </a:gradFill>
            <a:ln>
              <a:noFill/>
            </a:ln>
          </p:spPr>
          <p:txBody>
            <a:bodyPr wrap="none" lIns="0" tIns="0" rIns="0" bIns="0" rtlCol="0" anchor="ctr" anchorCtr="0">
              <a:noAutofit/>
            </a:bodyPr>
            <a:lstStyle/>
            <a:p>
              <a:pPr algn="ctr"/>
              <a:endParaRPr lang="en-US" dirty="0">
                <a:solidFill>
                  <a:srgbClr val="20252C"/>
                </a:solidFill>
              </a:endParaRPr>
            </a:p>
          </p:txBody>
        </p:sp>
        <p:sp>
          <p:nvSpPr>
            <p:cNvPr id="67" name="Oval 66"/>
            <p:cNvSpPr/>
            <p:nvPr/>
          </p:nvSpPr>
          <p:spPr>
            <a:xfrm>
              <a:off x="1626394" y="2035969"/>
              <a:ext cx="128587" cy="97632"/>
            </a:xfrm>
            <a:prstGeom prst="ellipse">
              <a:avLst/>
            </a:prstGeom>
            <a:gradFill flip="none" rotWithShape="1">
              <a:gsLst>
                <a:gs pos="0">
                  <a:srgbClr val="F8D8C0"/>
                </a:gs>
                <a:gs pos="50000">
                  <a:srgbClr val="F0A857"/>
                </a:gs>
                <a:gs pos="100000">
                  <a:srgbClr val="F0A857"/>
                </a:gs>
              </a:gsLst>
              <a:path path="circle">
                <a:fillToRect l="50000" t="50000" r="50000" b="50000"/>
              </a:path>
              <a:tileRect/>
            </a:gradFill>
            <a:ln>
              <a:noFill/>
            </a:ln>
          </p:spPr>
          <p:txBody>
            <a:bodyPr wrap="none" lIns="0" tIns="0" rIns="0" bIns="0" rtlCol="0" anchor="ctr" anchorCtr="0">
              <a:noAutofit/>
            </a:bodyPr>
            <a:lstStyle/>
            <a:p>
              <a:pPr algn="ctr"/>
              <a:endParaRPr lang="en-US" dirty="0">
                <a:solidFill>
                  <a:srgbClr val="20252C"/>
                </a:solidFill>
              </a:endParaRPr>
            </a:p>
          </p:txBody>
        </p:sp>
        <p:sp>
          <p:nvSpPr>
            <p:cNvPr id="68" name="Oval 67"/>
            <p:cNvSpPr/>
            <p:nvPr/>
          </p:nvSpPr>
          <p:spPr>
            <a:xfrm>
              <a:off x="2052637" y="1993106"/>
              <a:ext cx="128587" cy="97632"/>
            </a:xfrm>
            <a:prstGeom prst="ellipse">
              <a:avLst/>
            </a:prstGeom>
            <a:gradFill flip="none" rotWithShape="1">
              <a:gsLst>
                <a:gs pos="0">
                  <a:srgbClr val="F8D8C0"/>
                </a:gs>
                <a:gs pos="50000">
                  <a:srgbClr val="F0A857"/>
                </a:gs>
                <a:gs pos="100000">
                  <a:srgbClr val="F0A857"/>
                </a:gs>
              </a:gsLst>
              <a:path path="circle">
                <a:fillToRect l="50000" t="50000" r="50000" b="50000"/>
              </a:path>
              <a:tileRect/>
            </a:gradFill>
            <a:ln>
              <a:noFill/>
            </a:ln>
          </p:spPr>
          <p:txBody>
            <a:bodyPr wrap="none" lIns="0" tIns="0" rIns="0" bIns="0" rtlCol="0" anchor="ctr" anchorCtr="0">
              <a:noAutofit/>
            </a:bodyPr>
            <a:lstStyle/>
            <a:p>
              <a:pPr algn="ctr"/>
              <a:endParaRPr lang="en-US" dirty="0">
                <a:solidFill>
                  <a:srgbClr val="20252C"/>
                </a:solidFill>
              </a:endParaRPr>
            </a:p>
          </p:txBody>
        </p:sp>
      </p:grpSp>
      <p:grpSp>
        <p:nvGrpSpPr>
          <p:cNvPr id="3" name="Group 84"/>
          <p:cNvGrpSpPr/>
          <p:nvPr/>
        </p:nvGrpSpPr>
        <p:grpSpPr>
          <a:xfrm>
            <a:off x="733425" y="2019290"/>
            <a:ext cx="399145" cy="343727"/>
            <a:chOff x="733425" y="2125620"/>
            <a:chExt cx="399145" cy="343727"/>
          </a:xfrm>
        </p:grpSpPr>
        <p:sp>
          <p:nvSpPr>
            <p:cNvPr id="10248" name="Freeform 8"/>
            <p:cNvSpPr>
              <a:spLocks/>
            </p:cNvSpPr>
            <p:nvPr/>
          </p:nvSpPr>
          <p:spPr bwMode="auto">
            <a:xfrm>
              <a:off x="757237" y="2219324"/>
              <a:ext cx="297645" cy="250023"/>
            </a:xfrm>
            <a:custGeom>
              <a:avLst/>
              <a:gdLst>
                <a:gd name="connsiteX0" fmla="*/ 775 w 9615"/>
                <a:gd name="connsiteY0" fmla="*/ 85 h 10000"/>
                <a:gd name="connsiteX1" fmla="*/ 3178 w 9615"/>
                <a:gd name="connsiteY1" fmla="*/ 427 h 10000"/>
                <a:gd name="connsiteX2" fmla="*/ 5659 w 9615"/>
                <a:gd name="connsiteY2" fmla="*/ 2393 h 10000"/>
                <a:gd name="connsiteX3" fmla="*/ 9225 w 9615"/>
                <a:gd name="connsiteY3" fmla="*/ 7607 h 10000"/>
                <a:gd name="connsiteX4" fmla="*/ 8372 w 9615"/>
                <a:gd name="connsiteY4" fmla="*/ 8291 h 10000"/>
                <a:gd name="connsiteX5" fmla="*/ 4806 w 9615"/>
                <a:gd name="connsiteY5" fmla="*/ 3077 h 10000"/>
                <a:gd name="connsiteX6" fmla="*/ 2636 w 9615"/>
                <a:gd name="connsiteY6" fmla="*/ 1453 h 10000"/>
                <a:gd name="connsiteX7" fmla="*/ 388 w 9615"/>
                <a:gd name="connsiteY7" fmla="*/ 1026 h 10000"/>
                <a:gd name="connsiteX8" fmla="*/ 775 w 9615"/>
                <a:gd name="connsiteY8" fmla="*/ 85 h 10000"/>
                <a:gd name="connsiteX0" fmla="*/ 806 w 10000"/>
                <a:gd name="connsiteY0" fmla="*/ 85 h 8898"/>
                <a:gd name="connsiteX1" fmla="*/ 3305 w 10000"/>
                <a:gd name="connsiteY1" fmla="*/ 427 h 8898"/>
                <a:gd name="connsiteX2" fmla="*/ 5886 w 10000"/>
                <a:gd name="connsiteY2" fmla="*/ 2393 h 8898"/>
                <a:gd name="connsiteX3" fmla="*/ 9594 w 10000"/>
                <a:gd name="connsiteY3" fmla="*/ 7607 h 8898"/>
                <a:gd name="connsiteX4" fmla="*/ 8707 w 10000"/>
                <a:gd name="connsiteY4" fmla="*/ 8291 h 8898"/>
                <a:gd name="connsiteX5" fmla="*/ 4998 w 10000"/>
                <a:gd name="connsiteY5" fmla="*/ 3077 h 8898"/>
                <a:gd name="connsiteX6" fmla="*/ 2742 w 10000"/>
                <a:gd name="connsiteY6" fmla="*/ 1453 h 8898"/>
                <a:gd name="connsiteX7" fmla="*/ 404 w 10000"/>
                <a:gd name="connsiteY7" fmla="*/ 1026 h 8898"/>
                <a:gd name="connsiteX8" fmla="*/ 806 w 10000"/>
                <a:gd name="connsiteY8" fmla="*/ 85 h 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898">
                  <a:moveTo>
                    <a:pt x="806" y="85"/>
                  </a:moveTo>
                  <a:cubicBezTo>
                    <a:pt x="2097" y="85"/>
                    <a:pt x="2338" y="256"/>
                    <a:pt x="3305" y="427"/>
                  </a:cubicBezTo>
                  <a:cubicBezTo>
                    <a:pt x="4354" y="598"/>
                    <a:pt x="4918" y="940"/>
                    <a:pt x="5886" y="2393"/>
                  </a:cubicBezTo>
                  <a:cubicBezTo>
                    <a:pt x="6853" y="3846"/>
                    <a:pt x="9191" y="7179"/>
                    <a:pt x="9594" y="7607"/>
                  </a:cubicBezTo>
                  <a:cubicBezTo>
                    <a:pt x="10000" y="8123"/>
                    <a:pt x="9597" y="8898"/>
                    <a:pt x="8707" y="8291"/>
                  </a:cubicBezTo>
                  <a:cubicBezTo>
                    <a:pt x="7498" y="6667"/>
                    <a:pt x="5643" y="4017"/>
                    <a:pt x="4998" y="3077"/>
                  </a:cubicBezTo>
                  <a:cubicBezTo>
                    <a:pt x="4354" y="2222"/>
                    <a:pt x="4274" y="1795"/>
                    <a:pt x="2742" y="1453"/>
                  </a:cubicBezTo>
                  <a:cubicBezTo>
                    <a:pt x="1210" y="1197"/>
                    <a:pt x="967" y="1026"/>
                    <a:pt x="404" y="1026"/>
                  </a:cubicBezTo>
                  <a:cubicBezTo>
                    <a:pt x="0" y="940"/>
                    <a:pt x="81" y="0"/>
                    <a:pt x="806"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0249" name="Freeform 9"/>
            <p:cNvSpPr>
              <a:spLocks/>
            </p:cNvSpPr>
            <p:nvPr/>
          </p:nvSpPr>
          <p:spPr bwMode="auto">
            <a:xfrm>
              <a:off x="733425" y="2259013"/>
              <a:ext cx="155575" cy="52388"/>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69" name="Freeform 8"/>
            <p:cNvSpPr>
              <a:spLocks/>
            </p:cNvSpPr>
            <p:nvPr/>
          </p:nvSpPr>
          <p:spPr bwMode="auto">
            <a:xfrm rot="17000766" flipH="1">
              <a:off x="879836" y="2166627"/>
              <a:ext cx="275961" cy="229507"/>
            </a:xfrm>
            <a:custGeom>
              <a:avLst/>
              <a:gdLst>
                <a:gd name="connsiteX0" fmla="*/ 775 w 10000"/>
                <a:gd name="connsiteY0" fmla="*/ 85 h 9028"/>
                <a:gd name="connsiteX1" fmla="*/ 3178 w 10000"/>
                <a:gd name="connsiteY1" fmla="*/ 427 h 9028"/>
                <a:gd name="connsiteX2" fmla="*/ 5659 w 10000"/>
                <a:gd name="connsiteY2" fmla="*/ 2393 h 9028"/>
                <a:gd name="connsiteX3" fmla="*/ 9225 w 10000"/>
                <a:gd name="connsiteY3" fmla="*/ 7607 h 9028"/>
                <a:gd name="connsiteX4" fmla="*/ 8372 w 10000"/>
                <a:gd name="connsiteY4" fmla="*/ 8291 h 9028"/>
                <a:gd name="connsiteX5" fmla="*/ 4806 w 10000"/>
                <a:gd name="connsiteY5" fmla="*/ 3077 h 9028"/>
                <a:gd name="connsiteX6" fmla="*/ 2636 w 10000"/>
                <a:gd name="connsiteY6" fmla="*/ 1453 h 9028"/>
                <a:gd name="connsiteX7" fmla="*/ 388 w 10000"/>
                <a:gd name="connsiteY7" fmla="*/ 1026 h 9028"/>
                <a:gd name="connsiteX8" fmla="*/ 775 w 10000"/>
                <a:gd name="connsiteY8" fmla="*/ 85 h 9028"/>
                <a:gd name="connsiteX0" fmla="*/ 775 w 9423"/>
                <a:gd name="connsiteY0" fmla="*/ 94 h 10000"/>
                <a:gd name="connsiteX1" fmla="*/ 3178 w 9423"/>
                <a:gd name="connsiteY1" fmla="*/ 473 h 10000"/>
                <a:gd name="connsiteX2" fmla="*/ 5659 w 9423"/>
                <a:gd name="connsiteY2" fmla="*/ 2651 h 10000"/>
                <a:gd name="connsiteX3" fmla="*/ 9225 w 9423"/>
                <a:gd name="connsiteY3" fmla="*/ 8426 h 10000"/>
                <a:gd name="connsiteX4" fmla="*/ 8372 w 9423"/>
                <a:gd name="connsiteY4" fmla="*/ 9184 h 10000"/>
                <a:gd name="connsiteX5" fmla="*/ 4806 w 9423"/>
                <a:gd name="connsiteY5" fmla="*/ 3408 h 10000"/>
                <a:gd name="connsiteX6" fmla="*/ 2636 w 9423"/>
                <a:gd name="connsiteY6" fmla="*/ 1609 h 10000"/>
                <a:gd name="connsiteX7" fmla="*/ 388 w 9423"/>
                <a:gd name="connsiteY7" fmla="*/ 1136 h 10000"/>
                <a:gd name="connsiteX8" fmla="*/ 775 w 9423"/>
                <a:gd name="connsiteY8" fmla="*/ 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3" h="10000">
                  <a:moveTo>
                    <a:pt x="775" y="94"/>
                  </a:moveTo>
                  <a:cubicBezTo>
                    <a:pt x="2016" y="94"/>
                    <a:pt x="2248" y="284"/>
                    <a:pt x="3178" y="473"/>
                  </a:cubicBezTo>
                  <a:cubicBezTo>
                    <a:pt x="4186" y="662"/>
                    <a:pt x="4729" y="1041"/>
                    <a:pt x="5659" y="2651"/>
                  </a:cubicBezTo>
                  <a:cubicBezTo>
                    <a:pt x="6589" y="4260"/>
                    <a:pt x="8837" y="7952"/>
                    <a:pt x="9225" y="8426"/>
                  </a:cubicBezTo>
                  <a:cubicBezTo>
                    <a:pt x="9423" y="8973"/>
                    <a:pt x="9150" y="10000"/>
                    <a:pt x="8372" y="9184"/>
                  </a:cubicBezTo>
                  <a:cubicBezTo>
                    <a:pt x="7209" y="7385"/>
                    <a:pt x="5426" y="4449"/>
                    <a:pt x="4806" y="3408"/>
                  </a:cubicBezTo>
                  <a:cubicBezTo>
                    <a:pt x="4186" y="2461"/>
                    <a:pt x="4109" y="1988"/>
                    <a:pt x="2636" y="1609"/>
                  </a:cubicBezTo>
                  <a:cubicBezTo>
                    <a:pt x="1163" y="1326"/>
                    <a:pt x="930" y="1136"/>
                    <a:pt x="388" y="1136"/>
                  </a:cubicBezTo>
                  <a:cubicBezTo>
                    <a:pt x="0" y="1041"/>
                    <a:pt x="78" y="0"/>
                    <a:pt x="775" y="94"/>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70" name="Freeform 9"/>
            <p:cNvSpPr>
              <a:spLocks/>
            </p:cNvSpPr>
            <p:nvPr/>
          </p:nvSpPr>
          <p:spPr bwMode="auto">
            <a:xfrm rot="16533920">
              <a:off x="935516" y="2162124"/>
              <a:ext cx="132910" cy="59901"/>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grpSp>
      <p:sp>
        <p:nvSpPr>
          <p:cNvPr id="73" name="Freeform 9"/>
          <p:cNvSpPr>
            <a:spLocks/>
          </p:cNvSpPr>
          <p:nvPr/>
        </p:nvSpPr>
        <p:spPr bwMode="auto">
          <a:xfrm rot="1838102">
            <a:off x="1180245" y="2031240"/>
            <a:ext cx="155575" cy="52388"/>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grpSp>
        <p:nvGrpSpPr>
          <p:cNvPr id="4" name="Group 75"/>
          <p:cNvGrpSpPr/>
          <p:nvPr/>
        </p:nvGrpSpPr>
        <p:grpSpPr>
          <a:xfrm>
            <a:off x="1305967" y="2019160"/>
            <a:ext cx="246993" cy="234431"/>
            <a:chOff x="1305967" y="2125490"/>
            <a:chExt cx="246993" cy="234431"/>
          </a:xfrm>
        </p:grpSpPr>
        <p:sp>
          <p:nvSpPr>
            <p:cNvPr id="72" name="Freeform 8"/>
            <p:cNvSpPr>
              <a:spLocks/>
            </p:cNvSpPr>
            <p:nvPr/>
          </p:nvSpPr>
          <p:spPr bwMode="auto">
            <a:xfrm rot="19720026" flipH="1">
              <a:off x="1305967" y="2125490"/>
              <a:ext cx="246993" cy="234431"/>
            </a:xfrm>
            <a:custGeom>
              <a:avLst/>
              <a:gdLst>
                <a:gd name="connsiteX0" fmla="*/ 775 w 10000"/>
                <a:gd name="connsiteY0" fmla="*/ 85 h 9057"/>
                <a:gd name="connsiteX1" fmla="*/ 3178 w 10000"/>
                <a:gd name="connsiteY1" fmla="*/ 427 h 9057"/>
                <a:gd name="connsiteX2" fmla="*/ 5659 w 10000"/>
                <a:gd name="connsiteY2" fmla="*/ 2393 h 9057"/>
                <a:gd name="connsiteX3" fmla="*/ 9225 w 10000"/>
                <a:gd name="connsiteY3" fmla="*/ 7607 h 9057"/>
                <a:gd name="connsiteX4" fmla="*/ 8372 w 10000"/>
                <a:gd name="connsiteY4" fmla="*/ 8291 h 9057"/>
                <a:gd name="connsiteX5" fmla="*/ 4806 w 10000"/>
                <a:gd name="connsiteY5" fmla="*/ 3077 h 9057"/>
                <a:gd name="connsiteX6" fmla="*/ 2636 w 10000"/>
                <a:gd name="connsiteY6" fmla="*/ 1453 h 9057"/>
                <a:gd name="connsiteX7" fmla="*/ 388 w 10000"/>
                <a:gd name="connsiteY7" fmla="*/ 1026 h 9057"/>
                <a:gd name="connsiteX8" fmla="*/ 775 w 10000"/>
                <a:gd name="connsiteY8" fmla="*/ 85 h 9057"/>
                <a:gd name="connsiteX0" fmla="*/ 775 w 9572"/>
                <a:gd name="connsiteY0" fmla="*/ 94 h 10000"/>
                <a:gd name="connsiteX1" fmla="*/ 3178 w 9572"/>
                <a:gd name="connsiteY1" fmla="*/ 471 h 10000"/>
                <a:gd name="connsiteX2" fmla="*/ 5659 w 9572"/>
                <a:gd name="connsiteY2" fmla="*/ 2642 h 10000"/>
                <a:gd name="connsiteX3" fmla="*/ 9225 w 9572"/>
                <a:gd name="connsiteY3" fmla="*/ 8399 h 10000"/>
                <a:gd name="connsiteX4" fmla="*/ 8372 w 9572"/>
                <a:gd name="connsiteY4" fmla="*/ 9154 h 10000"/>
                <a:gd name="connsiteX5" fmla="*/ 4806 w 9572"/>
                <a:gd name="connsiteY5" fmla="*/ 3397 h 10000"/>
                <a:gd name="connsiteX6" fmla="*/ 2636 w 9572"/>
                <a:gd name="connsiteY6" fmla="*/ 1604 h 10000"/>
                <a:gd name="connsiteX7" fmla="*/ 388 w 9572"/>
                <a:gd name="connsiteY7" fmla="*/ 1133 h 10000"/>
                <a:gd name="connsiteX8" fmla="*/ 775 w 9572"/>
                <a:gd name="connsiteY8" fmla="*/ 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2" h="10000">
                  <a:moveTo>
                    <a:pt x="775" y="94"/>
                  </a:moveTo>
                  <a:cubicBezTo>
                    <a:pt x="2016" y="94"/>
                    <a:pt x="2248" y="283"/>
                    <a:pt x="3178" y="471"/>
                  </a:cubicBezTo>
                  <a:cubicBezTo>
                    <a:pt x="4186" y="660"/>
                    <a:pt x="4729" y="1038"/>
                    <a:pt x="5659" y="2642"/>
                  </a:cubicBezTo>
                  <a:cubicBezTo>
                    <a:pt x="6589" y="4246"/>
                    <a:pt x="8837" y="7926"/>
                    <a:pt x="9225" y="8399"/>
                  </a:cubicBezTo>
                  <a:cubicBezTo>
                    <a:pt x="9572" y="9248"/>
                    <a:pt x="8959" y="10000"/>
                    <a:pt x="8372" y="9154"/>
                  </a:cubicBezTo>
                  <a:cubicBezTo>
                    <a:pt x="7209" y="7361"/>
                    <a:pt x="5426" y="4435"/>
                    <a:pt x="4806" y="3397"/>
                  </a:cubicBezTo>
                  <a:cubicBezTo>
                    <a:pt x="4186" y="2453"/>
                    <a:pt x="4109" y="1982"/>
                    <a:pt x="2636" y="1604"/>
                  </a:cubicBezTo>
                  <a:cubicBezTo>
                    <a:pt x="1163" y="1322"/>
                    <a:pt x="930" y="1133"/>
                    <a:pt x="388" y="1133"/>
                  </a:cubicBezTo>
                  <a:cubicBezTo>
                    <a:pt x="0" y="1038"/>
                    <a:pt x="78" y="0"/>
                    <a:pt x="775" y="94"/>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74" name="Freeform 9"/>
            <p:cNvSpPr>
              <a:spLocks/>
            </p:cNvSpPr>
            <p:nvPr/>
          </p:nvSpPr>
          <p:spPr bwMode="auto">
            <a:xfrm rot="19761898" flipH="1">
              <a:off x="1397002" y="2128045"/>
              <a:ext cx="155575" cy="52388"/>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grpSp>
      <p:grpSp>
        <p:nvGrpSpPr>
          <p:cNvPr id="5" name="Group 85"/>
          <p:cNvGrpSpPr/>
          <p:nvPr/>
        </p:nvGrpSpPr>
        <p:grpSpPr>
          <a:xfrm flipH="1">
            <a:off x="1555934" y="2024051"/>
            <a:ext cx="415831" cy="346117"/>
            <a:chOff x="728663" y="2125620"/>
            <a:chExt cx="415831" cy="346117"/>
          </a:xfrm>
        </p:grpSpPr>
        <p:sp>
          <p:nvSpPr>
            <p:cNvPr id="87" name="Freeform 8"/>
            <p:cNvSpPr>
              <a:spLocks/>
            </p:cNvSpPr>
            <p:nvPr/>
          </p:nvSpPr>
          <p:spPr bwMode="auto">
            <a:xfrm>
              <a:off x="752475" y="2219325"/>
              <a:ext cx="309563" cy="252412"/>
            </a:xfrm>
            <a:custGeom>
              <a:avLst/>
              <a:gdLst>
                <a:gd name="connsiteX0" fmla="*/ 775 w 10000"/>
                <a:gd name="connsiteY0" fmla="*/ 85 h 8983"/>
                <a:gd name="connsiteX1" fmla="*/ 3178 w 10000"/>
                <a:gd name="connsiteY1" fmla="*/ 427 h 8983"/>
                <a:gd name="connsiteX2" fmla="*/ 5659 w 10000"/>
                <a:gd name="connsiteY2" fmla="*/ 2393 h 8983"/>
                <a:gd name="connsiteX3" fmla="*/ 9225 w 10000"/>
                <a:gd name="connsiteY3" fmla="*/ 7607 h 8983"/>
                <a:gd name="connsiteX4" fmla="*/ 8372 w 10000"/>
                <a:gd name="connsiteY4" fmla="*/ 8291 h 8983"/>
                <a:gd name="connsiteX5" fmla="*/ 4806 w 10000"/>
                <a:gd name="connsiteY5" fmla="*/ 3077 h 8983"/>
                <a:gd name="connsiteX6" fmla="*/ 2636 w 10000"/>
                <a:gd name="connsiteY6" fmla="*/ 1453 h 8983"/>
                <a:gd name="connsiteX7" fmla="*/ 388 w 10000"/>
                <a:gd name="connsiteY7" fmla="*/ 1026 h 8983"/>
                <a:gd name="connsiteX8" fmla="*/ 775 w 10000"/>
                <a:gd name="connsiteY8" fmla="*/ 85 h 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983">
                  <a:moveTo>
                    <a:pt x="775" y="85"/>
                  </a:moveTo>
                  <a:cubicBezTo>
                    <a:pt x="2016" y="85"/>
                    <a:pt x="2248" y="256"/>
                    <a:pt x="3178" y="427"/>
                  </a:cubicBezTo>
                  <a:cubicBezTo>
                    <a:pt x="4186" y="598"/>
                    <a:pt x="4729" y="940"/>
                    <a:pt x="5659" y="2393"/>
                  </a:cubicBezTo>
                  <a:cubicBezTo>
                    <a:pt x="6589" y="3846"/>
                    <a:pt x="8837" y="7179"/>
                    <a:pt x="9225" y="7607"/>
                  </a:cubicBezTo>
                  <a:cubicBezTo>
                    <a:pt x="10000" y="8547"/>
                    <a:pt x="8920" y="8983"/>
                    <a:pt x="8372" y="8291"/>
                  </a:cubicBezTo>
                  <a:cubicBezTo>
                    <a:pt x="7209" y="6667"/>
                    <a:pt x="5426" y="4017"/>
                    <a:pt x="4806" y="3077"/>
                  </a:cubicBezTo>
                  <a:cubicBezTo>
                    <a:pt x="4186" y="2222"/>
                    <a:pt x="4109" y="1795"/>
                    <a:pt x="2636" y="1453"/>
                  </a:cubicBezTo>
                  <a:cubicBezTo>
                    <a:pt x="1163" y="1197"/>
                    <a:pt x="930" y="1026"/>
                    <a:pt x="388" y="1026"/>
                  </a:cubicBezTo>
                  <a:cubicBezTo>
                    <a:pt x="0" y="940"/>
                    <a:pt x="78" y="0"/>
                    <a:pt x="775"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88" name="Freeform 9"/>
            <p:cNvSpPr>
              <a:spLocks/>
            </p:cNvSpPr>
            <p:nvPr/>
          </p:nvSpPr>
          <p:spPr bwMode="auto">
            <a:xfrm>
              <a:off x="728663" y="2259013"/>
              <a:ext cx="155575" cy="52388"/>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89" name="Freeform 8"/>
            <p:cNvSpPr>
              <a:spLocks/>
            </p:cNvSpPr>
            <p:nvPr/>
          </p:nvSpPr>
          <p:spPr bwMode="auto">
            <a:xfrm rot="17000766" flipH="1">
              <a:off x="885413" y="2162218"/>
              <a:ext cx="276504" cy="241659"/>
            </a:xfrm>
            <a:custGeom>
              <a:avLst/>
              <a:gdLst>
                <a:gd name="connsiteX0" fmla="*/ 775 w 9535"/>
                <a:gd name="connsiteY0" fmla="*/ 85 h 10000"/>
                <a:gd name="connsiteX1" fmla="*/ 3178 w 9535"/>
                <a:gd name="connsiteY1" fmla="*/ 427 h 10000"/>
                <a:gd name="connsiteX2" fmla="*/ 5659 w 9535"/>
                <a:gd name="connsiteY2" fmla="*/ 2393 h 10000"/>
                <a:gd name="connsiteX3" fmla="*/ 9225 w 9535"/>
                <a:gd name="connsiteY3" fmla="*/ 7607 h 10000"/>
                <a:gd name="connsiteX4" fmla="*/ 8372 w 9535"/>
                <a:gd name="connsiteY4" fmla="*/ 8291 h 10000"/>
                <a:gd name="connsiteX5" fmla="*/ 4806 w 9535"/>
                <a:gd name="connsiteY5" fmla="*/ 3077 h 10000"/>
                <a:gd name="connsiteX6" fmla="*/ 2636 w 9535"/>
                <a:gd name="connsiteY6" fmla="*/ 1453 h 10000"/>
                <a:gd name="connsiteX7" fmla="*/ 388 w 9535"/>
                <a:gd name="connsiteY7" fmla="*/ 1026 h 10000"/>
                <a:gd name="connsiteX8" fmla="*/ 775 w 9535"/>
                <a:gd name="connsiteY8" fmla="*/ 85 h 10000"/>
                <a:gd name="connsiteX0" fmla="*/ 813 w 9902"/>
                <a:gd name="connsiteY0" fmla="*/ 85 h 9506"/>
                <a:gd name="connsiteX1" fmla="*/ 3333 w 9902"/>
                <a:gd name="connsiteY1" fmla="*/ 427 h 9506"/>
                <a:gd name="connsiteX2" fmla="*/ 5935 w 9902"/>
                <a:gd name="connsiteY2" fmla="*/ 2393 h 9506"/>
                <a:gd name="connsiteX3" fmla="*/ 9675 w 9902"/>
                <a:gd name="connsiteY3" fmla="*/ 7607 h 9506"/>
                <a:gd name="connsiteX4" fmla="*/ 8780 w 9902"/>
                <a:gd name="connsiteY4" fmla="*/ 8291 h 9506"/>
                <a:gd name="connsiteX5" fmla="*/ 5040 w 9902"/>
                <a:gd name="connsiteY5" fmla="*/ 3077 h 9506"/>
                <a:gd name="connsiteX6" fmla="*/ 2765 w 9902"/>
                <a:gd name="connsiteY6" fmla="*/ 1453 h 9506"/>
                <a:gd name="connsiteX7" fmla="*/ 407 w 9902"/>
                <a:gd name="connsiteY7" fmla="*/ 1026 h 9506"/>
                <a:gd name="connsiteX8" fmla="*/ 813 w 9902"/>
                <a:gd name="connsiteY8" fmla="*/ 85 h 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 h="9506">
                  <a:moveTo>
                    <a:pt x="813" y="85"/>
                  </a:moveTo>
                  <a:cubicBezTo>
                    <a:pt x="2114" y="85"/>
                    <a:pt x="2358" y="256"/>
                    <a:pt x="3333" y="427"/>
                  </a:cubicBezTo>
                  <a:cubicBezTo>
                    <a:pt x="4390" y="598"/>
                    <a:pt x="4960" y="940"/>
                    <a:pt x="5935" y="2393"/>
                  </a:cubicBezTo>
                  <a:cubicBezTo>
                    <a:pt x="6910" y="3846"/>
                    <a:pt x="9268" y="7179"/>
                    <a:pt x="9675" y="7607"/>
                  </a:cubicBezTo>
                  <a:cubicBezTo>
                    <a:pt x="9902" y="8009"/>
                    <a:pt x="9581" y="9506"/>
                    <a:pt x="8780" y="8291"/>
                  </a:cubicBezTo>
                  <a:cubicBezTo>
                    <a:pt x="7561" y="6667"/>
                    <a:pt x="5691" y="4017"/>
                    <a:pt x="5040" y="3077"/>
                  </a:cubicBezTo>
                  <a:cubicBezTo>
                    <a:pt x="4390" y="2222"/>
                    <a:pt x="4309" y="1795"/>
                    <a:pt x="2765" y="1453"/>
                  </a:cubicBezTo>
                  <a:cubicBezTo>
                    <a:pt x="1220" y="1197"/>
                    <a:pt x="975" y="1026"/>
                    <a:pt x="407" y="1026"/>
                  </a:cubicBezTo>
                  <a:cubicBezTo>
                    <a:pt x="0" y="940"/>
                    <a:pt x="82" y="0"/>
                    <a:pt x="813"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90" name="Freeform 9"/>
            <p:cNvSpPr>
              <a:spLocks/>
            </p:cNvSpPr>
            <p:nvPr/>
          </p:nvSpPr>
          <p:spPr bwMode="auto">
            <a:xfrm rot="15310334">
              <a:off x="935516" y="2162124"/>
              <a:ext cx="132910" cy="59901"/>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grpSp>
      <p:sp>
        <p:nvSpPr>
          <p:cNvPr id="92" name="Freeform 8"/>
          <p:cNvSpPr>
            <a:spLocks/>
          </p:cNvSpPr>
          <p:nvPr/>
        </p:nvSpPr>
        <p:spPr bwMode="auto">
          <a:xfrm rot="1879974">
            <a:off x="1177711" y="2019160"/>
            <a:ext cx="246993" cy="234431"/>
          </a:xfrm>
          <a:custGeom>
            <a:avLst/>
            <a:gdLst>
              <a:gd name="connsiteX0" fmla="*/ 775 w 10000"/>
              <a:gd name="connsiteY0" fmla="*/ 85 h 9057"/>
              <a:gd name="connsiteX1" fmla="*/ 3178 w 10000"/>
              <a:gd name="connsiteY1" fmla="*/ 427 h 9057"/>
              <a:gd name="connsiteX2" fmla="*/ 5659 w 10000"/>
              <a:gd name="connsiteY2" fmla="*/ 2393 h 9057"/>
              <a:gd name="connsiteX3" fmla="*/ 9225 w 10000"/>
              <a:gd name="connsiteY3" fmla="*/ 7607 h 9057"/>
              <a:gd name="connsiteX4" fmla="*/ 8372 w 10000"/>
              <a:gd name="connsiteY4" fmla="*/ 8291 h 9057"/>
              <a:gd name="connsiteX5" fmla="*/ 4806 w 10000"/>
              <a:gd name="connsiteY5" fmla="*/ 3077 h 9057"/>
              <a:gd name="connsiteX6" fmla="*/ 2636 w 10000"/>
              <a:gd name="connsiteY6" fmla="*/ 1453 h 9057"/>
              <a:gd name="connsiteX7" fmla="*/ 388 w 10000"/>
              <a:gd name="connsiteY7" fmla="*/ 1026 h 9057"/>
              <a:gd name="connsiteX8" fmla="*/ 775 w 10000"/>
              <a:gd name="connsiteY8" fmla="*/ 85 h 9057"/>
              <a:gd name="connsiteX0" fmla="*/ 775 w 9572"/>
              <a:gd name="connsiteY0" fmla="*/ 94 h 10000"/>
              <a:gd name="connsiteX1" fmla="*/ 3178 w 9572"/>
              <a:gd name="connsiteY1" fmla="*/ 471 h 10000"/>
              <a:gd name="connsiteX2" fmla="*/ 5659 w 9572"/>
              <a:gd name="connsiteY2" fmla="*/ 2642 h 10000"/>
              <a:gd name="connsiteX3" fmla="*/ 9225 w 9572"/>
              <a:gd name="connsiteY3" fmla="*/ 8399 h 10000"/>
              <a:gd name="connsiteX4" fmla="*/ 8372 w 9572"/>
              <a:gd name="connsiteY4" fmla="*/ 9154 h 10000"/>
              <a:gd name="connsiteX5" fmla="*/ 4806 w 9572"/>
              <a:gd name="connsiteY5" fmla="*/ 3397 h 10000"/>
              <a:gd name="connsiteX6" fmla="*/ 2636 w 9572"/>
              <a:gd name="connsiteY6" fmla="*/ 1604 h 10000"/>
              <a:gd name="connsiteX7" fmla="*/ 388 w 9572"/>
              <a:gd name="connsiteY7" fmla="*/ 1133 h 10000"/>
              <a:gd name="connsiteX8" fmla="*/ 775 w 9572"/>
              <a:gd name="connsiteY8" fmla="*/ 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2" h="10000">
                <a:moveTo>
                  <a:pt x="775" y="94"/>
                </a:moveTo>
                <a:cubicBezTo>
                  <a:pt x="2016" y="94"/>
                  <a:pt x="2248" y="283"/>
                  <a:pt x="3178" y="471"/>
                </a:cubicBezTo>
                <a:cubicBezTo>
                  <a:pt x="4186" y="660"/>
                  <a:pt x="4729" y="1038"/>
                  <a:pt x="5659" y="2642"/>
                </a:cubicBezTo>
                <a:cubicBezTo>
                  <a:pt x="6589" y="4246"/>
                  <a:pt x="8837" y="7926"/>
                  <a:pt x="9225" y="8399"/>
                </a:cubicBezTo>
                <a:cubicBezTo>
                  <a:pt x="9572" y="9248"/>
                  <a:pt x="8959" y="10000"/>
                  <a:pt x="8372" y="9154"/>
                </a:cubicBezTo>
                <a:cubicBezTo>
                  <a:pt x="7209" y="7361"/>
                  <a:pt x="5426" y="4435"/>
                  <a:pt x="4806" y="3397"/>
                </a:cubicBezTo>
                <a:cubicBezTo>
                  <a:pt x="4186" y="2453"/>
                  <a:pt x="4109" y="1982"/>
                  <a:pt x="2636" y="1604"/>
                </a:cubicBezTo>
                <a:cubicBezTo>
                  <a:pt x="1163" y="1322"/>
                  <a:pt x="930" y="1133"/>
                  <a:pt x="388" y="1133"/>
                </a:cubicBezTo>
                <a:cubicBezTo>
                  <a:pt x="0" y="1038"/>
                  <a:pt x="78" y="0"/>
                  <a:pt x="775" y="94"/>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94" name="TextBox 93"/>
          <p:cNvSpPr txBox="1"/>
          <p:nvPr/>
        </p:nvSpPr>
        <p:spPr>
          <a:xfrm>
            <a:off x="1119188" y="3378233"/>
            <a:ext cx="779461" cy="137318"/>
          </a:xfrm>
          <a:prstGeom prst="rect">
            <a:avLst/>
          </a:prstGeom>
          <a:noFill/>
        </p:spPr>
        <p:txBody>
          <a:bodyPr wrap="square" lIns="0" tIns="0" rIns="0" bIns="0" rtlCol="0" anchor="ctr" anchorCtr="0">
            <a:noAutofit/>
          </a:bodyPr>
          <a:lstStyle/>
          <a:p>
            <a:pPr algn="ctr"/>
            <a:r>
              <a:rPr lang="en-US" sz="1200" dirty="0" smtClean="0">
                <a:solidFill>
                  <a:srgbClr val="20252C"/>
                </a:solidFill>
              </a:rPr>
              <a:t>B</a:t>
            </a:r>
            <a:r>
              <a:rPr lang="ru-RU" sz="1200" dirty="0" smtClean="0">
                <a:solidFill>
                  <a:srgbClr val="20252C"/>
                </a:solidFill>
              </a:rPr>
              <a:t>-клетки</a:t>
            </a:r>
            <a:endParaRPr lang="en-US" sz="1200" dirty="0">
              <a:solidFill>
                <a:srgbClr val="20252C"/>
              </a:solidFill>
            </a:endParaRPr>
          </a:p>
        </p:txBody>
      </p:sp>
      <p:sp>
        <p:nvSpPr>
          <p:cNvPr id="95" name="Freeform 94"/>
          <p:cNvSpPr/>
          <p:nvPr/>
        </p:nvSpPr>
        <p:spPr>
          <a:xfrm>
            <a:off x="1719263" y="3177414"/>
            <a:ext cx="271461" cy="172242"/>
          </a:xfrm>
          <a:custGeom>
            <a:avLst/>
            <a:gdLst>
              <a:gd name="connsiteX0" fmla="*/ 0 w 400050"/>
              <a:gd name="connsiteY0" fmla="*/ 0 h 157162"/>
              <a:gd name="connsiteX1" fmla="*/ 130968 w 400050"/>
              <a:gd name="connsiteY1" fmla="*/ 135731 h 157162"/>
              <a:gd name="connsiteX2" fmla="*/ 400050 w 400050"/>
              <a:gd name="connsiteY2" fmla="*/ 157162 h 157162"/>
              <a:gd name="connsiteX0" fmla="*/ 0 w 400050"/>
              <a:gd name="connsiteY0" fmla="*/ 0 h 157162"/>
              <a:gd name="connsiteX1" fmla="*/ 130968 w 400050"/>
              <a:gd name="connsiteY1" fmla="*/ 135731 h 157162"/>
              <a:gd name="connsiteX2" fmla="*/ 400050 w 400050"/>
              <a:gd name="connsiteY2" fmla="*/ 157162 h 157162"/>
              <a:gd name="connsiteX0" fmla="*/ 0 w 130968"/>
              <a:gd name="connsiteY0" fmla="*/ 0 h 135731"/>
              <a:gd name="connsiteX1" fmla="*/ 130968 w 130968"/>
              <a:gd name="connsiteY1" fmla="*/ 135731 h 135731"/>
              <a:gd name="connsiteX0" fmla="*/ 0 w 271461"/>
              <a:gd name="connsiteY0" fmla="*/ 0 h 150018"/>
              <a:gd name="connsiteX1" fmla="*/ 271461 w 271461"/>
              <a:gd name="connsiteY1" fmla="*/ 150018 h 150018"/>
              <a:gd name="connsiteX0" fmla="*/ 0 w 271461"/>
              <a:gd name="connsiteY0" fmla="*/ 0 h 172242"/>
              <a:gd name="connsiteX1" fmla="*/ 271461 w 271461"/>
              <a:gd name="connsiteY1" fmla="*/ 150018 h 172242"/>
              <a:gd name="connsiteX0" fmla="*/ 0 w 271461"/>
              <a:gd name="connsiteY0" fmla="*/ 0 h 172242"/>
              <a:gd name="connsiteX1" fmla="*/ 271461 w 271461"/>
              <a:gd name="connsiteY1" fmla="*/ 150018 h 172242"/>
            </a:gdLst>
            <a:ahLst/>
            <a:cxnLst>
              <a:cxn ang="0">
                <a:pos x="connsiteX0" y="connsiteY0"/>
              </a:cxn>
              <a:cxn ang="0">
                <a:pos x="connsiteX1" y="connsiteY1"/>
              </a:cxn>
            </a:cxnLst>
            <a:rect l="l" t="t" r="r" b="b"/>
            <a:pathLst>
              <a:path w="271461" h="172242">
                <a:moveTo>
                  <a:pt x="0" y="0"/>
                </a:moveTo>
                <a:cubicBezTo>
                  <a:pt x="22225" y="97631"/>
                  <a:pt x="113504" y="172242"/>
                  <a:pt x="271461" y="150018"/>
                </a:cubicBezTo>
              </a:path>
            </a:pathLst>
          </a:cu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20252C"/>
              </a:solidFill>
            </a:endParaRPr>
          </a:p>
        </p:txBody>
      </p:sp>
      <p:sp>
        <p:nvSpPr>
          <p:cNvPr id="75" name="Oval 6"/>
          <p:cNvSpPr>
            <a:spLocks noChangeArrowheads="1"/>
          </p:cNvSpPr>
          <p:nvPr/>
        </p:nvSpPr>
        <p:spPr bwMode="auto">
          <a:xfrm>
            <a:off x="3070534" y="2380720"/>
            <a:ext cx="1426748" cy="875276"/>
          </a:xfrm>
          <a:prstGeom prst="ellipse">
            <a:avLst/>
          </a:prstGeom>
          <a:solidFill>
            <a:srgbClr val="F0E0D8"/>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grpSp>
        <p:nvGrpSpPr>
          <p:cNvPr id="6" name="Group 85"/>
          <p:cNvGrpSpPr/>
          <p:nvPr/>
        </p:nvGrpSpPr>
        <p:grpSpPr>
          <a:xfrm rot="20340000" flipH="1">
            <a:off x="4210445" y="2119916"/>
            <a:ext cx="347348" cy="303987"/>
            <a:chOff x="752475" y="2128656"/>
            <a:chExt cx="392019" cy="343081"/>
          </a:xfrm>
        </p:grpSpPr>
        <p:sp>
          <p:nvSpPr>
            <p:cNvPr id="119" name="Freeform 8"/>
            <p:cNvSpPr>
              <a:spLocks/>
            </p:cNvSpPr>
            <p:nvPr/>
          </p:nvSpPr>
          <p:spPr bwMode="auto">
            <a:xfrm>
              <a:off x="752475" y="2219325"/>
              <a:ext cx="309563" cy="252412"/>
            </a:xfrm>
            <a:custGeom>
              <a:avLst/>
              <a:gdLst>
                <a:gd name="connsiteX0" fmla="*/ 775 w 10000"/>
                <a:gd name="connsiteY0" fmla="*/ 85 h 8983"/>
                <a:gd name="connsiteX1" fmla="*/ 3178 w 10000"/>
                <a:gd name="connsiteY1" fmla="*/ 427 h 8983"/>
                <a:gd name="connsiteX2" fmla="*/ 5659 w 10000"/>
                <a:gd name="connsiteY2" fmla="*/ 2393 h 8983"/>
                <a:gd name="connsiteX3" fmla="*/ 9225 w 10000"/>
                <a:gd name="connsiteY3" fmla="*/ 7607 h 8983"/>
                <a:gd name="connsiteX4" fmla="*/ 8372 w 10000"/>
                <a:gd name="connsiteY4" fmla="*/ 8291 h 8983"/>
                <a:gd name="connsiteX5" fmla="*/ 4806 w 10000"/>
                <a:gd name="connsiteY5" fmla="*/ 3077 h 8983"/>
                <a:gd name="connsiteX6" fmla="*/ 2636 w 10000"/>
                <a:gd name="connsiteY6" fmla="*/ 1453 h 8983"/>
                <a:gd name="connsiteX7" fmla="*/ 388 w 10000"/>
                <a:gd name="connsiteY7" fmla="*/ 1026 h 8983"/>
                <a:gd name="connsiteX8" fmla="*/ 775 w 10000"/>
                <a:gd name="connsiteY8" fmla="*/ 85 h 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983">
                  <a:moveTo>
                    <a:pt x="775" y="85"/>
                  </a:moveTo>
                  <a:cubicBezTo>
                    <a:pt x="2016" y="85"/>
                    <a:pt x="2248" y="256"/>
                    <a:pt x="3178" y="427"/>
                  </a:cubicBezTo>
                  <a:cubicBezTo>
                    <a:pt x="4186" y="598"/>
                    <a:pt x="4729" y="940"/>
                    <a:pt x="5659" y="2393"/>
                  </a:cubicBezTo>
                  <a:cubicBezTo>
                    <a:pt x="6589" y="3846"/>
                    <a:pt x="8837" y="7179"/>
                    <a:pt x="9225" y="7607"/>
                  </a:cubicBezTo>
                  <a:cubicBezTo>
                    <a:pt x="10000" y="8547"/>
                    <a:pt x="8920" y="8983"/>
                    <a:pt x="8372" y="8291"/>
                  </a:cubicBezTo>
                  <a:cubicBezTo>
                    <a:pt x="7209" y="6667"/>
                    <a:pt x="5426" y="4017"/>
                    <a:pt x="4806" y="3077"/>
                  </a:cubicBezTo>
                  <a:cubicBezTo>
                    <a:pt x="4186" y="2222"/>
                    <a:pt x="4109" y="1795"/>
                    <a:pt x="2636" y="1453"/>
                  </a:cubicBezTo>
                  <a:cubicBezTo>
                    <a:pt x="1163" y="1197"/>
                    <a:pt x="930" y="1026"/>
                    <a:pt x="388" y="1026"/>
                  </a:cubicBezTo>
                  <a:cubicBezTo>
                    <a:pt x="0" y="940"/>
                    <a:pt x="78" y="0"/>
                    <a:pt x="775"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20" name="Freeform 9"/>
            <p:cNvSpPr>
              <a:spLocks/>
            </p:cNvSpPr>
            <p:nvPr/>
          </p:nvSpPr>
          <p:spPr bwMode="auto">
            <a:xfrm>
              <a:off x="760399" y="2259009"/>
              <a:ext cx="123840" cy="52387"/>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21" name="Freeform 8"/>
            <p:cNvSpPr>
              <a:spLocks/>
            </p:cNvSpPr>
            <p:nvPr/>
          </p:nvSpPr>
          <p:spPr bwMode="auto">
            <a:xfrm rot="17000766" flipH="1">
              <a:off x="885413" y="2162218"/>
              <a:ext cx="276504" cy="241659"/>
            </a:xfrm>
            <a:custGeom>
              <a:avLst/>
              <a:gdLst>
                <a:gd name="connsiteX0" fmla="*/ 775 w 9535"/>
                <a:gd name="connsiteY0" fmla="*/ 85 h 10000"/>
                <a:gd name="connsiteX1" fmla="*/ 3178 w 9535"/>
                <a:gd name="connsiteY1" fmla="*/ 427 h 10000"/>
                <a:gd name="connsiteX2" fmla="*/ 5659 w 9535"/>
                <a:gd name="connsiteY2" fmla="*/ 2393 h 10000"/>
                <a:gd name="connsiteX3" fmla="*/ 9225 w 9535"/>
                <a:gd name="connsiteY3" fmla="*/ 7607 h 10000"/>
                <a:gd name="connsiteX4" fmla="*/ 8372 w 9535"/>
                <a:gd name="connsiteY4" fmla="*/ 8291 h 10000"/>
                <a:gd name="connsiteX5" fmla="*/ 4806 w 9535"/>
                <a:gd name="connsiteY5" fmla="*/ 3077 h 10000"/>
                <a:gd name="connsiteX6" fmla="*/ 2636 w 9535"/>
                <a:gd name="connsiteY6" fmla="*/ 1453 h 10000"/>
                <a:gd name="connsiteX7" fmla="*/ 388 w 9535"/>
                <a:gd name="connsiteY7" fmla="*/ 1026 h 10000"/>
                <a:gd name="connsiteX8" fmla="*/ 775 w 9535"/>
                <a:gd name="connsiteY8" fmla="*/ 85 h 10000"/>
                <a:gd name="connsiteX0" fmla="*/ 813 w 9902"/>
                <a:gd name="connsiteY0" fmla="*/ 85 h 9506"/>
                <a:gd name="connsiteX1" fmla="*/ 3333 w 9902"/>
                <a:gd name="connsiteY1" fmla="*/ 427 h 9506"/>
                <a:gd name="connsiteX2" fmla="*/ 5935 w 9902"/>
                <a:gd name="connsiteY2" fmla="*/ 2393 h 9506"/>
                <a:gd name="connsiteX3" fmla="*/ 9675 w 9902"/>
                <a:gd name="connsiteY3" fmla="*/ 7607 h 9506"/>
                <a:gd name="connsiteX4" fmla="*/ 8780 w 9902"/>
                <a:gd name="connsiteY4" fmla="*/ 8291 h 9506"/>
                <a:gd name="connsiteX5" fmla="*/ 5040 w 9902"/>
                <a:gd name="connsiteY5" fmla="*/ 3077 h 9506"/>
                <a:gd name="connsiteX6" fmla="*/ 2765 w 9902"/>
                <a:gd name="connsiteY6" fmla="*/ 1453 h 9506"/>
                <a:gd name="connsiteX7" fmla="*/ 407 w 9902"/>
                <a:gd name="connsiteY7" fmla="*/ 1026 h 9506"/>
                <a:gd name="connsiteX8" fmla="*/ 813 w 9902"/>
                <a:gd name="connsiteY8" fmla="*/ 85 h 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 h="9506">
                  <a:moveTo>
                    <a:pt x="813" y="85"/>
                  </a:moveTo>
                  <a:cubicBezTo>
                    <a:pt x="2114" y="85"/>
                    <a:pt x="2358" y="256"/>
                    <a:pt x="3333" y="427"/>
                  </a:cubicBezTo>
                  <a:cubicBezTo>
                    <a:pt x="4390" y="598"/>
                    <a:pt x="4960" y="940"/>
                    <a:pt x="5935" y="2393"/>
                  </a:cubicBezTo>
                  <a:cubicBezTo>
                    <a:pt x="6910" y="3846"/>
                    <a:pt x="9268" y="7179"/>
                    <a:pt x="9675" y="7607"/>
                  </a:cubicBezTo>
                  <a:cubicBezTo>
                    <a:pt x="9902" y="8009"/>
                    <a:pt x="9581" y="9506"/>
                    <a:pt x="8780" y="8291"/>
                  </a:cubicBezTo>
                  <a:cubicBezTo>
                    <a:pt x="7561" y="6667"/>
                    <a:pt x="5691" y="4017"/>
                    <a:pt x="5040" y="3077"/>
                  </a:cubicBezTo>
                  <a:cubicBezTo>
                    <a:pt x="4390" y="2222"/>
                    <a:pt x="4309" y="1795"/>
                    <a:pt x="2765" y="1453"/>
                  </a:cubicBezTo>
                  <a:cubicBezTo>
                    <a:pt x="1220" y="1197"/>
                    <a:pt x="975" y="1026"/>
                    <a:pt x="407" y="1026"/>
                  </a:cubicBezTo>
                  <a:cubicBezTo>
                    <a:pt x="0" y="940"/>
                    <a:pt x="82" y="0"/>
                    <a:pt x="813"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22" name="Freeform 9"/>
            <p:cNvSpPr>
              <a:spLocks/>
            </p:cNvSpPr>
            <p:nvPr/>
          </p:nvSpPr>
          <p:spPr bwMode="auto">
            <a:xfrm rot="15310334">
              <a:off x="931368" y="2160625"/>
              <a:ext cx="123839" cy="59901"/>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grpSp>
      <p:grpSp>
        <p:nvGrpSpPr>
          <p:cNvPr id="7" name="Group 76"/>
          <p:cNvGrpSpPr/>
          <p:nvPr/>
        </p:nvGrpSpPr>
        <p:grpSpPr>
          <a:xfrm rot="1200000" flipH="1">
            <a:off x="4532039" y="2089443"/>
            <a:ext cx="347348" cy="310615"/>
            <a:chOff x="752475" y="2121176"/>
            <a:chExt cx="392019" cy="350561"/>
          </a:xfrm>
        </p:grpSpPr>
        <p:sp>
          <p:nvSpPr>
            <p:cNvPr id="115" name="Freeform 8"/>
            <p:cNvSpPr>
              <a:spLocks/>
            </p:cNvSpPr>
            <p:nvPr/>
          </p:nvSpPr>
          <p:spPr bwMode="auto">
            <a:xfrm>
              <a:off x="752475" y="2219325"/>
              <a:ext cx="309563" cy="252412"/>
            </a:xfrm>
            <a:custGeom>
              <a:avLst/>
              <a:gdLst>
                <a:gd name="connsiteX0" fmla="*/ 775 w 10000"/>
                <a:gd name="connsiteY0" fmla="*/ 85 h 8983"/>
                <a:gd name="connsiteX1" fmla="*/ 3178 w 10000"/>
                <a:gd name="connsiteY1" fmla="*/ 427 h 8983"/>
                <a:gd name="connsiteX2" fmla="*/ 5659 w 10000"/>
                <a:gd name="connsiteY2" fmla="*/ 2393 h 8983"/>
                <a:gd name="connsiteX3" fmla="*/ 9225 w 10000"/>
                <a:gd name="connsiteY3" fmla="*/ 7607 h 8983"/>
                <a:gd name="connsiteX4" fmla="*/ 8372 w 10000"/>
                <a:gd name="connsiteY4" fmla="*/ 8291 h 8983"/>
                <a:gd name="connsiteX5" fmla="*/ 4806 w 10000"/>
                <a:gd name="connsiteY5" fmla="*/ 3077 h 8983"/>
                <a:gd name="connsiteX6" fmla="*/ 2636 w 10000"/>
                <a:gd name="connsiteY6" fmla="*/ 1453 h 8983"/>
                <a:gd name="connsiteX7" fmla="*/ 388 w 10000"/>
                <a:gd name="connsiteY7" fmla="*/ 1026 h 8983"/>
                <a:gd name="connsiteX8" fmla="*/ 775 w 10000"/>
                <a:gd name="connsiteY8" fmla="*/ 85 h 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983">
                  <a:moveTo>
                    <a:pt x="775" y="85"/>
                  </a:moveTo>
                  <a:cubicBezTo>
                    <a:pt x="2016" y="85"/>
                    <a:pt x="2248" y="256"/>
                    <a:pt x="3178" y="427"/>
                  </a:cubicBezTo>
                  <a:cubicBezTo>
                    <a:pt x="4186" y="598"/>
                    <a:pt x="4729" y="940"/>
                    <a:pt x="5659" y="2393"/>
                  </a:cubicBezTo>
                  <a:cubicBezTo>
                    <a:pt x="6589" y="3846"/>
                    <a:pt x="8837" y="7179"/>
                    <a:pt x="9225" y="7607"/>
                  </a:cubicBezTo>
                  <a:cubicBezTo>
                    <a:pt x="10000" y="8547"/>
                    <a:pt x="8920" y="8983"/>
                    <a:pt x="8372" y="8291"/>
                  </a:cubicBezTo>
                  <a:cubicBezTo>
                    <a:pt x="7209" y="6667"/>
                    <a:pt x="5426" y="4017"/>
                    <a:pt x="4806" y="3077"/>
                  </a:cubicBezTo>
                  <a:cubicBezTo>
                    <a:pt x="4186" y="2222"/>
                    <a:pt x="4109" y="1795"/>
                    <a:pt x="2636" y="1453"/>
                  </a:cubicBezTo>
                  <a:cubicBezTo>
                    <a:pt x="1163" y="1197"/>
                    <a:pt x="930" y="1026"/>
                    <a:pt x="388" y="1026"/>
                  </a:cubicBezTo>
                  <a:cubicBezTo>
                    <a:pt x="0" y="940"/>
                    <a:pt x="78" y="0"/>
                    <a:pt x="775"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16" name="Freeform 9"/>
            <p:cNvSpPr>
              <a:spLocks/>
            </p:cNvSpPr>
            <p:nvPr/>
          </p:nvSpPr>
          <p:spPr bwMode="auto">
            <a:xfrm>
              <a:off x="760399" y="2259011"/>
              <a:ext cx="123840" cy="52387"/>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17" name="Freeform 8"/>
            <p:cNvSpPr>
              <a:spLocks/>
            </p:cNvSpPr>
            <p:nvPr/>
          </p:nvSpPr>
          <p:spPr bwMode="auto">
            <a:xfrm rot="17000766" flipH="1">
              <a:off x="885413" y="2162218"/>
              <a:ext cx="276504" cy="241659"/>
            </a:xfrm>
            <a:custGeom>
              <a:avLst/>
              <a:gdLst>
                <a:gd name="connsiteX0" fmla="*/ 775 w 9535"/>
                <a:gd name="connsiteY0" fmla="*/ 85 h 10000"/>
                <a:gd name="connsiteX1" fmla="*/ 3178 w 9535"/>
                <a:gd name="connsiteY1" fmla="*/ 427 h 10000"/>
                <a:gd name="connsiteX2" fmla="*/ 5659 w 9535"/>
                <a:gd name="connsiteY2" fmla="*/ 2393 h 10000"/>
                <a:gd name="connsiteX3" fmla="*/ 9225 w 9535"/>
                <a:gd name="connsiteY3" fmla="*/ 7607 h 10000"/>
                <a:gd name="connsiteX4" fmla="*/ 8372 w 9535"/>
                <a:gd name="connsiteY4" fmla="*/ 8291 h 10000"/>
                <a:gd name="connsiteX5" fmla="*/ 4806 w 9535"/>
                <a:gd name="connsiteY5" fmla="*/ 3077 h 10000"/>
                <a:gd name="connsiteX6" fmla="*/ 2636 w 9535"/>
                <a:gd name="connsiteY6" fmla="*/ 1453 h 10000"/>
                <a:gd name="connsiteX7" fmla="*/ 388 w 9535"/>
                <a:gd name="connsiteY7" fmla="*/ 1026 h 10000"/>
                <a:gd name="connsiteX8" fmla="*/ 775 w 9535"/>
                <a:gd name="connsiteY8" fmla="*/ 85 h 10000"/>
                <a:gd name="connsiteX0" fmla="*/ 813 w 9902"/>
                <a:gd name="connsiteY0" fmla="*/ 85 h 9506"/>
                <a:gd name="connsiteX1" fmla="*/ 3333 w 9902"/>
                <a:gd name="connsiteY1" fmla="*/ 427 h 9506"/>
                <a:gd name="connsiteX2" fmla="*/ 5935 w 9902"/>
                <a:gd name="connsiteY2" fmla="*/ 2393 h 9506"/>
                <a:gd name="connsiteX3" fmla="*/ 9675 w 9902"/>
                <a:gd name="connsiteY3" fmla="*/ 7607 h 9506"/>
                <a:gd name="connsiteX4" fmla="*/ 8780 w 9902"/>
                <a:gd name="connsiteY4" fmla="*/ 8291 h 9506"/>
                <a:gd name="connsiteX5" fmla="*/ 5040 w 9902"/>
                <a:gd name="connsiteY5" fmla="*/ 3077 h 9506"/>
                <a:gd name="connsiteX6" fmla="*/ 2765 w 9902"/>
                <a:gd name="connsiteY6" fmla="*/ 1453 h 9506"/>
                <a:gd name="connsiteX7" fmla="*/ 407 w 9902"/>
                <a:gd name="connsiteY7" fmla="*/ 1026 h 9506"/>
                <a:gd name="connsiteX8" fmla="*/ 813 w 9902"/>
                <a:gd name="connsiteY8" fmla="*/ 85 h 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 h="9506">
                  <a:moveTo>
                    <a:pt x="813" y="85"/>
                  </a:moveTo>
                  <a:cubicBezTo>
                    <a:pt x="2114" y="85"/>
                    <a:pt x="2358" y="256"/>
                    <a:pt x="3333" y="427"/>
                  </a:cubicBezTo>
                  <a:cubicBezTo>
                    <a:pt x="4390" y="598"/>
                    <a:pt x="4960" y="940"/>
                    <a:pt x="5935" y="2393"/>
                  </a:cubicBezTo>
                  <a:cubicBezTo>
                    <a:pt x="6910" y="3846"/>
                    <a:pt x="9268" y="7179"/>
                    <a:pt x="9675" y="7607"/>
                  </a:cubicBezTo>
                  <a:cubicBezTo>
                    <a:pt x="9902" y="8009"/>
                    <a:pt x="9581" y="9506"/>
                    <a:pt x="8780" y="8291"/>
                  </a:cubicBezTo>
                  <a:cubicBezTo>
                    <a:pt x="7561" y="6667"/>
                    <a:pt x="5691" y="4017"/>
                    <a:pt x="5040" y="3077"/>
                  </a:cubicBezTo>
                  <a:cubicBezTo>
                    <a:pt x="4390" y="2222"/>
                    <a:pt x="4309" y="1795"/>
                    <a:pt x="2765" y="1453"/>
                  </a:cubicBezTo>
                  <a:cubicBezTo>
                    <a:pt x="1220" y="1197"/>
                    <a:pt x="975" y="1026"/>
                    <a:pt x="407" y="1026"/>
                  </a:cubicBezTo>
                  <a:cubicBezTo>
                    <a:pt x="0" y="940"/>
                    <a:pt x="82" y="0"/>
                    <a:pt x="813"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18" name="Freeform 9"/>
            <p:cNvSpPr>
              <a:spLocks/>
            </p:cNvSpPr>
            <p:nvPr/>
          </p:nvSpPr>
          <p:spPr bwMode="auto">
            <a:xfrm rot="15310334">
              <a:off x="926266" y="2153145"/>
              <a:ext cx="123840" cy="59901"/>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grpSp>
      <p:grpSp>
        <p:nvGrpSpPr>
          <p:cNvPr id="8" name="Group 81"/>
          <p:cNvGrpSpPr/>
          <p:nvPr/>
        </p:nvGrpSpPr>
        <p:grpSpPr>
          <a:xfrm rot="1200000" flipH="1">
            <a:off x="4532179" y="2367256"/>
            <a:ext cx="347347" cy="311430"/>
            <a:chOff x="752475" y="2120256"/>
            <a:chExt cx="392018" cy="351481"/>
          </a:xfrm>
        </p:grpSpPr>
        <p:sp>
          <p:nvSpPr>
            <p:cNvPr id="111" name="Freeform 8"/>
            <p:cNvSpPr>
              <a:spLocks/>
            </p:cNvSpPr>
            <p:nvPr/>
          </p:nvSpPr>
          <p:spPr bwMode="auto">
            <a:xfrm>
              <a:off x="752475" y="2219325"/>
              <a:ext cx="309563" cy="252412"/>
            </a:xfrm>
            <a:custGeom>
              <a:avLst/>
              <a:gdLst>
                <a:gd name="connsiteX0" fmla="*/ 775 w 10000"/>
                <a:gd name="connsiteY0" fmla="*/ 85 h 8983"/>
                <a:gd name="connsiteX1" fmla="*/ 3178 w 10000"/>
                <a:gd name="connsiteY1" fmla="*/ 427 h 8983"/>
                <a:gd name="connsiteX2" fmla="*/ 5659 w 10000"/>
                <a:gd name="connsiteY2" fmla="*/ 2393 h 8983"/>
                <a:gd name="connsiteX3" fmla="*/ 9225 w 10000"/>
                <a:gd name="connsiteY3" fmla="*/ 7607 h 8983"/>
                <a:gd name="connsiteX4" fmla="*/ 8372 w 10000"/>
                <a:gd name="connsiteY4" fmla="*/ 8291 h 8983"/>
                <a:gd name="connsiteX5" fmla="*/ 4806 w 10000"/>
                <a:gd name="connsiteY5" fmla="*/ 3077 h 8983"/>
                <a:gd name="connsiteX6" fmla="*/ 2636 w 10000"/>
                <a:gd name="connsiteY6" fmla="*/ 1453 h 8983"/>
                <a:gd name="connsiteX7" fmla="*/ 388 w 10000"/>
                <a:gd name="connsiteY7" fmla="*/ 1026 h 8983"/>
                <a:gd name="connsiteX8" fmla="*/ 775 w 10000"/>
                <a:gd name="connsiteY8" fmla="*/ 85 h 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983">
                  <a:moveTo>
                    <a:pt x="775" y="85"/>
                  </a:moveTo>
                  <a:cubicBezTo>
                    <a:pt x="2016" y="85"/>
                    <a:pt x="2248" y="256"/>
                    <a:pt x="3178" y="427"/>
                  </a:cubicBezTo>
                  <a:cubicBezTo>
                    <a:pt x="4186" y="598"/>
                    <a:pt x="4729" y="940"/>
                    <a:pt x="5659" y="2393"/>
                  </a:cubicBezTo>
                  <a:cubicBezTo>
                    <a:pt x="6589" y="3846"/>
                    <a:pt x="8837" y="7179"/>
                    <a:pt x="9225" y="7607"/>
                  </a:cubicBezTo>
                  <a:cubicBezTo>
                    <a:pt x="10000" y="8547"/>
                    <a:pt x="8920" y="8983"/>
                    <a:pt x="8372" y="8291"/>
                  </a:cubicBezTo>
                  <a:cubicBezTo>
                    <a:pt x="7209" y="6667"/>
                    <a:pt x="5426" y="4017"/>
                    <a:pt x="4806" y="3077"/>
                  </a:cubicBezTo>
                  <a:cubicBezTo>
                    <a:pt x="4186" y="2222"/>
                    <a:pt x="4109" y="1795"/>
                    <a:pt x="2636" y="1453"/>
                  </a:cubicBezTo>
                  <a:cubicBezTo>
                    <a:pt x="1163" y="1197"/>
                    <a:pt x="930" y="1026"/>
                    <a:pt x="388" y="1026"/>
                  </a:cubicBezTo>
                  <a:cubicBezTo>
                    <a:pt x="0" y="940"/>
                    <a:pt x="78" y="0"/>
                    <a:pt x="775"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12" name="Freeform 9"/>
            <p:cNvSpPr>
              <a:spLocks/>
            </p:cNvSpPr>
            <p:nvPr/>
          </p:nvSpPr>
          <p:spPr bwMode="auto">
            <a:xfrm>
              <a:off x="760398" y="2259012"/>
              <a:ext cx="123840" cy="52388"/>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13" name="Freeform 8"/>
            <p:cNvSpPr>
              <a:spLocks/>
            </p:cNvSpPr>
            <p:nvPr/>
          </p:nvSpPr>
          <p:spPr bwMode="auto">
            <a:xfrm rot="17000766" flipH="1">
              <a:off x="885412" y="2162219"/>
              <a:ext cx="276504" cy="241659"/>
            </a:xfrm>
            <a:custGeom>
              <a:avLst/>
              <a:gdLst>
                <a:gd name="connsiteX0" fmla="*/ 775 w 9535"/>
                <a:gd name="connsiteY0" fmla="*/ 85 h 10000"/>
                <a:gd name="connsiteX1" fmla="*/ 3178 w 9535"/>
                <a:gd name="connsiteY1" fmla="*/ 427 h 10000"/>
                <a:gd name="connsiteX2" fmla="*/ 5659 w 9535"/>
                <a:gd name="connsiteY2" fmla="*/ 2393 h 10000"/>
                <a:gd name="connsiteX3" fmla="*/ 9225 w 9535"/>
                <a:gd name="connsiteY3" fmla="*/ 7607 h 10000"/>
                <a:gd name="connsiteX4" fmla="*/ 8372 w 9535"/>
                <a:gd name="connsiteY4" fmla="*/ 8291 h 10000"/>
                <a:gd name="connsiteX5" fmla="*/ 4806 w 9535"/>
                <a:gd name="connsiteY5" fmla="*/ 3077 h 10000"/>
                <a:gd name="connsiteX6" fmla="*/ 2636 w 9535"/>
                <a:gd name="connsiteY6" fmla="*/ 1453 h 10000"/>
                <a:gd name="connsiteX7" fmla="*/ 388 w 9535"/>
                <a:gd name="connsiteY7" fmla="*/ 1026 h 10000"/>
                <a:gd name="connsiteX8" fmla="*/ 775 w 9535"/>
                <a:gd name="connsiteY8" fmla="*/ 85 h 10000"/>
                <a:gd name="connsiteX0" fmla="*/ 813 w 9902"/>
                <a:gd name="connsiteY0" fmla="*/ 85 h 9506"/>
                <a:gd name="connsiteX1" fmla="*/ 3333 w 9902"/>
                <a:gd name="connsiteY1" fmla="*/ 427 h 9506"/>
                <a:gd name="connsiteX2" fmla="*/ 5935 w 9902"/>
                <a:gd name="connsiteY2" fmla="*/ 2393 h 9506"/>
                <a:gd name="connsiteX3" fmla="*/ 9675 w 9902"/>
                <a:gd name="connsiteY3" fmla="*/ 7607 h 9506"/>
                <a:gd name="connsiteX4" fmla="*/ 8780 w 9902"/>
                <a:gd name="connsiteY4" fmla="*/ 8291 h 9506"/>
                <a:gd name="connsiteX5" fmla="*/ 5040 w 9902"/>
                <a:gd name="connsiteY5" fmla="*/ 3077 h 9506"/>
                <a:gd name="connsiteX6" fmla="*/ 2765 w 9902"/>
                <a:gd name="connsiteY6" fmla="*/ 1453 h 9506"/>
                <a:gd name="connsiteX7" fmla="*/ 407 w 9902"/>
                <a:gd name="connsiteY7" fmla="*/ 1026 h 9506"/>
                <a:gd name="connsiteX8" fmla="*/ 813 w 9902"/>
                <a:gd name="connsiteY8" fmla="*/ 85 h 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 h="9506">
                  <a:moveTo>
                    <a:pt x="813" y="85"/>
                  </a:moveTo>
                  <a:cubicBezTo>
                    <a:pt x="2114" y="85"/>
                    <a:pt x="2358" y="256"/>
                    <a:pt x="3333" y="427"/>
                  </a:cubicBezTo>
                  <a:cubicBezTo>
                    <a:pt x="4390" y="598"/>
                    <a:pt x="4960" y="940"/>
                    <a:pt x="5935" y="2393"/>
                  </a:cubicBezTo>
                  <a:cubicBezTo>
                    <a:pt x="6910" y="3846"/>
                    <a:pt x="9268" y="7179"/>
                    <a:pt x="9675" y="7607"/>
                  </a:cubicBezTo>
                  <a:cubicBezTo>
                    <a:pt x="9902" y="8009"/>
                    <a:pt x="9581" y="9506"/>
                    <a:pt x="8780" y="8291"/>
                  </a:cubicBezTo>
                  <a:cubicBezTo>
                    <a:pt x="7561" y="6667"/>
                    <a:pt x="5691" y="4017"/>
                    <a:pt x="5040" y="3077"/>
                  </a:cubicBezTo>
                  <a:cubicBezTo>
                    <a:pt x="4390" y="2222"/>
                    <a:pt x="4309" y="1795"/>
                    <a:pt x="2765" y="1453"/>
                  </a:cubicBezTo>
                  <a:cubicBezTo>
                    <a:pt x="1220" y="1197"/>
                    <a:pt x="975" y="1026"/>
                    <a:pt x="407" y="1026"/>
                  </a:cubicBezTo>
                  <a:cubicBezTo>
                    <a:pt x="0" y="940"/>
                    <a:pt x="82" y="0"/>
                    <a:pt x="813"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14" name="Freeform 9"/>
            <p:cNvSpPr>
              <a:spLocks/>
            </p:cNvSpPr>
            <p:nvPr/>
          </p:nvSpPr>
          <p:spPr bwMode="auto">
            <a:xfrm rot="15310334">
              <a:off x="923741" y="2152225"/>
              <a:ext cx="123839" cy="59901"/>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grpSp>
      <p:grpSp>
        <p:nvGrpSpPr>
          <p:cNvPr id="9" name="Group 98"/>
          <p:cNvGrpSpPr/>
          <p:nvPr/>
        </p:nvGrpSpPr>
        <p:grpSpPr>
          <a:xfrm rot="5400000" flipH="1">
            <a:off x="4637301" y="3050819"/>
            <a:ext cx="347347" cy="311426"/>
            <a:chOff x="752475" y="2120260"/>
            <a:chExt cx="392018" cy="351477"/>
          </a:xfrm>
        </p:grpSpPr>
        <p:sp>
          <p:nvSpPr>
            <p:cNvPr id="107" name="Freeform 8"/>
            <p:cNvSpPr>
              <a:spLocks/>
            </p:cNvSpPr>
            <p:nvPr/>
          </p:nvSpPr>
          <p:spPr bwMode="auto">
            <a:xfrm>
              <a:off x="752475" y="2219325"/>
              <a:ext cx="309563" cy="252412"/>
            </a:xfrm>
            <a:custGeom>
              <a:avLst/>
              <a:gdLst>
                <a:gd name="connsiteX0" fmla="*/ 775 w 10000"/>
                <a:gd name="connsiteY0" fmla="*/ 85 h 8983"/>
                <a:gd name="connsiteX1" fmla="*/ 3178 w 10000"/>
                <a:gd name="connsiteY1" fmla="*/ 427 h 8983"/>
                <a:gd name="connsiteX2" fmla="*/ 5659 w 10000"/>
                <a:gd name="connsiteY2" fmla="*/ 2393 h 8983"/>
                <a:gd name="connsiteX3" fmla="*/ 9225 w 10000"/>
                <a:gd name="connsiteY3" fmla="*/ 7607 h 8983"/>
                <a:gd name="connsiteX4" fmla="*/ 8372 w 10000"/>
                <a:gd name="connsiteY4" fmla="*/ 8291 h 8983"/>
                <a:gd name="connsiteX5" fmla="*/ 4806 w 10000"/>
                <a:gd name="connsiteY5" fmla="*/ 3077 h 8983"/>
                <a:gd name="connsiteX6" fmla="*/ 2636 w 10000"/>
                <a:gd name="connsiteY6" fmla="*/ 1453 h 8983"/>
                <a:gd name="connsiteX7" fmla="*/ 388 w 10000"/>
                <a:gd name="connsiteY7" fmla="*/ 1026 h 8983"/>
                <a:gd name="connsiteX8" fmla="*/ 775 w 10000"/>
                <a:gd name="connsiteY8" fmla="*/ 85 h 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983">
                  <a:moveTo>
                    <a:pt x="775" y="85"/>
                  </a:moveTo>
                  <a:cubicBezTo>
                    <a:pt x="2016" y="85"/>
                    <a:pt x="2248" y="256"/>
                    <a:pt x="3178" y="427"/>
                  </a:cubicBezTo>
                  <a:cubicBezTo>
                    <a:pt x="4186" y="598"/>
                    <a:pt x="4729" y="940"/>
                    <a:pt x="5659" y="2393"/>
                  </a:cubicBezTo>
                  <a:cubicBezTo>
                    <a:pt x="6589" y="3846"/>
                    <a:pt x="8837" y="7179"/>
                    <a:pt x="9225" y="7607"/>
                  </a:cubicBezTo>
                  <a:cubicBezTo>
                    <a:pt x="10000" y="8547"/>
                    <a:pt x="8920" y="8983"/>
                    <a:pt x="8372" y="8291"/>
                  </a:cubicBezTo>
                  <a:cubicBezTo>
                    <a:pt x="7209" y="6667"/>
                    <a:pt x="5426" y="4017"/>
                    <a:pt x="4806" y="3077"/>
                  </a:cubicBezTo>
                  <a:cubicBezTo>
                    <a:pt x="4186" y="2222"/>
                    <a:pt x="4109" y="1795"/>
                    <a:pt x="2636" y="1453"/>
                  </a:cubicBezTo>
                  <a:cubicBezTo>
                    <a:pt x="1163" y="1197"/>
                    <a:pt x="930" y="1026"/>
                    <a:pt x="388" y="1026"/>
                  </a:cubicBezTo>
                  <a:cubicBezTo>
                    <a:pt x="0" y="940"/>
                    <a:pt x="78" y="0"/>
                    <a:pt x="775"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08" name="Freeform 9"/>
            <p:cNvSpPr>
              <a:spLocks/>
            </p:cNvSpPr>
            <p:nvPr/>
          </p:nvSpPr>
          <p:spPr bwMode="auto">
            <a:xfrm>
              <a:off x="760398" y="2259017"/>
              <a:ext cx="123840" cy="52388"/>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09" name="Freeform 8"/>
            <p:cNvSpPr>
              <a:spLocks/>
            </p:cNvSpPr>
            <p:nvPr/>
          </p:nvSpPr>
          <p:spPr bwMode="auto">
            <a:xfrm rot="17000766" flipH="1">
              <a:off x="885412" y="2162219"/>
              <a:ext cx="276504" cy="241659"/>
            </a:xfrm>
            <a:custGeom>
              <a:avLst/>
              <a:gdLst>
                <a:gd name="connsiteX0" fmla="*/ 775 w 9535"/>
                <a:gd name="connsiteY0" fmla="*/ 85 h 10000"/>
                <a:gd name="connsiteX1" fmla="*/ 3178 w 9535"/>
                <a:gd name="connsiteY1" fmla="*/ 427 h 10000"/>
                <a:gd name="connsiteX2" fmla="*/ 5659 w 9535"/>
                <a:gd name="connsiteY2" fmla="*/ 2393 h 10000"/>
                <a:gd name="connsiteX3" fmla="*/ 9225 w 9535"/>
                <a:gd name="connsiteY3" fmla="*/ 7607 h 10000"/>
                <a:gd name="connsiteX4" fmla="*/ 8372 w 9535"/>
                <a:gd name="connsiteY4" fmla="*/ 8291 h 10000"/>
                <a:gd name="connsiteX5" fmla="*/ 4806 w 9535"/>
                <a:gd name="connsiteY5" fmla="*/ 3077 h 10000"/>
                <a:gd name="connsiteX6" fmla="*/ 2636 w 9535"/>
                <a:gd name="connsiteY6" fmla="*/ 1453 h 10000"/>
                <a:gd name="connsiteX7" fmla="*/ 388 w 9535"/>
                <a:gd name="connsiteY7" fmla="*/ 1026 h 10000"/>
                <a:gd name="connsiteX8" fmla="*/ 775 w 9535"/>
                <a:gd name="connsiteY8" fmla="*/ 85 h 10000"/>
                <a:gd name="connsiteX0" fmla="*/ 813 w 9902"/>
                <a:gd name="connsiteY0" fmla="*/ 85 h 9506"/>
                <a:gd name="connsiteX1" fmla="*/ 3333 w 9902"/>
                <a:gd name="connsiteY1" fmla="*/ 427 h 9506"/>
                <a:gd name="connsiteX2" fmla="*/ 5935 w 9902"/>
                <a:gd name="connsiteY2" fmla="*/ 2393 h 9506"/>
                <a:gd name="connsiteX3" fmla="*/ 9675 w 9902"/>
                <a:gd name="connsiteY3" fmla="*/ 7607 h 9506"/>
                <a:gd name="connsiteX4" fmla="*/ 8780 w 9902"/>
                <a:gd name="connsiteY4" fmla="*/ 8291 h 9506"/>
                <a:gd name="connsiteX5" fmla="*/ 5040 w 9902"/>
                <a:gd name="connsiteY5" fmla="*/ 3077 h 9506"/>
                <a:gd name="connsiteX6" fmla="*/ 2765 w 9902"/>
                <a:gd name="connsiteY6" fmla="*/ 1453 h 9506"/>
                <a:gd name="connsiteX7" fmla="*/ 407 w 9902"/>
                <a:gd name="connsiteY7" fmla="*/ 1026 h 9506"/>
                <a:gd name="connsiteX8" fmla="*/ 813 w 9902"/>
                <a:gd name="connsiteY8" fmla="*/ 85 h 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 h="9506">
                  <a:moveTo>
                    <a:pt x="813" y="85"/>
                  </a:moveTo>
                  <a:cubicBezTo>
                    <a:pt x="2114" y="85"/>
                    <a:pt x="2358" y="256"/>
                    <a:pt x="3333" y="427"/>
                  </a:cubicBezTo>
                  <a:cubicBezTo>
                    <a:pt x="4390" y="598"/>
                    <a:pt x="4960" y="940"/>
                    <a:pt x="5935" y="2393"/>
                  </a:cubicBezTo>
                  <a:cubicBezTo>
                    <a:pt x="6910" y="3846"/>
                    <a:pt x="9268" y="7179"/>
                    <a:pt x="9675" y="7607"/>
                  </a:cubicBezTo>
                  <a:cubicBezTo>
                    <a:pt x="9902" y="8009"/>
                    <a:pt x="9581" y="9506"/>
                    <a:pt x="8780" y="8291"/>
                  </a:cubicBezTo>
                  <a:cubicBezTo>
                    <a:pt x="7561" y="6667"/>
                    <a:pt x="5691" y="4017"/>
                    <a:pt x="5040" y="3077"/>
                  </a:cubicBezTo>
                  <a:cubicBezTo>
                    <a:pt x="4390" y="2222"/>
                    <a:pt x="4309" y="1795"/>
                    <a:pt x="2765" y="1453"/>
                  </a:cubicBezTo>
                  <a:cubicBezTo>
                    <a:pt x="1220" y="1197"/>
                    <a:pt x="975" y="1026"/>
                    <a:pt x="407" y="1026"/>
                  </a:cubicBezTo>
                  <a:cubicBezTo>
                    <a:pt x="0" y="940"/>
                    <a:pt x="82" y="0"/>
                    <a:pt x="813"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10" name="Freeform 9"/>
            <p:cNvSpPr>
              <a:spLocks/>
            </p:cNvSpPr>
            <p:nvPr/>
          </p:nvSpPr>
          <p:spPr bwMode="auto">
            <a:xfrm rot="15310334">
              <a:off x="923741" y="2152229"/>
              <a:ext cx="123839" cy="59901"/>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grpSp>
      <p:sp>
        <p:nvSpPr>
          <p:cNvPr id="80" name="Freeform 79"/>
          <p:cNvSpPr/>
          <p:nvPr/>
        </p:nvSpPr>
        <p:spPr>
          <a:xfrm>
            <a:off x="3779045" y="2505901"/>
            <a:ext cx="244078" cy="621507"/>
          </a:xfrm>
          <a:custGeom>
            <a:avLst/>
            <a:gdLst>
              <a:gd name="connsiteX0" fmla="*/ 0 w 238125"/>
              <a:gd name="connsiteY0" fmla="*/ 0 h 621507"/>
              <a:gd name="connsiteX1" fmla="*/ 238125 w 238125"/>
              <a:gd name="connsiteY1" fmla="*/ 307182 h 621507"/>
              <a:gd name="connsiteX2" fmla="*/ 35719 w 238125"/>
              <a:gd name="connsiteY2" fmla="*/ 621507 h 621507"/>
              <a:gd name="connsiteX0" fmla="*/ 0 w 244078"/>
              <a:gd name="connsiteY0" fmla="*/ 0 h 621507"/>
              <a:gd name="connsiteX1" fmla="*/ 238125 w 244078"/>
              <a:gd name="connsiteY1" fmla="*/ 307182 h 621507"/>
              <a:gd name="connsiteX2" fmla="*/ 35719 w 244078"/>
              <a:gd name="connsiteY2" fmla="*/ 621507 h 621507"/>
              <a:gd name="connsiteX0" fmla="*/ 0 w 244078"/>
              <a:gd name="connsiteY0" fmla="*/ 0 h 621507"/>
              <a:gd name="connsiteX1" fmla="*/ 238125 w 244078"/>
              <a:gd name="connsiteY1" fmla="*/ 307182 h 621507"/>
              <a:gd name="connsiteX2" fmla="*/ 35719 w 244078"/>
              <a:gd name="connsiteY2" fmla="*/ 621507 h 621507"/>
              <a:gd name="connsiteX0" fmla="*/ 0 w 244078"/>
              <a:gd name="connsiteY0" fmla="*/ 0 h 621507"/>
              <a:gd name="connsiteX1" fmla="*/ 238125 w 244078"/>
              <a:gd name="connsiteY1" fmla="*/ 307182 h 621507"/>
              <a:gd name="connsiteX2" fmla="*/ 35719 w 244078"/>
              <a:gd name="connsiteY2" fmla="*/ 621507 h 621507"/>
              <a:gd name="connsiteX0" fmla="*/ 0 w 244078"/>
              <a:gd name="connsiteY0" fmla="*/ 0 h 621507"/>
              <a:gd name="connsiteX1" fmla="*/ 238125 w 244078"/>
              <a:gd name="connsiteY1" fmla="*/ 307182 h 621507"/>
              <a:gd name="connsiteX2" fmla="*/ 35719 w 244078"/>
              <a:gd name="connsiteY2" fmla="*/ 621507 h 621507"/>
            </a:gdLst>
            <a:ahLst/>
            <a:cxnLst>
              <a:cxn ang="0">
                <a:pos x="connsiteX0" y="connsiteY0"/>
              </a:cxn>
              <a:cxn ang="0">
                <a:pos x="connsiteX1" y="connsiteY1"/>
              </a:cxn>
              <a:cxn ang="0">
                <a:pos x="connsiteX2" y="connsiteY2"/>
              </a:cxn>
            </a:cxnLst>
            <a:rect l="l" t="t" r="r" b="b"/>
            <a:pathLst>
              <a:path w="244078" h="621507">
                <a:moveTo>
                  <a:pt x="0" y="0"/>
                </a:moveTo>
                <a:cubicBezTo>
                  <a:pt x="162719" y="23812"/>
                  <a:pt x="232172" y="203598"/>
                  <a:pt x="238125" y="307182"/>
                </a:cubicBezTo>
                <a:cubicBezTo>
                  <a:pt x="244078" y="410767"/>
                  <a:pt x="177007" y="540544"/>
                  <a:pt x="35719" y="621507"/>
                </a:cubicBezTo>
              </a:path>
            </a:pathLst>
          </a:cu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20252C"/>
              </a:solidFill>
            </a:endParaRPr>
          </a:p>
        </p:txBody>
      </p:sp>
      <p:sp>
        <p:nvSpPr>
          <p:cNvPr id="81" name="Freeform 80"/>
          <p:cNvSpPr/>
          <p:nvPr/>
        </p:nvSpPr>
        <p:spPr>
          <a:xfrm>
            <a:off x="3929063" y="2513045"/>
            <a:ext cx="242888" cy="621507"/>
          </a:xfrm>
          <a:custGeom>
            <a:avLst/>
            <a:gdLst>
              <a:gd name="connsiteX0" fmla="*/ 0 w 238125"/>
              <a:gd name="connsiteY0" fmla="*/ 0 h 621507"/>
              <a:gd name="connsiteX1" fmla="*/ 238125 w 238125"/>
              <a:gd name="connsiteY1" fmla="*/ 307182 h 621507"/>
              <a:gd name="connsiteX2" fmla="*/ 35719 w 238125"/>
              <a:gd name="connsiteY2" fmla="*/ 621507 h 621507"/>
              <a:gd name="connsiteX0" fmla="*/ 0 w 244078"/>
              <a:gd name="connsiteY0" fmla="*/ 0 h 621507"/>
              <a:gd name="connsiteX1" fmla="*/ 238125 w 244078"/>
              <a:gd name="connsiteY1" fmla="*/ 307182 h 621507"/>
              <a:gd name="connsiteX2" fmla="*/ 35719 w 244078"/>
              <a:gd name="connsiteY2" fmla="*/ 621507 h 621507"/>
              <a:gd name="connsiteX0" fmla="*/ 0 w 244078"/>
              <a:gd name="connsiteY0" fmla="*/ 0 h 621507"/>
              <a:gd name="connsiteX1" fmla="*/ 238125 w 244078"/>
              <a:gd name="connsiteY1" fmla="*/ 307182 h 621507"/>
              <a:gd name="connsiteX2" fmla="*/ 35719 w 244078"/>
              <a:gd name="connsiteY2" fmla="*/ 621507 h 621507"/>
              <a:gd name="connsiteX0" fmla="*/ 0 w 244078"/>
              <a:gd name="connsiteY0" fmla="*/ 0 h 621507"/>
              <a:gd name="connsiteX1" fmla="*/ 238125 w 244078"/>
              <a:gd name="connsiteY1" fmla="*/ 307182 h 621507"/>
              <a:gd name="connsiteX2" fmla="*/ 35719 w 244078"/>
              <a:gd name="connsiteY2" fmla="*/ 621507 h 621507"/>
              <a:gd name="connsiteX0" fmla="*/ 0 w 244078"/>
              <a:gd name="connsiteY0" fmla="*/ 0 h 621507"/>
              <a:gd name="connsiteX1" fmla="*/ 238125 w 244078"/>
              <a:gd name="connsiteY1" fmla="*/ 307182 h 621507"/>
              <a:gd name="connsiteX2" fmla="*/ 35719 w 244078"/>
              <a:gd name="connsiteY2" fmla="*/ 621507 h 621507"/>
              <a:gd name="connsiteX0" fmla="*/ 14287 w 254793"/>
              <a:gd name="connsiteY0" fmla="*/ 0 h 628651"/>
              <a:gd name="connsiteX1" fmla="*/ 252412 w 254793"/>
              <a:gd name="connsiteY1" fmla="*/ 307182 h 628651"/>
              <a:gd name="connsiteX2" fmla="*/ 0 w 254793"/>
              <a:gd name="connsiteY2" fmla="*/ 628651 h 628651"/>
              <a:gd name="connsiteX0" fmla="*/ 14287 w 240506"/>
              <a:gd name="connsiteY0" fmla="*/ 0 h 628651"/>
              <a:gd name="connsiteX1" fmla="*/ 238125 w 240506"/>
              <a:gd name="connsiteY1" fmla="*/ 311944 h 628651"/>
              <a:gd name="connsiteX2" fmla="*/ 0 w 240506"/>
              <a:gd name="connsiteY2" fmla="*/ 628651 h 628651"/>
              <a:gd name="connsiteX0" fmla="*/ 14287 w 240506"/>
              <a:gd name="connsiteY0" fmla="*/ 0 h 628651"/>
              <a:gd name="connsiteX1" fmla="*/ 238125 w 240506"/>
              <a:gd name="connsiteY1" fmla="*/ 311944 h 628651"/>
              <a:gd name="connsiteX2" fmla="*/ 0 w 240506"/>
              <a:gd name="connsiteY2" fmla="*/ 628651 h 628651"/>
              <a:gd name="connsiteX0" fmla="*/ 33337 w 243681"/>
              <a:gd name="connsiteY0" fmla="*/ 0 h 614363"/>
              <a:gd name="connsiteX1" fmla="*/ 238125 w 243681"/>
              <a:gd name="connsiteY1" fmla="*/ 297656 h 614363"/>
              <a:gd name="connsiteX2" fmla="*/ 0 w 243681"/>
              <a:gd name="connsiteY2" fmla="*/ 614363 h 614363"/>
              <a:gd name="connsiteX0" fmla="*/ 33337 w 242888"/>
              <a:gd name="connsiteY0" fmla="*/ 7144 h 621507"/>
              <a:gd name="connsiteX1" fmla="*/ 28575 w 242888"/>
              <a:gd name="connsiteY1" fmla="*/ 0 h 621507"/>
              <a:gd name="connsiteX2" fmla="*/ 238125 w 242888"/>
              <a:gd name="connsiteY2" fmla="*/ 304800 h 621507"/>
              <a:gd name="connsiteX3" fmla="*/ 0 w 242888"/>
              <a:gd name="connsiteY3" fmla="*/ 621507 h 621507"/>
              <a:gd name="connsiteX0" fmla="*/ 33337 w 242888"/>
              <a:gd name="connsiteY0" fmla="*/ 7144 h 621507"/>
              <a:gd name="connsiteX1" fmla="*/ 28575 w 242888"/>
              <a:gd name="connsiteY1" fmla="*/ 0 h 621507"/>
              <a:gd name="connsiteX2" fmla="*/ 238125 w 242888"/>
              <a:gd name="connsiteY2" fmla="*/ 304800 h 621507"/>
              <a:gd name="connsiteX3" fmla="*/ 0 w 242888"/>
              <a:gd name="connsiteY3" fmla="*/ 621507 h 621507"/>
            </a:gdLst>
            <a:ahLst/>
            <a:cxnLst>
              <a:cxn ang="0">
                <a:pos x="connsiteX0" y="connsiteY0"/>
              </a:cxn>
              <a:cxn ang="0">
                <a:pos x="connsiteX1" y="connsiteY1"/>
              </a:cxn>
              <a:cxn ang="0">
                <a:pos x="connsiteX2" y="connsiteY2"/>
              </a:cxn>
              <a:cxn ang="0">
                <a:pos x="connsiteX3" y="connsiteY3"/>
              </a:cxn>
            </a:cxnLst>
            <a:rect l="l" t="t" r="r" b="b"/>
            <a:pathLst>
              <a:path w="242888" h="621507">
                <a:moveTo>
                  <a:pt x="33337" y="7144"/>
                </a:moveTo>
                <a:lnTo>
                  <a:pt x="28575" y="0"/>
                </a:lnTo>
                <a:cubicBezTo>
                  <a:pt x="155575" y="51990"/>
                  <a:pt x="242888" y="201216"/>
                  <a:pt x="238125" y="304800"/>
                </a:cubicBezTo>
                <a:cubicBezTo>
                  <a:pt x="233363" y="408385"/>
                  <a:pt x="155575" y="557213"/>
                  <a:pt x="0" y="621507"/>
                </a:cubicBezTo>
              </a:path>
            </a:pathLst>
          </a:cu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20252C"/>
              </a:solidFill>
            </a:endParaRPr>
          </a:p>
        </p:txBody>
      </p:sp>
      <p:sp>
        <p:nvSpPr>
          <p:cNvPr id="82" name="Oval 81"/>
          <p:cNvSpPr/>
          <p:nvPr/>
        </p:nvSpPr>
        <p:spPr>
          <a:xfrm>
            <a:off x="3838575" y="2408270"/>
            <a:ext cx="61913" cy="61913"/>
          </a:xfrm>
          <a:prstGeom prst="ellipse">
            <a:avLst/>
          </a:prstGeom>
          <a:solidFill>
            <a:schemeClr val="accent6">
              <a:lumMod val="60000"/>
              <a:lumOff val="40000"/>
            </a:schemeClr>
          </a:solidFill>
          <a:ln w="3175">
            <a:solidFill>
              <a:schemeClr val="accent6">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83" name="Oval 82"/>
          <p:cNvSpPr/>
          <p:nvPr/>
        </p:nvSpPr>
        <p:spPr>
          <a:xfrm>
            <a:off x="4043362" y="2684495"/>
            <a:ext cx="61913" cy="61913"/>
          </a:xfrm>
          <a:prstGeom prst="ellipse">
            <a:avLst/>
          </a:prstGeom>
          <a:solidFill>
            <a:schemeClr val="accent6">
              <a:lumMod val="60000"/>
              <a:lumOff val="40000"/>
            </a:schemeClr>
          </a:solidFill>
          <a:ln w="3175">
            <a:solidFill>
              <a:schemeClr val="accent6">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84" name="Oval 83"/>
          <p:cNvSpPr/>
          <p:nvPr/>
        </p:nvSpPr>
        <p:spPr>
          <a:xfrm>
            <a:off x="4348162" y="2682114"/>
            <a:ext cx="61913" cy="61913"/>
          </a:xfrm>
          <a:prstGeom prst="ellipse">
            <a:avLst/>
          </a:prstGeom>
          <a:solidFill>
            <a:schemeClr val="accent6">
              <a:lumMod val="60000"/>
              <a:lumOff val="40000"/>
            </a:schemeClr>
          </a:solidFill>
          <a:ln w="3175">
            <a:solidFill>
              <a:schemeClr val="accent6">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85" name="Oval 84"/>
          <p:cNvSpPr/>
          <p:nvPr/>
        </p:nvSpPr>
        <p:spPr>
          <a:xfrm>
            <a:off x="4245768" y="2732121"/>
            <a:ext cx="73152" cy="73152"/>
          </a:xfrm>
          <a:prstGeom prst="ellipse">
            <a:avLst/>
          </a:prstGeom>
          <a:solidFill>
            <a:schemeClr val="accent6">
              <a:lumMod val="60000"/>
              <a:lumOff val="40000"/>
            </a:schemeClr>
          </a:solidFill>
          <a:ln w="3175">
            <a:solidFill>
              <a:schemeClr val="accent6">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86" name="Oval 85"/>
          <p:cNvSpPr/>
          <p:nvPr/>
        </p:nvSpPr>
        <p:spPr>
          <a:xfrm>
            <a:off x="4391025" y="2796412"/>
            <a:ext cx="54864" cy="54864"/>
          </a:xfrm>
          <a:prstGeom prst="ellipse">
            <a:avLst/>
          </a:prstGeom>
          <a:solidFill>
            <a:schemeClr val="accent6">
              <a:lumMod val="60000"/>
              <a:lumOff val="40000"/>
            </a:schemeClr>
          </a:solidFill>
          <a:ln w="3175">
            <a:solidFill>
              <a:schemeClr val="accent6">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91" name="Oval 90"/>
          <p:cNvSpPr/>
          <p:nvPr/>
        </p:nvSpPr>
        <p:spPr>
          <a:xfrm>
            <a:off x="4171949" y="2567814"/>
            <a:ext cx="61913" cy="61913"/>
          </a:xfrm>
          <a:prstGeom prst="ellipse">
            <a:avLst/>
          </a:prstGeom>
          <a:solidFill>
            <a:schemeClr val="accent6">
              <a:lumMod val="60000"/>
              <a:lumOff val="40000"/>
            </a:schemeClr>
          </a:solidFill>
          <a:ln w="3175">
            <a:solidFill>
              <a:schemeClr val="accent6">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93" name="Oval 92"/>
          <p:cNvSpPr/>
          <p:nvPr/>
        </p:nvSpPr>
        <p:spPr>
          <a:xfrm>
            <a:off x="4107657" y="2498758"/>
            <a:ext cx="83344" cy="83344"/>
          </a:xfrm>
          <a:prstGeom prst="ellipse">
            <a:avLst/>
          </a:prstGeom>
          <a:solidFill>
            <a:schemeClr val="accent6">
              <a:lumMod val="60000"/>
              <a:lumOff val="40000"/>
            </a:schemeClr>
          </a:solidFill>
          <a:ln w="3175">
            <a:solidFill>
              <a:schemeClr val="accent6">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96" name="Oval 95"/>
          <p:cNvSpPr/>
          <p:nvPr/>
        </p:nvSpPr>
        <p:spPr>
          <a:xfrm>
            <a:off x="4150519" y="3044065"/>
            <a:ext cx="92868" cy="92868"/>
          </a:xfrm>
          <a:prstGeom prst="ellipse">
            <a:avLst/>
          </a:prstGeom>
          <a:solidFill>
            <a:schemeClr val="accent6">
              <a:lumMod val="60000"/>
              <a:lumOff val="40000"/>
            </a:schemeClr>
          </a:solidFill>
          <a:ln w="3175">
            <a:solidFill>
              <a:schemeClr val="accent6">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99" name="Oval 98"/>
          <p:cNvSpPr/>
          <p:nvPr/>
        </p:nvSpPr>
        <p:spPr>
          <a:xfrm>
            <a:off x="4324349" y="2870232"/>
            <a:ext cx="102393" cy="102393"/>
          </a:xfrm>
          <a:prstGeom prst="ellipse">
            <a:avLst/>
          </a:prstGeom>
          <a:solidFill>
            <a:schemeClr val="accent6">
              <a:lumMod val="60000"/>
              <a:lumOff val="40000"/>
            </a:schemeClr>
          </a:solidFill>
          <a:ln w="3175">
            <a:solidFill>
              <a:schemeClr val="accent6">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100" name="Oval 99"/>
          <p:cNvSpPr/>
          <p:nvPr/>
        </p:nvSpPr>
        <p:spPr>
          <a:xfrm>
            <a:off x="4302919" y="2613055"/>
            <a:ext cx="36576" cy="36576"/>
          </a:xfrm>
          <a:prstGeom prst="ellipse">
            <a:avLst/>
          </a:prstGeom>
          <a:solidFill>
            <a:schemeClr val="accent6">
              <a:lumMod val="60000"/>
              <a:lumOff val="40000"/>
            </a:schemeClr>
          </a:solidFill>
          <a:ln w="3175">
            <a:solidFill>
              <a:schemeClr val="accent6">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101" name="Oval 100"/>
          <p:cNvSpPr/>
          <p:nvPr/>
        </p:nvSpPr>
        <p:spPr>
          <a:xfrm>
            <a:off x="4274344" y="2984530"/>
            <a:ext cx="36576" cy="36576"/>
          </a:xfrm>
          <a:prstGeom prst="ellipse">
            <a:avLst/>
          </a:prstGeom>
          <a:solidFill>
            <a:schemeClr val="accent6">
              <a:lumMod val="60000"/>
              <a:lumOff val="40000"/>
            </a:schemeClr>
          </a:solidFill>
          <a:ln w="3175">
            <a:solidFill>
              <a:schemeClr val="accent6">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102" name="Oval 101"/>
          <p:cNvSpPr/>
          <p:nvPr/>
        </p:nvSpPr>
        <p:spPr>
          <a:xfrm>
            <a:off x="4221956" y="2882137"/>
            <a:ext cx="45720" cy="45720"/>
          </a:xfrm>
          <a:prstGeom prst="ellipse">
            <a:avLst/>
          </a:prstGeom>
          <a:solidFill>
            <a:schemeClr val="accent6">
              <a:lumMod val="60000"/>
              <a:lumOff val="40000"/>
            </a:schemeClr>
          </a:solidFill>
          <a:ln w="3175">
            <a:solidFill>
              <a:schemeClr val="accent6">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103" name="Oval 102"/>
          <p:cNvSpPr/>
          <p:nvPr/>
        </p:nvSpPr>
        <p:spPr>
          <a:xfrm>
            <a:off x="4086225" y="2795555"/>
            <a:ext cx="18288" cy="18288"/>
          </a:xfrm>
          <a:prstGeom prst="ellipse">
            <a:avLst/>
          </a:prstGeom>
          <a:solidFill>
            <a:schemeClr val="accent6">
              <a:lumMod val="60000"/>
              <a:lumOff val="40000"/>
            </a:schemeClr>
          </a:solidFill>
          <a:ln w="3175">
            <a:solidFill>
              <a:schemeClr val="accent6">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104" name="Freeform 103"/>
          <p:cNvSpPr/>
          <p:nvPr/>
        </p:nvSpPr>
        <p:spPr>
          <a:xfrm rot="18000000">
            <a:off x="4342640" y="2520570"/>
            <a:ext cx="253140" cy="83901"/>
          </a:xfrm>
          <a:custGeom>
            <a:avLst/>
            <a:gdLst>
              <a:gd name="connsiteX0" fmla="*/ 0 w 400050"/>
              <a:gd name="connsiteY0" fmla="*/ 0 h 157162"/>
              <a:gd name="connsiteX1" fmla="*/ 130968 w 400050"/>
              <a:gd name="connsiteY1" fmla="*/ 135731 h 157162"/>
              <a:gd name="connsiteX2" fmla="*/ 400050 w 400050"/>
              <a:gd name="connsiteY2" fmla="*/ 157162 h 157162"/>
              <a:gd name="connsiteX0" fmla="*/ 0 w 400050"/>
              <a:gd name="connsiteY0" fmla="*/ 0 h 157162"/>
              <a:gd name="connsiteX1" fmla="*/ 130968 w 400050"/>
              <a:gd name="connsiteY1" fmla="*/ 135731 h 157162"/>
              <a:gd name="connsiteX2" fmla="*/ 400050 w 400050"/>
              <a:gd name="connsiteY2" fmla="*/ 157162 h 157162"/>
              <a:gd name="connsiteX0" fmla="*/ 0 w 130968"/>
              <a:gd name="connsiteY0" fmla="*/ 0 h 135731"/>
              <a:gd name="connsiteX1" fmla="*/ 130968 w 130968"/>
              <a:gd name="connsiteY1" fmla="*/ 135731 h 135731"/>
              <a:gd name="connsiteX0" fmla="*/ 0 w 271461"/>
              <a:gd name="connsiteY0" fmla="*/ 0 h 150018"/>
              <a:gd name="connsiteX1" fmla="*/ 271461 w 271461"/>
              <a:gd name="connsiteY1" fmla="*/ 150018 h 150018"/>
              <a:gd name="connsiteX0" fmla="*/ 0 w 271461"/>
              <a:gd name="connsiteY0" fmla="*/ 0 h 172242"/>
              <a:gd name="connsiteX1" fmla="*/ 271461 w 271461"/>
              <a:gd name="connsiteY1" fmla="*/ 150018 h 172242"/>
              <a:gd name="connsiteX0" fmla="*/ 0 w 271461"/>
              <a:gd name="connsiteY0" fmla="*/ 0 h 172242"/>
              <a:gd name="connsiteX1" fmla="*/ 271461 w 271461"/>
              <a:gd name="connsiteY1" fmla="*/ 150018 h 172242"/>
              <a:gd name="connsiteX0" fmla="*/ 0 w 245649"/>
              <a:gd name="connsiteY0" fmla="*/ 0 h 97631"/>
              <a:gd name="connsiteX1" fmla="*/ 245649 w 245649"/>
              <a:gd name="connsiteY1" fmla="*/ 57685 h 97631"/>
              <a:gd name="connsiteX0" fmla="*/ 0 w 245649"/>
              <a:gd name="connsiteY0" fmla="*/ 0 h 79909"/>
              <a:gd name="connsiteX1" fmla="*/ 245649 w 245649"/>
              <a:gd name="connsiteY1" fmla="*/ 57685 h 79909"/>
              <a:gd name="connsiteX0" fmla="*/ 7491 w 253140"/>
              <a:gd name="connsiteY0" fmla="*/ 3992 h 83901"/>
              <a:gd name="connsiteX1" fmla="*/ 0 w 253140"/>
              <a:gd name="connsiteY1" fmla="*/ 0 h 83901"/>
              <a:gd name="connsiteX2" fmla="*/ 253140 w 253140"/>
              <a:gd name="connsiteY2" fmla="*/ 61677 h 83901"/>
            </a:gdLst>
            <a:ahLst/>
            <a:cxnLst>
              <a:cxn ang="0">
                <a:pos x="connsiteX0" y="connsiteY0"/>
              </a:cxn>
              <a:cxn ang="0">
                <a:pos x="connsiteX1" y="connsiteY1"/>
              </a:cxn>
              <a:cxn ang="0">
                <a:pos x="connsiteX2" y="connsiteY2"/>
              </a:cxn>
            </a:cxnLst>
            <a:rect l="l" t="t" r="r" b="b"/>
            <a:pathLst>
              <a:path w="253140" h="83901">
                <a:moveTo>
                  <a:pt x="7491" y="3992"/>
                </a:moveTo>
                <a:lnTo>
                  <a:pt x="0" y="0"/>
                </a:lnTo>
                <a:cubicBezTo>
                  <a:pt x="73808" y="54168"/>
                  <a:pt x="95183" y="83901"/>
                  <a:pt x="253140" y="61677"/>
                </a:cubicBezTo>
              </a:path>
            </a:pathLst>
          </a:cu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20252C"/>
              </a:solidFill>
            </a:endParaRPr>
          </a:p>
        </p:txBody>
      </p:sp>
      <p:sp>
        <p:nvSpPr>
          <p:cNvPr id="105" name="Freeform 104"/>
          <p:cNvSpPr/>
          <p:nvPr/>
        </p:nvSpPr>
        <p:spPr>
          <a:xfrm rot="2460000" flipV="1">
            <a:off x="4402172" y="2999354"/>
            <a:ext cx="253140" cy="83901"/>
          </a:xfrm>
          <a:custGeom>
            <a:avLst/>
            <a:gdLst>
              <a:gd name="connsiteX0" fmla="*/ 0 w 400050"/>
              <a:gd name="connsiteY0" fmla="*/ 0 h 157162"/>
              <a:gd name="connsiteX1" fmla="*/ 130968 w 400050"/>
              <a:gd name="connsiteY1" fmla="*/ 135731 h 157162"/>
              <a:gd name="connsiteX2" fmla="*/ 400050 w 400050"/>
              <a:gd name="connsiteY2" fmla="*/ 157162 h 157162"/>
              <a:gd name="connsiteX0" fmla="*/ 0 w 400050"/>
              <a:gd name="connsiteY0" fmla="*/ 0 h 157162"/>
              <a:gd name="connsiteX1" fmla="*/ 130968 w 400050"/>
              <a:gd name="connsiteY1" fmla="*/ 135731 h 157162"/>
              <a:gd name="connsiteX2" fmla="*/ 400050 w 400050"/>
              <a:gd name="connsiteY2" fmla="*/ 157162 h 157162"/>
              <a:gd name="connsiteX0" fmla="*/ 0 w 130968"/>
              <a:gd name="connsiteY0" fmla="*/ 0 h 135731"/>
              <a:gd name="connsiteX1" fmla="*/ 130968 w 130968"/>
              <a:gd name="connsiteY1" fmla="*/ 135731 h 135731"/>
              <a:gd name="connsiteX0" fmla="*/ 0 w 271461"/>
              <a:gd name="connsiteY0" fmla="*/ 0 h 150018"/>
              <a:gd name="connsiteX1" fmla="*/ 271461 w 271461"/>
              <a:gd name="connsiteY1" fmla="*/ 150018 h 150018"/>
              <a:gd name="connsiteX0" fmla="*/ 0 w 271461"/>
              <a:gd name="connsiteY0" fmla="*/ 0 h 172242"/>
              <a:gd name="connsiteX1" fmla="*/ 271461 w 271461"/>
              <a:gd name="connsiteY1" fmla="*/ 150018 h 172242"/>
              <a:gd name="connsiteX0" fmla="*/ 0 w 271461"/>
              <a:gd name="connsiteY0" fmla="*/ 0 h 172242"/>
              <a:gd name="connsiteX1" fmla="*/ 271461 w 271461"/>
              <a:gd name="connsiteY1" fmla="*/ 150018 h 172242"/>
              <a:gd name="connsiteX0" fmla="*/ 0 w 245649"/>
              <a:gd name="connsiteY0" fmla="*/ 0 h 97631"/>
              <a:gd name="connsiteX1" fmla="*/ 245649 w 245649"/>
              <a:gd name="connsiteY1" fmla="*/ 57685 h 97631"/>
              <a:gd name="connsiteX0" fmla="*/ 0 w 245649"/>
              <a:gd name="connsiteY0" fmla="*/ 0 h 79909"/>
              <a:gd name="connsiteX1" fmla="*/ 245649 w 245649"/>
              <a:gd name="connsiteY1" fmla="*/ 57685 h 79909"/>
              <a:gd name="connsiteX0" fmla="*/ 7491 w 253140"/>
              <a:gd name="connsiteY0" fmla="*/ 3992 h 83901"/>
              <a:gd name="connsiteX1" fmla="*/ 0 w 253140"/>
              <a:gd name="connsiteY1" fmla="*/ 0 h 83901"/>
              <a:gd name="connsiteX2" fmla="*/ 253140 w 253140"/>
              <a:gd name="connsiteY2" fmla="*/ 61677 h 83901"/>
            </a:gdLst>
            <a:ahLst/>
            <a:cxnLst>
              <a:cxn ang="0">
                <a:pos x="connsiteX0" y="connsiteY0"/>
              </a:cxn>
              <a:cxn ang="0">
                <a:pos x="connsiteX1" y="connsiteY1"/>
              </a:cxn>
              <a:cxn ang="0">
                <a:pos x="connsiteX2" y="connsiteY2"/>
              </a:cxn>
            </a:cxnLst>
            <a:rect l="l" t="t" r="r" b="b"/>
            <a:pathLst>
              <a:path w="253140" h="83901">
                <a:moveTo>
                  <a:pt x="7491" y="3992"/>
                </a:moveTo>
                <a:lnTo>
                  <a:pt x="0" y="0"/>
                </a:lnTo>
                <a:cubicBezTo>
                  <a:pt x="73808" y="54168"/>
                  <a:pt x="95183" y="83901"/>
                  <a:pt x="253140" y="61677"/>
                </a:cubicBezTo>
              </a:path>
            </a:pathLst>
          </a:cu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20252C"/>
              </a:solidFill>
            </a:endParaRPr>
          </a:p>
        </p:txBody>
      </p:sp>
      <p:sp>
        <p:nvSpPr>
          <p:cNvPr id="106" name="Oval 5"/>
          <p:cNvSpPr>
            <a:spLocks noChangeArrowheads="1"/>
          </p:cNvSpPr>
          <p:nvPr/>
        </p:nvSpPr>
        <p:spPr bwMode="auto">
          <a:xfrm>
            <a:off x="3189219" y="2486851"/>
            <a:ext cx="739844" cy="688182"/>
          </a:xfrm>
          <a:prstGeom prst="ellipse">
            <a:avLst/>
          </a:prstGeom>
          <a:gradFill flip="none" rotWithShape="1">
            <a:gsLst>
              <a:gs pos="0">
                <a:srgbClr val="F9EDED"/>
              </a:gs>
              <a:gs pos="0">
                <a:srgbClr val="F8E8E4"/>
              </a:gs>
              <a:gs pos="73000">
                <a:srgbClr val="E1A199"/>
              </a:gs>
              <a:gs pos="100000">
                <a:srgbClr val="F0E0D8"/>
              </a:gs>
            </a:gsLst>
            <a:path path="circle">
              <a:fillToRect l="50000" t="50000" r="50000" b="50000"/>
            </a:path>
            <a:tileRect/>
          </a:gra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23" name="Rectangle 122"/>
          <p:cNvSpPr/>
          <p:nvPr/>
        </p:nvSpPr>
        <p:spPr>
          <a:xfrm>
            <a:off x="2980799" y="1431767"/>
            <a:ext cx="1694951" cy="307777"/>
          </a:xfrm>
          <a:prstGeom prst="rect">
            <a:avLst/>
          </a:prstGeom>
        </p:spPr>
        <p:txBody>
          <a:bodyPr wrap="none" lIns="0" tIns="0" rIns="0" bIns="0" anchor="b" anchorCtr="0">
            <a:noAutofit/>
          </a:bodyPr>
          <a:lstStyle/>
          <a:p>
            <a:pPr algn="ctr"/>
            <a:r>
              <a:rPr lang="ru-RU" sz="1400" b="1" dirty="0" smtClean="0">
                <a:solidFill>
                  <a:srgbClr val="20252C"/>
                </a:solidFill>
              </a:rPr>
              <a:t>Выработка антител</a:t>
            </a:r>
            <a:endParaRPr lang="en-US" sz="1400" b="1" dirty="0">
              <a:solidFill>
                <a:srgbClr val="20252C"/>
              </a:solidFill>
            </a:endParaRPr>
          </a:p>
        </p:txBody>
      </p:sp>
      <p:sp>
        <p:nvSpPr>
          <p:cNvPr id="124" name="TextBox 123"/>
          <p:cNvSpPr txBox="1"/>
          <p:nvPr/>
        </p:nvSpPr>
        <p:spPr>
          <a:xfrm>
            <a:off x="3092928" y="3354559"/>
            <a:ext cx="1558696" cy="184666"/>
          </a:xfrm>
          <a:prstGeom prst="rect">
            <a:avLst/>
          </a:prstGeom>
          <a:noFill/>
        </p:spPr>
        <p:txBody>
          <a:bodyPr wrap="none" lIns="0" tIns="0" rIns="0" bIns="0" rtlCol="0" anchor="ctr" anchorCtr="0">
            <a:spAutoFit/>
          </a:bodyPr>
          <a:lstStyle/>
          <a:p>
            <a:pPr algn="ctr"/>
            <a:r>
              <a:rPr lang="ru-RU" sz="1200" dirty="0" smtClean="0">
                <a:solidFill>
                  <a:srgbClr val="20252C"/>
                </a:solidFill>
              </a:rPr>
              <a:t>Плазматические клетки</a:t>
            </a:r>
            <a:endParaRPr lang="en-US" sz="1200" dirty="0">
              <a:solidFill>
                <a:srgbClr val="20252C"/>
              </a:solidFill>
            </a:endParaRPr>
          </a:p>
        </p:txBody>
      </p:sp>
      <p:grpSp>
        <p:nvGrpSpPr>
          <p:cNvPr id="189" name="Group 188"/>
          <p:cNvGrpSpPr/>
          <p:nvPr/>
        </p:nvGrpSpPr>
        <p:grpSpPr>
          <a:xfrm>
            <a:off x="0" y="3704159"/>
            <a:ext cx="9144000" cy="2604379"/>
            <a:chOff x="0" y="3704159"/>
            <a:chExt cx="9144000" cy="2604379"/>
          </a:xfrm>
        </p:grpSpPr>
        <p:sp>
          <p:nvSpPr>
            <p:cNvPr id="202" name="Rectangle 201"/>
            <p:cNvSpPr/>
            <p:nvPr/>
          </p:nvSpPr>
          <p:spPr>
            <a:xfrm>
              <a:off x="0" y="3704159"/>
              <a:ext cx="9144000" cy="2604379"/>
            </a:xfrm>
            <a:prstGeom prst="rect">
              <a:avLst/>
            </a:prstGeom>
            <a:gradFill flip="none" rotWithShape="1">
              <a:gsLst>
                <a:gs pos="0">
                  <a:srgbClr val="C9F0FF"/>
                </a:gs>
                <a:gs pos="50000">
                  <a:srgbClr val="D5F3FF"/>
                </a:gs>
                <a:gs pos="100000">
                  <a:srgbClr val="EBF9FF"/>
                </a:gs>
              </a:gsLst>
              <a:lin ang="0" scaled="1"/>
              <a:tileRect/>
            </a:gradFill>
          </p:spPr>
          <p:txBody>
            <a:bodyPr wrap="none" lIns="0" tIns="0" rIns="0" bIns="0" rtlCol="0" anchor="ctr" anchorCtr="0">
              <a:noAutofit/>
            </a:bodyPr>
            <a:lstStyle/>
            <a:p>
              <a:pPr algn="ctr"/>
              <a:endParaRPr lang="en-US" dirty="0">
                <a:solidFill>
                  <a:srgbClr val="20252C"/>
                </a:solidFill>
              </a:endParaRPr>
            </a:p>
          </p:txBody>
        </p:sp>
        <p:sp>
          <p:nvSpPr>
            <p:cNvPr id="61" name="Content Placeholder 59"/>
            <p:cNvSpPr txBox="1">
              <a:spLocks/>
            </p:cNvSpPr>
            <p:nvPr/>
          </p:nvSpPr>
          <p:spPr>
            <a:xfrm>
              <a:off x="5362574" y="3808564"/>
              <a:ext cx="3609975" cy="1835150"/>
            </a:xfrm>
            <a:prstGeom prst="rect">
              <a:avLst/>
            </a:prstGeom>
          </p:spPr>
          <p:txBody>
            <a:bodyPr vert="horz" lIns="0" tIns="0" rIns="0" bIns="0" rtlCol="0">
              <a:noAutofit/>
            </a:bodyPr>
            <a:lstStyle/>
            <a:p>
              <a:pPr marL="342900" indent="-342900">
                <a:lnSpc>
                  <a:spcPct val="95000"/>
                </a:lnSpc>
                <a:spcBef>
                  <a:spcPts val="1200"/>
                </a:spcBef>
                <a:buClr>
                  <a:srgbClr val="E31837"/>
                </a:buClr>
                <a:buSzPct val="115000"/>
              </a:pPr>
              <a:r>
                <a:rPr lang="ru-RU" dirty="0" smtClean="0">
                  <a:solidFill>
                    <a:srgbClr val="E31837">
                      <a:lumMod val="75000"/>
                    </a:srgbClr>
                  </a:solidFill>
                  <a:latin typeface="Trebuchet MS" pitchFamily="34" charset="0"/>
                </a:rPr>
                <a:t>Конъюгированная вакцина</a:t>
              </a:r>
              <a:endParaRPr lang="en-US" dirty="0">
                <a:solidFill>
                  <a:srgbClr val="E31837">
                    <a:lumMod val="75000"/>
                  </a:srgbClr>
                </a:solidFill>
                <a:latin typeface="Trebuchet MS" pitchFamily="34" charset="0"/>
              </a:endParaRPr>
            </a:p>
            <a:p>
              <a:pPr marL="342900" indent="-342900">
                <a:lnSpc>
                  <a:spcPct val="95000"/>
                </a:lnSpc>
                <a:spcBef>
                  <a:spcPts val="300"/>
                </a:spcBef>
                <a:buClr>
                  <a:srgbClr val="E31837"/>
                </a:buClr>
                <a:buSzPct val="115000"/>
                <a:buFont typeface="Symbol" pitchFamily="18" charset="2"/>
                <a:buChar char=""/>
              </a:pPr>
              <a:r>
                <a:rPr lang="ru-RU" dirty="0" smtClean="0">
                  <a:solidFill>
                    <a:srgbClr val="20252C"/>
                  </a:solidFill>
                </a:rPr>
                <a:t>Длительное сохранение антител</a:t>
              </a:r>
              <a:endParaRPr lang="en-US" dirty="0">
                <a:solidFill>
                  <a:srgbClr val="20252C"/>
                </a:solidFill>
              </a:endParaRPr>
            </a:p>
            <a:p>
              <a:pPr marL="342900" indent="-342900">
                <a:lnSpc>
                  <a:spcPct val="95000"/>
                </a:lnSpc>
                <a:spcBef>
                  <a:spcPts val="300"/>
                </a:spcBef>
                <a:buClr>
                  <a:srgbClr val="E31837"/>
                </a:buClr>
                <a:buSzPct val="115000"/>
                <a:buFont typeface="Symbol" pitchFamily="18" charset="2"/>
                <a:buChar char=""/>
              </a:pPr>
              <a:r>
                <a:rPr lang="en-US" dirty="0" smtClean="0">
                  <a:solidFill>
                    <a:srgbClr val="20252C"/>
                  </a:solidFill>
                </a:rPr>
                <a:t>T</a:t>
              </a:r>
              <a:r>
                <a:rPr lang="ru-RU" dirty="0" smtClean="0">
                  <a:solidFill>
                    <a:srgbClr val="20252C"/>
                  </a:solidFill>
                </a:rPr>
                <a:t>-клетки стимулируют выработку</a:t>
              </a:r>
              <a:r>
                <a:rPr lang="en-US" dirty="0" smtClean="0">
                  <a:solidFill>
                    <a:srgbClr val="20252C"/>
                  </a:solidFill>
                </a:rPr>
                <a:t> </a:t>
              </a:r>
              <a:r>
                <a:rPr lang="en-US" dirty="0">
                  <a:solidFill>
                    <a:srgbClr val="20252C"/>
                  </a:solidFill>
                </a:rPr>
                <a:t>B </a:t>
              </a:r>
              <a:r>
                <a:rPr lang="ru-RU" dirty="0" smtClean="0">
                  <a:solidFill>
                    <a:srgbClr val="20252C"/>
                  </a:solidFill>
                </a:rPr>
                <a:t>клетками антител</a:t>
              </a:r>
              <a:endParaRPr lang="en-US" dirty="0">
                <a:solidFill>
                  <a:srgbClr val="20252C"/>
                </a:solidFill>
              </a:endParaRPr>
            </a:p>
            <a:p>
              <a:pPr marL="342900" indent="-342900">
                <a:lnSpc>
                  <a:spcPct val="95000"/>
                </a:lnSpc>
                <a:spcBef>
                  <a:spcPts val="300"/>
                </a:spcBef>
                <a:buClr>
                  <a:srgbClr val="E31837"/>
                </a:buClr>
                <a:buSzPct val="115000"/>
                <a:buFont typeface="Symbol" pitchFamily="18" charset="2"/>
                <a:buChar char=""/>
              </a:pPr>
              <a:r>
                <a:rPr lang="ru-RU" dirty="0" smtClean="0">
                  <a:solidFill>
                    <a:srgbClr val="20252C"/>
                  </a:solidFill>
                </a:rPr>
                <a:t>Наличие</a:t>
              </a:r>
              <a:r>
                <a:rPr lang="en-US" dirty="0" smtClean="0">
                  <a:solidFill>
                    <a:srgbClr val="20252C"/>
                  </a:solidFill>
                </a:rPr>
                <a:t> B</a:t>
              </a:r>
              <a:r>
                <a:rPr lang="ru-RU" dirty="0" smtClean="0">
                  <a:solidFill>
                    <a:srgbClr val="20252C"/>
                  </a:solidFill>
                </a:rPr>
                <a:t>-клеток памяти</a:t>
              </a:r>
              <a:endParaRPr lang="en-US" dirty="0">
                <a:solidFill>
                  <a:srgbClr val="20252C"/>
                </a:solidFill>
              </a:endParaRPr>
            </a:p>
          </p:txBody>
        </p:sp>
        <p:sp>
          <p:nvSpPr>
            <p:cNvPr id="97" name="Rectangle 96"/>
            <p:cNvSpPr/>
            <p:nvPr/>
          </p:nvSpPr>
          <p:spPr>
            <a:xfrm>
              <a:off x="5096786" y="4399113"/>
              <a:ext cx="914400" cy="914400"/>
            </a:xfrm>
            <a:prstGeom prst="rect">
              <a:avLst/>
            </a:prstGeom>
          </p:spPr>
          <p:txBody>
            <a:bodyPr wrap="none" lIns="0" tIns="0" rIns="0" bIns="0" rtlCol="0" anchor="ctr" anchorCtr="0">
              <a:noAutofit/>
            </a:bodyPr>
            <a:lstStyle/>
            <a:p>
              <a:pPr algn="ctr"/>
              <a:endParaRPr lang="en-US" dirty="0">
                <a:solidFill>
                  <a:srgbClr val="20252C"/>
                </a:solidFill>
              </a:endParaRPr>
            </a:p>
          </p:txBody>
        </p:sp>
        <p:sp>
          <p:nvSpPr>
            <p:cNvPr id="125" name="Oval 6"/>
            <p:cNvSpPr>
              <a:spLocks noChangeArrowheads="1"/>
            </p:cNvSpPr>
            <p:nvPr/>
          </p:nvSpPr>
          <p:spPr bwMode="auto">
            <a:xfrm>
              <a:off x="712150" y="4405626"/>
              <a:ext cx="1284599" cy="1150773"/>
            </a:xfrm>
            <a:prstGeom prst="ellipse">
              <a:avLst/>
            </a:prstGeom>
            <a:solidFill>
              <a:srgbClr val="F0E0D8"/>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26" name="Rectangle 125"/>
            <p:cNvSpPr/>
            <p:nvPr/>
          </p:nvSpPr>
          <p:spPr>
            <a:xfrm>
              <a:off x="451790" y="3760141"/>
              <a:ext cx="1411477" cy="215444"/>
            </a:xfrm>
            <a:prstGeom prst="rect">
              <a:avLst/>
            </a:prstGeom>
          </p:spPr>
          <p:txBody>
            <a:bodyPr wrap="none" lIns="0" tIns="0" rIns="182880" bIns="0">
              <a:spAutoFit/>
            </a:bodyPr>
            <a:lstStyle/>
            <a:p>
              <a:r>
                <a:rPr lang="ru-RU" sz="1400" dirty="0" smtClean="0">
                  <a:solidFill>
                    <a:srgbClr val="20252C"/>
                  </a:solidFill>
                </a:rPr>
                <a:t>Белок носитель</a:t>
              </a:r>
              <a:r>
                <a:rPr lang="en-US" sz="1400" dirty="0" smtClean="0">
                  <a:solidFill>
                    <a:srgbClr val="20252C"/>
                  </a:solidFill>
                </a:rPr>
                <a:t> </a:t>
              </a:r>
              <a:endParaRPr lang="en-US" sz="1400" dirty="0">
                <a:solidFill>
                  <a:srgbClr val="20252C"/>
                </a:solidFill>
              </a:endParaRPr>
            </a:p>
          </p:txBody>
        </p:sp>
        <p:sp>
          <p:nvSpPr>
            <p:cNvPr id="127" name="Oval 5"/>
            <p:cNvSpPr>
              <a:spLocks noChangeArrowheads="1"/>
            </p:cNvSpPr>
            <p:nvPr/>
          </p:nvSpPr>
          <p:spPr bwMode="auto">
            <a:xfrm>
              <a:off x="942974" y="4565800"/>
              <a:ext cx="955675" cy="863599"/>
            </a:xfrm>
            <a:prstGeom prst="ellipse">
              <a:avLst/>
            </a:prstGeom>
            <a:gradFill flip="none" rotWithShape="1">
              <a:gsLst>
                <a:gs pos="0">
                  <a:srgbClr val="F9EDED"/>
                </a:gs>
                <a:gs pos="0">
                  <a:srgbClr val="F8E8E4"/>
                </a:gs>
                <a:gs pos="73000">
                  <a:srgbClr val="E1A199"/>
                </a:gs>
                <a:gs pos="100000">
                  <a:srgbClr val="F0E0D8"/>
                </a:gs>
              </a:gsLst>
              <a:path path="circle">
                <a:fillToRect l="50000" t="50000" r="50000" b="50000"/>
              </a:path>
              <a:tileRect/>
            </a:gra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28" name="Freeform 7"/>
            <p:cNvSpPr>
              <a:spLocks/>
            </p:cNvSpPr>
            <p:nvPr/>
          </p:nvSpPr>
          <p:spPr bwMode="auto">
            <a:xfrm>
              <a:off x="629155" y="3946869"/>
              <a:ext cx="1729871" cy="207963"/>
            </a:xfrm>
            <a:custGeom>
              <a:avLst/>
              <a:gdLst>
                <a:gd name="connsiteX0" fmla="*/ 0 w 10000"/>
                <a:gd name="connsiteY0" fmla="*/ 8621 h 10000"/>
                <a:gd name="connsiteX1" fmla="*/ 523 w 10000"/>
                <a:gd name="connsiteY1" fmla="*/ 6818 h 10000"/>
                <a:gd name="connsiteX2" fmla="*/ 1631 w 10000"/>
                <a:gd name="connsiteY2" fmla="*/ 6322 h 10000"/>
                <a:gd name="connsiteX3" fmla="*/ 3544 w 10000"/>
                <a:gd name="connsiteY3" fmla="*/ 5172 h 10000"/>
                <a:gd name="connsiteX4" fmla="*/ 5903 w 10000"/>
                <a:gd name="connsiteY4" fmla="*/ 5172 h 10000"/>
                <a:gd name="connsiteX5" fmla="*/ 8032 w 10000"/>
                <a:gd name="connsiteY5" fmla="*/ 5402 h 10000"/>
                <a:gd name="connsiteX6" fmla="*/ 10000 w 10000"/>
                <a:gd name="connsiteY6" fmla="*/ 6552 h 10000"/>
                <a:gd name="connsiteX0" fmla="*/ 0 w 10000"/>
                <a:gd name="connsiteY0" fmla="*/ 8621 h 10000"/>
                <a:gd name="connsiteX1" fmla="*/ 753 w 10000"/>
                <a:gd name="connsiteY1" fmla="*/ 6398 h 10000"/>
                <a:gd name="connsiteX2" fmla="*/ 1631 w 10000"/>
                <a:gd name="connsiteY2" fmla="*/ 6322 h 10000"/>
                <a:gd name="connsiteX3" fmla="*/ 3544 w 10000"/>
                <a:gd name="connsiteY3" fmla="*/ 5172 h 10000"/>
                <a:gd name="connsiteX4" fmla="*/ 5903 w 10000"/>
                <a:gd name="connsiteY4" fmla="*/ 5172 h 10000"/>
                <a:gd name="connsiteX5" fmla="*/ 8032 w 10000"/>
                <a:gd name="connsiteY5" fmla="*/ 5402 h 10000"/>
                <a:gd name="connsiteX6" fmla="*/ 10000 w 10000"/>
                <a:gd name="connsiteY6" fmla="*/ 6552 h 10000"/>
                <a:gd name="connsiteX0" fmla="*/ 0 w 10000"/>
                <a:gd name="connsiteY0" fmla="*/ 8621 h 10000"/>
                <a:gd name="connsiteX1" fmla="*/ 1631 w 10000"/>
                <a:gd name="connsiteY1" fmla="*/ 6322 h 10000"/>
                <a:gd name="connsiteX2" fmla="*/ 3544 w 10000"/>
                <a:gd name="connsiteY2" fmla="*/ 5172 h 10000"/>
                <a:gd name="connsiteX3" fmla="*/ 5903 w 10000"/>
                <a:gd name="connsiteY3" fmla="*/ 5172 h 10000"/>
                <a:gd name="connsiteX4" fmla="*/ 8032 w 10000"/>
                <a:gd name="connsiteY4" fmla="*/ 5402 h 10000"/>
                <a:gd name="connsiteX5" fmla="*/ 10000 w 10000"/>
                <a:gd name="connsiteY5" fmla="*/ 6552 h 10000"/>
                <a:gd name="connsiteX0" fmla="*/ 0 w 10000"/>
                <a:gd name="connsiteY0" fmla="*/ 8621 h 10000"/>
                <a:gd name="connsiteX1" fmla="*/ 425 w 10000"/>
                <a:gd name="connsiteY1" fmla="*/ 6678 h 10000"/>
                <a:gd name="connsiteX2" fmla="*/ 1631 w 10000"/>
                <a:gd name="connsiteY2" fmla="*/ 6322 h 10000"/>
                <a:gd name="connsiteX3" fmla="*/ 3544 w 10000"/>
                <a:gd name="connsiteY3" fmla="*/ 5172 h 10000"/>
                <a:gd name="connsiteX4" fmla="*/ 5903 w 10000"/>
                <a:gd name="connsiteY4" fmla="*/ 5172 h 10000"/>
                <a:gd name="connsiteX5" fmla="*/ 8032 w 10000"/>
                <a:gd name="connsiteY5" fmla="*/ 5402 h 10000"/>
                <a:gd name="connsiteX6" fmla="*/ 10000 w 10000"/>
                <a:gd name="connsiteY6" fmla="*/ 6552 h 10000"/>
                <a:gd name="connsiteX0" fmla="*/ 0 w 10000"/>
                <a:gd name="connsiteY0" fmla="*/ 8621 h 10000"/>
                <a:gd name="connsiteX1" fmla="*/ 425 w 10000"/>
                <a:gd name="connsiteY1" fmla="*/ 6678 h 10000"/>
                <a:gd name="connsiteX2" fmla="*/ 1631 w 10000"/>
                <a:gd name="connsiteY2" fmla="*/ 6322 h 10000"/>
                <a:gd name="connsiteX3" fmla="*/ 3544 w 10000"/>
                <a:gd name="connsiteY3" fmla="*/ 5172 h 10000"/>
                <a:gd name="connsiteX4" fmla="*/ 5903 w 10000"/>
                <a:gd name="connsiteY4" fmla="*/ 5172 h 10000"/>
                <a:gd name="connsiteX5" fmla="*/ 8032 w 10000"/>
                <a:gd name="connsiteY5" fmla="*/ 5402 h 10000"/>
                <a:gd name="connsiteX6" fmla="*/ 10000 w 10000"/>
                <a:gd name="connsiteY6" fmla="*/ 6552 h 10000"/>
                <a:gd name="connsiteX0" fmla="*/ 0 w 10000"/>
                <a:gd name="connsiteY0" fmla="*/ 8621 h 10000"/>
                <a:gd name="connsiteX1" fmla="*/ 1631 w 10000"/>
                <a:gd name="connsiteY1" fmla="*/ 6322 h 10000"/>
                <a:gd name="connsiteX2" fmla="*/ 3544 w 10000"/>
                <a:gd name="connsiteY2" fmla="*/ 5172 h 10000"/>
                <a:gd name="connsiteX3" fmla="*/ 5903 w 10000"/>
                <a:gd name="connsiteY3" fmla="*/ 5172 h 10000"/>
                <a:gd name="connsiteX4" fmla="*/ 8032 w 10000"/>
                <a:gd name="connsiteY4" fmla="*/ 5402 h 10000"/>
                <a:gd name="connsiteX5" fmla="*/ 10000 w 10000"/>
                <a:gd name="connsiteY5" fmla="*/ 6552 h 10000"/>
                <a:gd name="connsiteX0" fmla="*/ 0 w 9738"/>
                <a:gd name="connsiteY0" fmla="*/ 7361 h 10000"/>
                <a:gd name="connsiteX1" fmla="*/ 1369 w 9738"/>
                <a:gd name="connsiteY1" fmla="*/ 6322 h 10000"/>
                <a:gd name="connsiteX2" fmla="*/ 3282 w 9738"/>
                <a:gd name="connsiteY2" fmla="*/ 5172 h 10000"/>
                <a:gd name="connsiteX3" fmla="*/ 5641 w 9738"/>
                <a:gd name="connsiteY3" fmla="*/ 5172 h 10000"/>
                <a:gd name="connsiteX4" fmla="*/ 7770 w 9738"/>
                <a:gd name="connsiteY4" fmla="*/ 5402 h 10000"/>
                <a:gd name="connsiteX5" fmla="*/ 9738 w 9738"/>
                <a:gd name="connsiteY5" fmla="*/ 6552 h 10000"/>
                <a:gd name="connsiteX0" fmla="*/ 0 w 10000"/>
                <a:gd name="connsiteY0" fmla="*/ 7361 h 10000"/>
                <a:gd name="connsiteX1" fmla="*/ 1406 w 10000"/>
                <a:gd name="connsiteY1" fmla="*/ 6322 h 10000"/>
                <a:gd name="connsiteX2" fmla="*/ 3370 w 10000"/>
                <a:gd name="connsiteY2" fmla="*/ 5172 h 10000"/>
                <a:gd name="connsiteX3" fmla="*/ 5793 w 10000"/>
                <a:gd name="connsiteY3" fmla="*/ 5172 h 10000"/>
                <a:gd name="connsiteX4" fmla="*/ 7979 w 10000"/>
                <a:gd name="connsiteY4" fmla="*/ 5402 h 10000"/>
                <a:gd name="connsiteX5" fmla="*/ 10000 w 10000"/>
                <a:gd name="connsiteY5" fmla="*/ 6552 h 10000"/>
                <a:gd name="connsiteX0" fmla="*/ 0 w 10000"/>
                <a:gd name="connsiteY0" fmla="*/ 7361 h 10000"/>
                <a:gd name="connsiteX1" fmla="*/ 1406 w 10000"/>
                <a:gd name="connsiteY1" fmla="*/ 6322 h 10000"/>
                <a:gd name="connsiteX2" fmla="*/ 3370 w 10000"/>
                <a:gd name="connsiteY2" fmla="*/ 5172 h 10000"/>
                <a:gd name="connsiteX3" fmla="*/ 5793 w 10000"/>
                <a:gd name="connsiteY3" fmla="*/ 5172 h 10000"/>
                <a:gd name="connsiteX4" fmla="*/ 7979 w 10000"/>
                <a:gd name="connsiteY4" fmla="*/ 5402 h 10000"/>
                <a:gd name="connsiteX5" fmla="*/ 10000 w 10000"/>
                <a:gd name="connsiteY5" fmla="*/ 655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7361"/>
                  </a:moveTo>
                  <a:cubicBezTo>
                    <a:pt x="703" y="5482"/>
                    <a:pt x="782" y="5497"/>
                    <a:pt x="1406" y="6322"/>
                  </a:cubicBezTo>
                  <a:cubicBezTo>
                    <a:pt x="2651" y="7471"/>
                    <a:pt x="2457" y="7816"/>
                    <a:pt x="3370" y="5172"/>
                  </a:cubicBezTo>
                  <a:cubicBezTo>
                    <a:pt x="4035" y="3103"/>
                    <a:pt x="4575" y="0"/>
                    <a:pt x="5793" y="5172"/>
                  </a:cubicBezTo>
                  <a:cubicBezTo>
                    <a:pt x="6955" y="10000"/>
                    <a:pt x="7688" y="5977"/>
                    <a:pt x="7979" y="5402"/>
                  </a:cubicBezTo>
                  <a:cubicBezTo>
                    <a:pt x="9032" y="2989"/>
                    <a:pt x="9488" y="4368"/>
                    <a:pt x="10000" y="6552"/>
                  </a:cubicBezTo>
                </a:path>
              </a:pathLst>
            </a:custGeom>
            <a:noFill/>
            <a:ln w="28575" cap="flat" cmpd="sng" algn="ctr">
              <a:solidFill>
                <a:schemeClr val="accent4">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lstStyle/>
            <a:p>
              <a:pPr>
                <a:spcBef>
                  <a:spcPct val="0"/>
                </a:spcBef>
              </a:pPr>
              <a:endParaRPr lang="en-US" b="1" dirty="0">
                <a:solidFill>
                  <a:srgbClr val="20252C"/>
                </a:solidFill>
              </a:endParaRPr>
            </a:p>
          </p:txBody>
        </p:sp>
        <p:grpSp>
          <p:nvGrpSpPr>
            <p:cNvPr id="10" name="Group 95"/>
            <p:cNvGrpSpPr/>
            <p:nvPr/>
          </p:nvGrpSpPr>
          <p:grpSpPr>
            <a:xfrm>
              <a:off x="702728" y="3970141"/>
              <a:ext cx="1501792" cy="182119"/>
              <a:chOff x="702728" y="1972722"/>
              <a:chExt cx="1501792" cy="182119"/>
            </a:xfrm>
          </p:grpSpPr>
          <p:sp>
            <p:nvSpPr>
              <p:cNvPr id="130" name="Oval 129"/>
              <p:cNvSpPr/>
              <p:nvPr/>
            </p:nvSpPr>
            <p:spPr>
              <a:xfrm>
                <a:off x="702728" y="2027763"/>
                <a:ext cx="128587" cy="118872"/>
              </a:xfrm>
              <a:prstGeom prst="ellipse">
                <a:avLst/>
              </a:prstGeom>
              <a:gradFill flip="none" rotWithShape="1">
                <a:gsLst>
                  <a:gs pos="0">
                    <a:srgbClr val="F8D8C0"/>
                  </a:gs>
                  <a:gs pos="50000">
                    <a:srgbClr val="F0A857"/>
                  </a:gs>
                  <a:gs pos="100000">
                    <a:srgbClr val="F0A857"/>
                  </a:gs>
                </a:gsLst>
                <a:path path="circle">
                  <a:fillToRect l="50000" t="50000" r="50000" b="50000"/>
                </a:path>
                <a:tileRect/>
              </a:gradFill>
              <a:ln>
                <a:noFill/>
              </a:ln>
            </p:spPr>
            <p:txBody>
              <a:bodyPr wrap="none" lIns="0" tIns="0" rIns="0" bIns="0" rtlCol="0" anchor="ctr" anchorCtr="0">
                <a:noAutofit/>
              </a:bodyPr>
              <a:lstStyle/>
              <a:p>
                <a:pPr algn="ctr"/>
                <a:endParaRPr lang="en-US" dirty="0">
                  <a:solidFill>
                    <a:srgbClr val="20252C"/>
                  </a:solidFill>
                </a:endParaRPr>
              </a:p>
            </p:txBody>
          </p:sp>
          <p:sp>
            <p:nvSpPr>
              <p:cNvPr id="131" name="Oval 130"/>
              <p:cNvSpPr/>
              <p:nvPr/>
            </p:nvSpPr>
            <p:spPr>
              <a:xfrm>
                <a:off x="1121569" y="1995746"/>
                <a:ext cx="128587" cy="118872"/>
              </a:xfrm>
              <a:prstGeom prst="ellipse">
                <a:avLst/>
              </a:prstGeom>
              <a:gradFill flip="none" rotWithShape="1">
                <a:gsLst>
                  <a:gs pos="0">
                    <a:srgbClr val="F8D8C0"/>
                  </a:gs>
                  <a:gs pos="50000">
                    <a:srgbClr val="F0A857"/>
                  </a:gs>
                  <a:gs pos="100000">
                    <a:srgbClr val="F0A857"/>
                  </a:gs>
                </a:gsLst>
                <a:path path="circle">
                  <a:fillToRect l="50000" t="50000" r="50000" b="50000"/>
                </a:path>
                <a:tileRect/>
              </a:gradFill>
              <a:ln>
                <a:noFill/>
              </a:ln>
            </p:spPr>
            <p:txBody>
              <a:bodyPr wrap="none" lIns="0" tIns="0" rIns="0" bIns="0" rtlCol="0" anchor="ctr" anchorCtr="0">
                <a:noAutofit/>
              </a:bodyPr>
              <a:lstStyle/>
              <a:p>
                <a:pPr algn="ctr"/>
                <a:endParaRPr lang="en-US" dirty="0">
                  <a:solidFill>
                    <a:srgbClr val="20252C"/>
                  </a:solidFill>
                </a:endParaRPr>
              </a:p>
            </p:txBody>
          </p:sp>
          <p:sp>
            <p:nvSpPr>
              <p:cNvPr id="132" name="Oval 131"/>
              <p:cNvSpPr/>
              <p:nvPr/>
            </p:nvSpPr>
            <p:spPr>
              <a:xfrm>
                <a:off x="1640954" y="2035969"/>
                <a:ext cx="128587" cy="118872"/>
              </a:xfrm>
              <a:prstGeom prst="ellipse">
                <a:avLst/>
              </a:prstGeom>
              <a:gradFill flip="none" rotWithShape="1">
                <a:gsLst>
                  <a:gs pos="0">
                    <a:srgbClr val="F8D8C0"/>
                  </a:gs>
                  <a:gs pos="50000">
                    <a:srgbClr val="F0A857"/>
                  </a:gs>
                  <a:gs pos="100000">
                    <a:srgbClr val="F0A857"/>
                  </a:gs>
                </a:gsLst>
                <a:path path="circle">
                  <a:fillToRect l="50000" t="50000" r="50000" b="50000"/>
                </a:path>
                <a:tileRect/>
              </a:gradFill>
              <a:ln>
                <a:noFill/>
              </a:ln>
            </p:spPr>
            <p:txBody>
              <a:bodyPr wrap="none" lIns="0" tIns="0" rIns="0" bIns="0" rtlCol="0" anchor="ctr" anchorCtr="0">
                <a:noAutofit/>
              </a:bodyPr>
              <a:lstStyle/>
              <a:p>
                <a:pPr algn="ctr"/>
                <a:endParaRPr lang="en-US" dirty="0">
                  <a:solidFill>
                    <a:srgbClr val="20252C"/>
                  </a:solidFill>
                </a:endParaRPr>
              </a:p>
            </p:txBody>
          </p:sp>
          <p:sp>
            <p:nvSpPr>
              <p:cNvPr id="133" name="Oval 132"/>
              <p:cNvSpPr/>
              <p:nvPr/>
            </p:nvSpPr>
            <p:spPr>
              <a:xfrm>
                <a:off x="2075933" y="1972722"/>
                <a:ext cx="128587" cy="118872"/>
              </a:xfrm>
              <a:prstGeom prst="ellipse">
                <a:avLst/>
              </a:prstGeom>
              <a:gradFill flip="none" rotWithShape="1">
                <a:gsLst>
                  <a:gs pos="0">
                    <a:srgbClr val="F8D8C0"/>
                  </a:gs>
                  <a:gs pos="50000">
                    <a:srgbClr val="F0A857"/>
                  </a:gs>
                  <a:gs pos="100000">
                    <a:srgbClr val="F0A857"/>
                  </a:gs>
                </a:gsLst>
                <a:path path="circle">
                  <a:fillToRect l="50000" t="50000" r="50000" b="50000"/>
                </a:path>
                <a:tileRect/>
              </a:gradFill>
              <a:ln>
                <a:noFill/>
              </a:ln>
            </p:spPr>
            <p:txBody>
              <a:bodyPr wrap="none" lIns="0" tIns="0" rIns="0" bIns="0" rtlCol="0" anchor="ctr" anchorCtr="0">
                <a:noAutofit/>
              </a:bodyPr>
              <a:lstStyle/>
              <a:p>
                <a:pPr algn="ctr"/>
                <a:endParaRPr lang="en-US" dirty="0">
                  <a:solidFill>
                    <a:srgbClr val="20252C"/>
                  </a:solidFill>
                </a:endParaRPr>
              </a:p>
            </p:txBody>
          </p:sp>
        </p:grpSp>
        <p:grpSp>
          <p:nvGrpSpPr>
            <p:cNvPr id="11" name="Group 84"/>
            <p:cNvGrpSpPr/>
            <p:nvPr/>
          </p:nvGrpSpPr>
          <p:grpSpPr>
            <a:xfrm rot="240000">
              <a:off x="699679" y="4144517"/>
              <a:ext cx="434176" cy="379313"/>
              <a:chOff x="733425" y="2125986"/>
              <a:chExt cx="399145" cy="343361"/>
            </a:xfrm>
          </p:grpSpPr>
          <p:sp>
            <p:nvSpPr>
              <p:cNvPr id="135" name="Freeform 8"/>
              <p:cNvSpPr>
                <a:spLocks/>
              </p:cNvSpPr>
              <p:nvPr/>
            </p:nvSpPr>
            <p:spPr bwMode="auto">
              <a:xfrm>
                <a:off x="757237" y="2219324"/>
                <a:ext cx="297645" cy="250023"/>
              </a:xfrm>
              <a:custGeom>
                <a:avLst/>
                <a:gdLst>
                  <a:gd name="connsiteX0" fmla="*/ 775 w 9615"/>
                  <a:gd name="connsiteY0" fmla="*/ 85 h 10000"/>
                  <a:gd name="connsiteX1" fmla="*/ 3178 w 9615"/>
                  <a:gd name="connsiteY1" fmla="*/ 427 h 10000"/>
                  <a:gd name="connsiteX2" fmla="*/ 5659 w 9615"/>
                  <a:gd name="connsiteY2" fmla="*/ 2393 h 10000"/>
                  <a:gd name="connsiteX3" fmla="*/ 9225 w 9615"/>
                  <a:gd name="connsiteY3" fmla="*/ 7607 h 10000"/>
                  <a:gd name="connsiteX4" fmla="*/ 8372 w 9615"/>
                  <a:gd name="connsiteY4" fmla="*/ 8291 h 10000"/>
                  <a:gd name="connsiteX5" fmla="*/ 4806 w 9615"/>
                  <a:gd name="connsiteY5" fmla="*/ 3077 h 10000"/>
                  <a:gd name="connsiteX6" fmla="*/ 2636 w 9615"/>
                  <a:gd name="connsiteY6" fmla="*/ 1453 h 10000"/>
                  <a:gd name="connsiteX7" fmla="*/ 388 w 9615"/>
                  <a:gd name="connsiteY7" fmla="*/ 1026 h 10000"/>
                  <a:gd name="connsiteX8" fmla="*/ 775 w 9615"/>
                  <a:gd name="connsiteY8" fmla="*/ 85 h 10000"/>
                  <a:gd name="connsiteX0" fmla="*/ 806 w 10000"/>
                  <a:gd name="connsiteY0" fmla="*/ 85 h 8898"/>
                  <a:gd name="connsiteX1" fmla="*/ 3305 w 10000"/>
                  <a:gd name="connsiteY1" fmla="*/ 427 h 8898"/>
                  <a:gd name="connsiteX2" fmla="*/ 5886 w 10000"/>
                  <a:gd name="connsiteY2" fmla="*/ 2393 h 8898"/>
                  <a:gd name="connsiteX3" fmla="*/ 9594 w 10000"/>
                  <a:gd name="connsiteY3" fmla="*/ 7607 h 8898"/>
                  <a:gd name="connsiteX4" fmla="*/ 8707 w 10000"/>
                  <a:gd name="connsiteY4" fmla="*/ 8291 h 8898"/>
                  <a:gd name="connsiteX5" fmla="*/ 4998 w 10000"/>
                  <a:gd name="connsiteY5" fmla="*/ 3077 h 8898"/>
                  <a:gd name="connsiteX6" fmla="*/ 2742 w 10000"/>
                  <a:gd name="connsiteY6" fmla="*/ 1453 h 8898"/>
                  <a:gd name="connsiteX7" fmla="*/ 404 w 10000"/>
                  <a:gd name="connsiteY7" fmla="*/ 1026 h 8898"/>
                  <a:gd name="connsiteX8" fmla="*/ 806 w 10000"/>
                  <a:gd name="connsiteY8" fmla="*/ 85 h 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898">
                    <a:moveTo>
                      <a:pt x="806" y="85"/>
                    </a:moveTo>
                    <a:cubicBezTo>
                      <a:pt x="2097" y="85"/>
                      <a:pt x="2338" y="256"/>
                      <a:pt x="3305" y="427"/>
                    </a:cubicBezTo>
                    <a:cubicBezTo>
                      <a:pt x="4354" y="598"/>
                      <a:pt x="4918" y="940"/>
                      <a:pt x="5886" y="2393"/>
                    </a:cubicBezTo>
                    <a:cubicBezTo>
                      <a:pt x="6853" y="3846"/>
                      <a:pt x="9191" y="7179"/>
                      <a:pt x="9594" y="7607"/>
                    </a:cubicBezTo>
                    <a:cubicBezTo>
                      <a:pt x="10000" y="8123"/>
                      <a:pt x="9597" y="8898"/>
                      <a:pt x="8707" y="8291"/>
                    </a:cubicBezTo>
                    <a:cubicBezTo>
                      <a:pt x="7498" y="6667"/>
                      <a:pt x="5643" y="4017"/>
                      <a:pt x="4998" y="3077"/>
                    </a:cubicBezTo>
                    <a:cubicBezTo>
                      <a:pt x="4354" y="2222"/>
                      <a:pt x="4274" y="1795"/>
                      <a:pt x="2742" y="1453"/>
                    </a:cubicBezTo>
                    <a:cubicBezTo>
                      <a:pt x="1210" y="1197"/>
                      <a:pt x="967" y="1026"/>
                      <a:pt x="404" y="1026"/>
                    </a:cubicBezTo>
                    <a:cubicBezTo>
                      <a:pt x="0" y="940"/>
                      <a:pt x="81" y="0"/>
                      <a:pt x="806"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36" name="Freeform 9"/>
              <p:cNvSpPr>
                <a:spLocks/>
              </p:cNvSpPr>
              <p:nvPr/>
            </p:nvSpPr>
            <p:spPr bwMode="auto">
              <a:xfrm>
                <a:off x="733425" y="2259013"/>
                <a:ext cx="155575" cy="52388"/>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37" name="Freeform 8"/>
              <p:cNvSpPr>
                <a:spLocks/>
              </p:cNvSpPr>
              <p:nvPr/>
            </p:nvSpPr>
            <p:spPr bwMode="auto">
              <a:xfrm rot="17000766" flipH="1">
                <a:off x="879836" y="2166627"/>
                <a:ext cx="275961" cy="229507"/>
              </a:xfrm>
              <a:custGeom>
                <a:avLst/>
                <a:gdLst>
                  <a:gd name="connsiteX0" fmla="*/ 775 w 10000"/>
                  <a:gd name="connsiteY0" fmla="*/ 85 h 9028"/>
                  <a:gd name="connsiteX1" fmla="*/ 3178 w 10000"/>
                  <a:gd name="connsiteY1" fmla="*/ 427 h 9028"/>
                  <a:gd name="connsiteX2" fmla="*/ 5659 w 10000"/>
                  <a:gd name="connsiteY2" fmla="*/ 2393 h 9028"/>
                  <a:gd name="connsiteX3" fmla="*/ 9225 w 10000"/>
                  <a:gd name="connsiteY3" fmla="*/ 7607 h 9028"/>
                  <a:gd name="connsiteX4" fmla="*/ 8372 w 10000"/>
                  <a:gd name="connsiteY4" fmla="*/ 8291 h 9028"/>
                  <a:gd name="connsiteX5" fmla="*/ 4806 w 10000"/>
                  <a:gd name="connsiteY5" fmla="*/ 3077 h 9028"/>
                  <a:gd name="connsiteX6" fmla="*/ 2636 w 10000"/>
                  <a:gd name="connsiteY6" fmla="*/ 1453 h 9028"/>
                  <a:gd name="connsiteX7" fmla="*/ 388 w 10000"/>
                  <a:gd name="connsiteY7" fmla="*/ 1026 h 9028"/>
                  <a:gd name="connsiteX8" fmla="*/ 775 w 10000"/>
                  <a:gd name="connsiteY8" fmla="*/ 85 h 9028"/>
                  <a:gd name="connsiteX0" fmla="*/ 775 w 9423"/>
                  <a:gd name="connsiteY0" fmla="*/ 94 h 10000"/>
                  <a:gd name="connsiteX1" fmla="*/ 3178 w 9423"/>
                  <a:gd name="connsiteY1" fmla="*/ 473 h 10000"/>
                  <a:gd name="connsiteX2" fmla="*/ 5659 w 9423"/>
                  <a:gd name="connsiteY2" fmla="*/ 2651 h 10000"/>
                  <a:gd name="connsiteX3" fmla="*/ 9225 w 9423"/>
                  <a:gd name="connsiteY3" fmla="*/ 8426 h 10000"/>
                  <a:gd name="connsiteX4" fmla="*/ 8372 w 9423"/>
                  <a:gd name="connsiteY4" fmla="*/ 9184 h 10000"/>
                  <a:gd name="connsiteX5" fmla="*/ 4806 w 9423"/>
                  <a:gd name="connsiteY5" fmla="*/ 3408 h 10000"/>
                  <a:gd name="connsiteX6" fmla="*/ 2636 w 9423"/>
                  <a:gd name="connsiteY6" fmla="*/ 1609 h 10000"/>
                  <a:gd name="connsiteX7" fmla="*/ 388 w 9423"/>
                  <a:gd name="connsiteY7" fmla="*/ 1136 h 10000"/>
                  <a:gd name="connsiteX8" fmla="*/ 775 w 9423"/>
                  <a:gd name="connsiteY8" fmla="*/ 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3" h="10000">
                    <a:moveTo>
                      <a:pt x="775" y="94"/>
                    </a:moveTo>
                    <a:cubicBezTo>
                      <a:pt x="2016" y="94"/>
                      <a:pt x="2248" y="284"/>
                      <a:pt x="3178" y="473"/>
                    </a:cubicBezTo>
                    <a:cubicBezTo>
                      <a:pt x="4186" y="662"/>
                      <a:pt x="4729" y="1041"/>
                      <a:pt x="5659" y="2651"/>
                    </a:cubicBezTo>
                    <a:cubicBezTo>
                      <a:pt x="6589" y="4260"/>
                      <a:pt x="8837" y="7952"/>
                      <a:pt x="9225" y="8426"/>
                    </a:cubicBezTo>
                    <a:cubicBezTo>
                      <a:pt x="9423" y="8973"/>
                      <a:pt x="9150" y="10000"/>
                      <a:pt x="8372" y="9184"/>
                    </a:cubicBezTo>
                    <a:cubicBezTo>
                      <a:pt x="7209" y="7385"/>
                      <a:pt x="5426" y="4449"/>
                      <a:pt x="4806" y="3408"/>
                    </a:cubicBezTo>
                    <a:cubicBezTo>
                      <a:pt x="4186" y="2461"/>
                      <a:pt x="4109" y="1988"/>
                      <a:pt x="2636" y="1609"/>
                    </a:cubicBezTo>
                    <a:cubicBezTo>
                      <a:pt x="1163" y="1326"/>
                      <a:pt x="930" y="1136"/>
                      <a:pt x="388" y="1136"/>
                    </a:cubicBezTo>
                    <a:cubicBezTo>
                      <a:pt x="0" y="1041"/>
                      <a:pt x="78" y="0"/>
                      <a:pt x="775" y="94"/>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38" name="Freeform 9"/>
              <p:cNvSpPr>
                <a:spLocks/>
              </p:cNvSpPr>
              <p:nvPr/>
            </p:nvSpPr>
            <p:spPr bwMode="auto">
              <a:xfrm rot="16020000">
                <a:off x="930175" y="2162490"/>
                <a:ext cx="132910" cy="59901"/>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grpSp>
        <p:grpSp>
          <p:nvGrpSpPr>
            <p:cNvPr id="12" name="Group 85"/>
            <p:cNvGrpSpPr/>
            <p:nvPr/>
          </p:nvGrpSpPr>
          <p:grpSpPr>
            <a:xfrm flipH="1">
              <a:off x="1555933" y="4138166"/>
              <a:ext cx="456328" cy="393991"/>
              <a:chOff x="728663" y="2125620"/>
              <a:chExt cx="415831" cy="346117"/>
            </a:xfrm>
          </p:grpSpPr>
          <p:sp>
            <p:nvSpPr>
              <p:cNvPr id="144" name="Freeform 8"/>
              <p:cNvSpPr>
                <a:spLocks/>
              </p:cNvSpPr>
              <p:nvPr/>
            </p:nvSpPr>
            <p:spPr bwMode="auto">
              <a:xfrm>
                <a:off x="752475" y="2219325"/>
                <a:ext cx="309563" cy="252412"/>
              </a:xfrm>
              <a:custGeom>
                <a:avLst/>
                <a:gdLst>
                  <a:gd name="connsiteX0" fmla="*/ 775 w 10000"/>
                  <a:gd name="connsiteY0" fmla="*/ 85 h 8983"/>
                  <a:gd name="connsiteX1" fmla="*/ 3178 w 10000"/>
                  <a:gd name="connsiteY1" fmla="*/ 427 h 8983"/>
                  <a:gd name="connsiteX2" fmla="*/ 5659 w 10000"/>
                  <a:gd name="connsiteY2" fmla="*/ 2393 h 8983"/>
                  <a:gd name="connsiteX3" fmla="*/ 9225 w 10000"/>
                  <a:gd name="connsiteY3" fmla="*/ 7607 h 8983"/>
                  <a:gd name="connsiteX4" fmla="*/ 8372 w 10000"/>
                  <a:gd name="connsiteY4" fmla="*/ 8291 h 8983"/>
                  <a:gd name="connsiteX5" fmla="*/ 4806 w 10000"/>
                  <a:gd name="connsiteY5" fmla="*/ 3077 h 8983"/>
                  <a:gd name="connsiteX6" fmla="*/ 2636 w 10000"/>
                  <a:gd name="connsiteY6" fmla="*/ 1453 h 8983"/>
                  <a:gd name="connsiteX7" fmla="*/ 388 w 10000"/>
                  <a:gd name="connsiteY7" fmla="*/ 1026 h 8983"/>
                  <a:gd name="connsiteX8" fmla="*/ 775 w 10000"/>
                  <a:gd name="connsiteY8" fmla="*/ 85 h 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983">
                    <a:moveTo>
                      <a:pt x="775" y="85"/>
                    </a:moveTo>
                    <a:cubicBezTo>
                      <a:pt x="2016" y="85"/>
                      <a:pt x="2248" y="256"/>
                      <a:pt x="3178" y="427"/>
                    </a:cubicBezTo>
                    <a:cubicBezTo>
                      <a:pt x="4186" y="598"/>
                      <a:pt x="4729" y="940"/>
                      <a:pt x="5659" y="2393"/>
                    </a:cubicBezTo>
                    <a:cubicBezTo>
                      <a:pt x="6589" y="3846"/>
                      <a:pt x="8837" y="7179"/>
                      <a:pt x="9225" y="7607"/>
                    </a:cubicBezTo>
                    <a:cubicBezTo>
                      <a:pt x="10000" y="8547"/>
                      <a:pt x="8920" y="8983"/>
                      <a:pt x="8372" y="8291"/>
                    </a:cubicBezTo>
                    <a:cubicBezTo>
                      <a:pt x="7209" y="6667"/>
                      <a:pt x="5426" y="4017"/>
                      <a:pt x="4806" y="3077"/>
                    </a:cubicBezTo>
                    <a:cubicBezTo>
                      <a:pt x="4186" y="2222"/>
                      <a:pt x="4109" y="1795"/>
                      <a:pt x="2636" y="1453"/>
                    </a:cubicBezTo>
                    <a:cubicBezTo>
                      <a:pt x="1163" y="1197"/>
                      <a:pt x="930" y="1026"/>
                      <a:pt x="388" y="1026"/>
                    </a:cubicBezTo>
                    <a:cubicBezTo>
                      <a:pt x="0" y="940"/>
                      <a:pt x="78" y="0"/>
                      <a:pt x="775"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45" name="Freeform 9"/>
              <p:cNvSpPr>
                <a:spLocks/>
              </p:cNvSpPr>
              <p:nvPr/>
            </p:nvSpPr>
            <p:spPr bwMode="auto">
              <a:xfrm>
                <a:off x="728663" y="2259013"/>
                <a:ext cx="155575" cy="52388"/>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46" name="Freeform 8"/>
              <p:cNvSpPr>
                <a:spLocks/>
              </p:cNvSpPr>
              <p:nvPr/>
            </p:nvSpPr>
            <p:spPr bwMode="auto">
              <a:xfrm rot="17000766" flipH="1">
                <a:off x="885413" y="2162218"/>
                <a:ext cx="276504" cy="241659"/>
              </a:xfrm>
              <a:custGeom>
                <a:avLst/>
                <a:gdLst>
                  <a:gd name="connsiteX0" fmla="*/ 775 w 9535"/>
                  <a:gd name="connsiteY0" fmla="*/ 85 h 10000"/>
                  <a:gd name="connsiteX1" fmla="*/ 3178 w 9535"/>
                  <a:gd name="connsiteY1" fmla="*/ 427 h 10000"/>
                  <a:gd name="connsiteX2" fmla="*/ 5659 w 9535"/>
                  <a:gd name="connsiteY2" fmla="*/ 2393 h 10000"/>
                  <a:gd name="connsiteX3" fmla="*/ 9225 w 9535"/>
                  <a:gd name="connsiteY3" fmla="*/ 7607 h 10000"/>
                  <a:gd name="connsiteX4" fmla="*/ 8372 w 9535"/>
                  <a:gd name="connsiteY4" fmla="*/ 8291 h 10000"/>
                  <a:gd name="connsiteX5" fmla="*/ 4806 w 9535"/>
                  <a:gd name="connsiteY5" fmla="*/ 3077 h 10000"/>
                  <a:gd name="connsiteX6" fmla="*/ 2636 w 9535"/>
                  <a:gd name="connsiteY6" fmla="*/ 1453 h 10000"/>
                  <a:gd name="connsiteX7" fmla="*/ 388 w 9535"/>
                  <a:gd name="connsiteY7" fmla="*/ 1026 h 10000"/>
                  <a:gd name="connsiteX8" fmla="*/ 775 w 9535"/>
                  <a:gd name="connsiteY8" fmla="*/ 85 h 10000"/>
                  <a:gd name="connsiteX0" fmla="*/ 813 w 9902"/>
                  <a:gd name="connsiteY0" fmla="*/ 85 h 9506"/>
                  <a:gd name="connsiteX1" fmla="*/ 3333 w 9902"/>
                  <a:gd name="connsiteY1" fmla="*/ 427 h 9506"/>
                  <a:gd name="connsiteX2" fmla="*/ 5935 w 9902"/>
                  <a:gd name="connsiteY2" fmla="*/ 2393 h 9506"/>
                  <a:gd name="connsiteX3" fmla="*/ 9675 w 9902"/>
                  <a:gd name="connsiteY3" fmla="*/ 7607 h 9506"/>
                  <a:gd name="connsiteX4" fmla="*/ 8780 w 9902"/>
                  <a:gd name="connsiteY4" fmla="*/ 8291 h 9506"/>
                  <a:gd name="connsiteX5" fmla="*/ 5040 w 9902"/>
                  <a:gd name="connsiteY5" fmla="*/ 3077 h 9506"/>
                  <a:gd name="connsiteX6" fmla="*/ 2765 w 9902"/>
                  <a:gd name="connsiteY6" fmla="*/ 1453 h 9506"/>
                  <a:gd name="connsiteX7" fmla="*/ 407 w 9902"/>
                  <a:gd name="connsiteY7" fmla="*/ 1026 h 9506"/>
                  <a:gd name="connsiteX8" fmla="*/ 813 w 9902"/>
                  <a:gd name="connsiteY8" fmla="*/ 85 h 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 h="9506">
                    <a:moveTo>
                      <a:pt x="813" y="85"/>
                    </a:moveTo>
                    <a:cubicBezTo>
                      <a:pt x="2114" y="85"/>
                      <a:pt x="2358" y="256"/>
                      <a:pt x="3333" y="427"/>
                    </a:cubicBezTo>
                    <a:cubicBezTo>
                      <a:pt x="4390" y="598"/>
                      <a:pt x="4960" y="940"/>
                      <a:pt x="5935" y="2393"/>
                    </a:cubicBezTo>
                    <a:cubicBezTo>
                      <a:pt x="6910" y="3846"/>
                      <a:pt x="9268" y="7179"/>
                      <a:pt x="9675" y="7607"/>
                    </a:cubicBezTo>
                    <a:cubicBezTo>
                      <a:pt x="9902" y="8009"/>
                      <a:pt x="9581" y="9506"/>
                      <a:pt x="8780" y="8291"/>
                    </a:cubicBezTo>
                    <a:cubicBezTo>
                      <a:pt x="7561" y="6667"/>
                      <a:pt x="5691" y="4017"/>
                      <a:pt x="5040" y="3077"/>
                    </a:cubicBezTo>
                    <a:cubicBezTo>
                      <a:pt x="4390" y="2222"/>
                      <a:pt x="4309" y="1795"/>
                      <a:pt x="2765" y="1453"/>
                    </a:cubicBezTo>
                    <a:cubicBezTo>
                      <a:pt x="1220" y="1197"/>
                      <a:pt x="975" y="1026"/>
                      <a:pt x="407" y="1026"/>
                    </a:cubicBezTo>
                    <a:cubicBezTo>
                      <a:pt x="0" y="940"/>
                      <a:pt x="82" y="0"/>
                      <a:pt x="813"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47" name="Freeform 9"/>
              <p:cNvSpPr>
                <a:spLocks/>
              </p:cNvSpPr>
              <p:nvPr/>
            </p:nvSpPr>
            <p:spPr bwMode="auto">
              <a:xfrm rot="15310334">
                <a:off x="935516" y="2162124"/>
                <a:ext cx="132910" cy="59901"/>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grpSp>
        <p:grpSp>
          <p:nvGrpSpPr>
            <p:cNvPr id="13" name="Group 151"/>
            <p:cNvGrpSpPr/>
            <p:nvPr/>
          </p:nvGrpSpPr>
          <p:grpSpPr>
            <a:xfrm>
              <a:off x="1177711" y="4120693"/>
              <a:ext cx="375249" cy="294887"/>
              <a:chOff x="1177711" y="4527619"/>
              <a:chExt cx="375249" cy="234431"/>
            </a:xfrm>
          </p:grpSpPr>
          <p:sp>
            <p:nvSpPr>
              <p:cNvPr id="139" name="Freeform 9"/>
              <p:cNvSpPr>
                <a:spLocks/>
              </p:cNvSpPr>
              <p:nvPr/>
            </p:nvSpPr>
            <p:spPr bwMode="auto">
              <a:xfrm rot="1838102">
                <a:off x="1180245" y="4539699"/>
                <a:ext cx="155575" cy="52388"/>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grpSp>
            <p:nvGrpSpPr>
              <p:cNvPr id="14" name="Group 75"/>
              <p:cNvGrpSpPr/>
              <p:nvPr/>
            </p:nvGrpSpPr>
            <p:grpSpPr>
              <a:xfrm>
                <a:off x="1305967" y="4527619"/>
                <a:ext cx="246993" cy="234431"/>
                <a:chOff x="1305967" y="2125490"/>
                <a:chExt cx="246993" cy="234431"/>
              </a:xfrm>
            </p:grpSpPr>
            <p:sp>
              <p:nvSpPr>
                <p:cNvPr id="141" name="Freeform 8"/>
                <p:cNvSpPr>
                  <a:spLocks/>
                </p:cNvSpPr>
                <p:nvPr/>
              </p:nvSpPr>
              <p:spPr bwMode="auto">
                <a:xfrm rot="19720026" flipH="1">
                  <a:off x="1305967" y="2125490"/>
                  <a:ext cx="246993" cy="234431"/>
                </a:xfrm>
                <a:custGeom>
                  <a:avLst/>
                  <a:gdLst>
                    <a:gd name="connsiteX0" fmla="*/ 775 w 10000"/>
                    <a:gd name="connsiteY0" fmla="*/ 85 h 9057"/>
                    <a:gd name="connsiteX1" fmla="*/ 3178 w 10000"/>
                    <a:gd name="connsiteY1" fmla="*/ 427 h 9057"/>
                    <a:gd name="connsiteX2" fmla="*/ 5659 w 10000"/>
                    <a:gd name="connsiteY2" fmla="*/ 2393 h 9057"/>
                    <a:gd name="connsiteX3" fmla="*/ 9225 w 10000"/>
                    <a:gd name="connsiteY3" fmla="*/ 7607 h 9057"/>
                    <a:gd name="connsiteX4" fmla="*/ 8372 w 10000"/>
                    <a:gd name="connsiteY4" fmla="*/ 8291 h 9057"/>
                    <a:gd name="connsiteX5" fmla="*/ 4806 w 10000"/>
                    <a:gd name="connsiteY5" fmla="*/ 3077 h 9057"/>
                    <a:gd name="connsiteX6" fmla="*/ 2636 w 10000"/>
                    <a:gd name="connsiteY6" fmla="*/ 1453 h 9057"/>
                    <a:gd name="connsiteX7" fmla="*/ 388 w 10000"/>
                    <a:gd name="connsiteY7" fmla="*/ 1026 h 9057"/>
                    <a:gd name="connsiteX8" fmla="*/ 775 w 10000"/>
                    <a:gd name="connsiteY8" fmla="*/ 85 h 9057"/>
                    <a:gd name="connsiteX0" fmla="*/ 775 w 9572"/>
                    <a:gd name="connsiteY0" fmla="*/ 94 h 10000"/>
                    <a:gd name="connsiteX1" fmla="*/ 3178 w 9572"/>
                    <a:gd name="connsiteY1" fmla="*/ 471 h 10000"/>
                    <a:gd name="connsiteX2" fmla="*/ 5659 w 9572"/>
                    <a:gd name="connsiteY2" fmla="*/ 2642 h 10000"/>
                    <a:gd name="connsiteX3" fmla="*/ 9225 w 9572"/>
                    <a:gd name="connsiteY3" fmla="*/ 8399 h 10000"/>
                    <a:gd name="connsiteX4" fmla="*/ 8372 w 9572"/>
                    <a:gd name="connsiteY4" fmla="*/ 9154 h 10000"/>
                    <a:gd name="connsiteX5" fmla="*/ 4806 w 9572"/>
                    <a:gd name="connsiteY5" fmla="*/ 3397 h 10000"/>
                    <a:gd name="connsiteX6" fmla="*/ 2636 w 9572"/>
                    <a:gd name="connsiteY6" fmla="*/ 1604 h 10000"/>
                    <a:gd name="connsiteX7" fmla="*/ 388 w 9572"/>
                    <a:gd name="connsiteY7" fmla="*/ 1133 h 10000"/>
                    <a:gd name="connsiteX8" fmla="*/ 775 w 9572"/>
                    <a:gd name="connsiteY8" fmla="*/ 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2" h="10000">
                      <a:moveTo>
                        <a:pt x="775" y="94"/>
                      </a:moveTo>
                      <a:cubicBezTo>
                        <a:pt x="2016" y="94"/>
                        <a:pt x="2248" y="283"/>
                        <a:pt x="3178" y="471"/>
                      </a:cubicBezTo>
                      <a:cubicBezTo>
                        <a:pt x="4186" y="660"/>
                        <a:pt x="4729" y="1038"/>
                        <a:pt x="5659" y="2642"/>
                      </a:cubicBezTo>
                      <a:cubicBezTo>
                        <a:pt x="6589" y="4246"/>
                        <a:pt x="8837" y="7926"/>
                        <a:pt x="9225" y="8399"/>
                      </a:cubicBezTo>
                      <a:cubicBezTo>
                        <a:pt x="9572" y="9248"/>
                        <a:pt x="8959" y="10000"/>
                        <a:pt x="8372" y="9154"/>
                      </a:cubicBezTo>
                      <a:cubicBezTo>
                        <a:pt x="7209" y="7361"/>
                        <a:pt x="5426" y="4435"/>
                        <a:pt x="4806" y="3397"/>
                      </a:cubicBezTo>
                      <a:cubicBezTo>
                        <a:pt x="4186" y="2453"/>
                        <a:pt x="4109" y="1982"/>
                        <a:pt x="2636" y="1604"/>
                      </a:cubicBezTo>
                      <a:cubicBezTo>
                        <a:pt x="1163" y="1322"/>
                        <a:pt x="930" y="1133"/>
                        <a:pt x="388" y="1133"/>
                      </a:cubicBezTo>
                      <a:cubicBezTo>
                        <a:pt x="0" y="1038"/>
                        <a:pt x="78" y="0"/>
                        <a:pt x="775" y="94"/>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42" name="Freeform 9"/>
                <p:cNvSpPr>
                  <a:spLocks/>
                </p:cNvSpPr>
                <p:nvPr/>
              </p:nvSpPr>
              <p:spPr bwMode="auto">
                <a:xfrm rot="19761898" flipH="1">
                  <a:off x="1397002" y="2128045"/>
                  <a:ext cx="155575" cy="52388"/>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grpSp>
          <p:sp>
            <p:nvSpPr>
              <p:cNvPr id="148" name="Freeform 8"/>
              <p:cNvSpPr>
                <a:spLocks/>
              </p:cNvSpPr>
              <p:nvPr/>
            </p:nvSpPr>
            <p:spPr bwMode="auto">
              <a:xfrm rot="1879974">
                <a:off x="1177711" y="4527619"/>
                <a:ext cx="246993" cy="234431"/>
              </a:xfrm>
              <a:custGeom>
                <a:avLst/>
                <a:gdLst>
                  <a:gd name="connsiteX0" fmla="*/ 775 w 10000"/>
                  <a:gd name="connsiteY0" fmla="*/ 85 h 9057"/>
                  <a:gd name="connsiteX1" fmla="*/ 3178 w 10000"/>
                  <a:gd name="connsiteY1" fmla="*/ 427 h 9057"/>
                  <a:gd name="connsiteX2" fmla="*/ 5659 w 10000"/>
                  <a:gd name="connsiteY2" fmla="*/ 2393 h 9057"/>
                  <a:gd name="connsiteX3" fmla="*/ 9225 w 10000"/>
                  <a:gd name="connsiteY3" fmla="*/ 7607 h 9057"/>
                  <a:gd name="connsiteX4" fmla="*/ 8372 w 10000"/>
                  <a:gd name="connsiteY4" fmla="*/ 8291 h 9057"/>
                  <a:gd name="connsiteX5" fmla="*/ 4806 w 10000"/>
                  <a:gd name="connsiteY5" fmla="*/ 3077 h 9057"/>
                  <a:gd name="connsiteX6" fmla="*/ 2636 w 10000"/>
                  <a:gd name="connsiteY6" fmla="*/ 1453 h 9057"/>
                  <a:gd name="connsiteX7" fmla="*/ 388 w 10000"/>
                  <a:gd name="connsiteY7" fmla="*/ 1026 h 9057"/>
                  <a:gd name="connsiteX8" fmla="*/ 775 w 10000"/>
                  <a:gd name="connsiteY8" fmla="*/ 85 h 9057"/>
                  <a:gd name="connsiteX0" fmla="*/ 775 w 9572"/>
                  <a:gd name="connsiteY0" fmla="*/ 94 h 10000"/>
                  <a:gd name="connsiteX1" fmla="*/ 3178 w 9572"/>
                  <a:gd name="connsiteY1" fmla="*/ 471 h 10000"/>
                  <a:gd name="connsiteX2" fmla="*/ 5659 w 9572"/>
                  <a:gd name="connsiteY2" fmla="*/ 2642 h 10000"/>
                  <a:gd name="connsiteX3" fmla="*/ 9225 w 9572"/>
                  <a:gd name="connsiteY3" fmla="*/ 8399 h 10000"/>
                  <a:gd name="connsiteX4" fmla="*/ 8372 w 9572"/>
                  <a:gd name="connsiteY4" fmla="*/ 9154 h 10000"/>
                  <a:gd name="connsiteX5" fmla="*/ 4806 w 9572"/>
                  <a:gd name="connsiteY5" fmla="*/ 3397 h 10000"/>
                  <a:gd name="connsiteX6" fmla="*/ 2636 w 9572"/>
                  <a:gd name="connsiteY6" fmla="*/ 1604 h 10000"/>
                  <a:gd name="connsiteX7" fmla="*/ 388 w 9572"/>
                  <a:gd name="connsiteY7" fmla="*/ 1133 h 10000"/>
                  <a:gd name="connsiteX8" fmla="*/ 775 w 9572"/>
                  <a:gd name="connsiteY8" fmla="*/ 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2" h="10000">
                    <a:moveTo>
                      <a:pt x="775" y="94"/>
                    </a:moveTo>
                    <a:cubicBezTo>
                      <a:pt x="2016" y="94"/>
                      <a:pt x="2248" y="283"/>
                      <a:pt x="3178" y="471"/>
                    </a:cubicBezTo>
                    <a:cubicBezTo>
                      <a:pt x="4186" y="660"/>
                      <a:pt x="4729" y="1038"/>
                      <a:pt x="5659" y="2642"/>
                    </a:cubicBezTo>
                    <a:cubicBezTo>
                      <a:pt x="6589" y="4246"/>
                      <a:pt x="8837" y="7926"/>
                      <a:pt x="9225" y="8399"/>
                    </a:cubicBezTo>
                    <a:cubicBezTo>
                      <a:pt x="9572" y="9248"/>
                      <a:pt x="8959" y="10000"/>
                      <a:pt x="8372" y="9154"/>
                    </a:cubicBezTo>
                    <a:cubicBezTo>
                      <a:pt x="7209" y="7361"/>
                      <a:pt x="5426" y="4435"/>
                      <a:pt x="4806" y="3397"/>
                    </a:cubicBezTo>
                    <a:cubicBezTo>
                      <a:pt x="4186" y="2453"/>
                      <a:pt x="4109" y="1982"/>
                      <a:pt x="2636" y="1604"/>
                    </a:cubicBezTo>
                    <a:cubicBezTo>
                      <a:pt x="1163" y="1322"/>
                      <a:pt x="930" y="1133"/>
                      <a:pt x="388" y="1133"/>
                    </a:cubicBezTo>
                    <a:cubicBezTo>
                      <a:pt x="0" y="1038"/>
                      <a:pt x="78" y="0"/>
                      <a:pt x="775" y="94"/>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grpSp>
        <p:sp>
          <p:nvSpPr>
            <p:cNvPr id="149" name="TextBox 148"/>
            <p:cNvSpPr txBox="1"/>
            <p:nvPr/>
          </p:nvSpPr>
          <p:spPr>
            <a:xfrm>
              <a:off x="889000" y="5569341"/>
              <a:ext cx="746919" cy="297261"/>
            </a:xfrm>
            <a:prstGeom prst="rect">
              <a:avLst/>
            </a:prstGeom>
            <a:noFill/>
          </p:spPr>
          <p:txBody>
            <a:bodyPr wrap="square" lIns="0" tIns="0" rIns="0" bIns="0" rtlCol="0" anchor="ctr" anchorCtr="0">
              <a:noAutofit/>
            </a:bodyPr>
            <a:lstStyle/>
            <a:p>
              <a:pPr algn="ctr"/>
              <a:r>
                <a:rPr lang="en-US" sz="1200" dirty="0" smtClean="0">
                  <a:solidFill>
                    <a:srgbClr val="20252C"/>
                  </a:solidFill>
                </a:rPr>
                <a:t>B</a:t>
              </a:r>
              <a:r>
                <a:rPr lang="ru-RU" sz="1200" dirty="0" smtClean="0">
                  <a:solidFill>
                    <a:srgbClr val="20252C"/>
                  </a:solidFill>
                </a:rPr>
                <a:t>-клетки</a:t>
              </a:r>
              <a:endParaRPr lang="en-US" sz="1200" dirty="0">
                <a:solidFill>
                  <a:srgbClr val="20252C"/>
                </a:solidFill>
              </a:endParaRPr>
            </a:p>
          </p:txBody>
        </p:sp>
        <p:sp>
          <p:nvSpPr>
            <p:cNvPr id="151" name="Rectangle 150"/>
            <p:cNvSpPr/>
            <p:nvPr/>
          </p:nvSpPr>
          <p:spPr>
            <a:xfrm rot="-2460000">
              <a:off x="429299" y="4119318"/>
              <a:ext cx="213460" cy="125786"/>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l="100000" b="100000"/>
              </a:path>
              <a:tileRect t="-100000" r="-100000"/>
            </a:gradFill>
            <a:ln>
              <a:solidFill>
                <a:schemeClr val="accent6"/>
              </a:solidFill>
            </a:ln>
          </p:spPr>
          <p:txBody>
            <a:bodyPr wrap="none" lIns="0" tIns="0" rIns="0" bIns="0" rtlCol="0" anchor="ctr" anchorCtr="0">
              <a:noAutofit/>
            </a:bodyPr>
            <a:lstStyle/>
            <a:p>
              <a:pPr algn="ctr"/>
              <a:endParaRPr lang="en-US" dirty="0">
                <a:solidFill>
                  <a:srgbClr val="20252C"/>
                </a:solidFill>
              </a:endParaRPr>
            </a:p>
          </p:txBody>
        </p:sp>
        <p:sp>
          <p:nvSpPr>
            <p:cNvPr id="153" name="Rectangle 152"/>
            <p:cNvSpPr/>
            <p:nvPr/>
          </p:nvSpPr>
          <p:spPr>
            <a:xfrm>
              <a:off x="2024326" y="4167836"/>
              <a:ext cx="433132" cy="184666"/>
            </a:xfrm>
            <a:prstGeom prst="rect">
              <a:avLst/>
            </a:prstGeom>
          </p:spPr>
          <p:txBody>
            <a:bodyPr wrap="none" lIns="0" tIns="0" rIns="182880" bIns="0">
              <a:spAutoFit/>
            </a:bodyPr>
            <a:lstStyle/>
            <a:p>
              <a:r>
                <a:rPr lang="en-US" sz="1200" dirty="0">
                  <a:solidFill>
                    <a:srgbClr val="20252C"/>
                  </a:solidFill>
                </a:rPr>
                <a:t>BCR</a:t>
              </a:r>
            </a:p>
          </p:txBody>
        </p:sp>
        <p:sp>
          <p:nvSpPr>
            <p:cNvPr id="154" name="TextBox 153"/>
            <p:cNvSpPr txBox="1"/>
            <p:nvPr/>
          </p:nvSpPr>
          <p:spPr>
            <a:xfrm>
              <a:off x="1658937" y="5704935"/>
              <a:ext cx="1225113" cy="398685"/>
            </a:xfrm>
            <a:prstGeom prst="rect">
              <a:avLst/>
            </a:prstGeom>
            <a:noFill/>
          </p:spPr>
          <p:txBody>
            <a:bodyPr wrap="square" lIns="0" tIns="0" rIns="0" bIns="0" rtlCol="0" anchor="ctr" anchorCtr="0">
              <a:noAutofit/>
            </a:bodyPr>
            <a:lstStyle/>
            <a:p>
              <a:pPr algn="ctr"/>
              <a:r>
                <a:rPr lang="en-US" sz="1400" dirty="0" smtClean="0">
                  <a:solidFill>
                    <a:srgbClr val="20252C"/>
                  </a:solidFill>
                </a:rPr>
                <a:t>T-</a:t>
              </a:r>
              <a:r>
                <a:rPr lang="ru-RU" sz="1400" dirty="0" smtClean="0">
                  <a:solidFill>
                    <a:srgbClr val="20252C"/>
                  </a:solidFill>
                </a:rPr>
                <a:t>клетки-индукторы</a:t>
              </a:r>
              <a:endParaRPr lang="en-US" sz="1400" dirty="0">
                <a:solidFill>
                  <a:srgbClr val="20252C"/>
                </a:solidFill>
              </a:endParaRPr>
            </a:p>
          </p:txBody>
        </p:sp>
        <p:sp>
          <p:nvSpPr>
            <p:cNvPr id="155" name="Freeform 154"/>
            <p:cNvSpPr/>
            <p:nvPr/>
          </p:nvSpPr>
          <p:spPr>
            <a:xfrm>
              <a:off x="1917107" y="5274448"/>
              <a:ext cx="273465" cy="432987"/>
            </a:xfrm>
            <a:custGeom>
              <a:avLst/>
              <a:gdLst>
                <a:gd name="connsiteX0" fmla="*/ 273465 w 273465"/>
                <a:gd name="connsiteY0" fmla="*/ 432987 h 432987"/>
                <a:gd name="connsiteX1" fmla="*/ 0 w 273465"/>
                <a:gd name="connsiteY1" fmla="*/ 0 h 432987"/>
                <a:gd name="connsiteX0" fmla="*/ 273465 w 273465"/>
                <a:gd name="connsiteY0" fmla="*/ 432987 h 432987"/>
                <a:gd name="connsiteX1" fmla="*/ 0 w 273465"/>
                <a:gd name="connsiteY1" fmla="*/ 0 h 432987"/>
                <a:gd name="connsiteX0" fmla="*/ 273465 w 273465"/>
                <a:gd name="connsiteY0" fmla="*/ 432987 h 432987"/>
                <a:gd name="connsiteX1" fmla="*/ 0 w 273465"/>
                <a:gd name="connsiteY1" fmla="*/ 0 h 432987"/>
                <a:gd name="connsiteX0" fmla="*/ 273465 w 273465"/>
                <a:gd name="connsiteY0" fmla="*/ 432987 h 432987"/>
                <a:gd name="connsiteX1" fmla="*/ 0 w 273465"/>
                <a:gd name="connsiteY1" fmla="*/ 0 h 432987"/>
              </a:gdLst>
              <a:ahLst/>
              <a:cxnLst>
                <a:cxn ang="0">
                  <a:pos x="connsiteX0" y="connsiteY0"/>
                </a:cxn>
                <a:cxn ang="0">
                  <a:pos x="connsiteX1" y="connsiteY1"/>
                </a:cxn>
              </a:cxnLst>
              <a:rect l="l" t="t" r="r" b="b"/>
              <a:pathLst>
                <a:path w="273465" h="432987">
                  <a:moveTo>
                    <a:pt x="273465" y="432987"/>
                  </a:moveTo>
                  <a:cubicBezTo>
                    <a:pt x="270616" y="237384"/>
                    <a:pt x="159522" y="24688"/>
                    <a:pt x="0" y="0"/>
                  </a:cubicBezTo>
                </a:path>
              </a:pathLst>
            </a:cu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20252C"/>
                </a:solidFill>
              </a:endParaRPr>
            </a:p>
          </p:txBody>
        </p:sp>
        <p:grpSp>
          <p:nvGrpSpPr>
            <p:cNvPr id="15" name="Group 188"/>
            <p:cNvGrpSpPr/>
            <p:nvPr/>
          </p:nvGrpSpPr>
          <p:grpSpPr>
            <a:xfrm>
              <a:off x="3024188" y="4218459"/>
              <a:ext cx="1942500" cy="1285875"/>
              <a:chOff x="3024188" y="4177575"/>
              <a:chExt cx="1942500" cy="1652583"/>
            </a:xfrm>
          </p:grpSpPr>
          <p:sp>
            <p:nvSpPr>
              <p:cNvPr id="197" name="Oval 6"/>
              <p:cNvSpPr>
                <a:spLocks noChangeArrowheads="1"/>
              </p:cNvSpPr>
              <p:nvPr/>
            </p:nvSpPr>
            <p:spPr bwMode="auto">
              <a:xfrm>
                <a:off x="3024188" y="4563385"/>
                <a:ext cx="1461189" cy="1181101"/>
              </a:xfrm>
              <a:prstGeom prst="ellipse">
                <a:avLst/>
              </a:prstGeom>
              <a:solidFill>
                <a:srgbClr val="F0E0D8"/>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98" name="Oval 5"/>
              <p:cNvSpPr>
                <a:spLocks noChangeArrowheads="1"/>
              </p:cNvSpPr>
              <p:nvPr/>
            </p:nvSpPr>
            <p:spPr bwMode="auto">
              <a:xfrm>
                <a:off x="3141594" y="4703880"/>
                <a:ext cx="763656" cy="921544"/>
              </a:xfrm>
              <a:prstGeom prst="ellipse">
                <a:avLst/>
              </a:prstGeom>
              <a:gradFill flip="none" rotWithShape="1">
                <a:gsLst>
                  <a:gs pos="0">
                    <a:srgbClr val="F9EDED"/>
                  </a:gs>
                  <a:gs pos="0">
                    <a:srgbClr val="F8E8E4"/>
                  </a:gs>
                  <a:gs pos="73000">
                    <a:srgbClr val="E1A199"/>
                  </a:gs>
                  <a:gs pos="100000">
                    <a:srgbClr val="F0E0D8"/>
                  </a:gs>
                </a:gsLst>
                <a:path path="circle">
                  <a:fillToRect l="50000" t="50000" r="50000" b="50000"/>
                </a:path>
                <a:tileRect/>
              </a:gra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grpSp>
            <p:nvGrpSpPr>
              <p:cNvPr id="16" name="Group 171"/>
              <p:cNvGrpSpPr/>
              <p:nvPr/>
            </p:nvGrpSpPr>
            <p:grpSpPr>
              <a:xfrm>
                <a:off x="3745879" y="4598049"/>
                <a:ext cx="695843" cy="980730"/>
                <a:chOff x="3779045" y="4643437"/>
                <a:chExt cx="666844" cy="728663"/>
              </a:xfrm>
              <a:solidFill>
                <a:schemeClr val="accent6">
                  <a:lumMod val="75000"/>
                </a:schemeClr>
              </a:solidFill>
            </p:grpSpPr>
            <p:sp>
              <p:nvSpPr>
                <p:cNvPr id="157" name="Freeform 156"/>
                <p:cNvSpPr/>
                <p:nvPr/>
              </p:nvSpPr>
              <p:spPr>
                <a:xfrm>
                  <a:off x="3779045" y="4741068"/>
                  <a:ext cx="244078" cy="621507"/>
                </a:xfrm>
                <a:custGeom>
                  <a:avLst/>
                  <a:gdLst>
                    <a:gd name="connsiteX0" fmla="*/ 0 w 238125"/>
                    <a:gd name="connsiteY0" fmla="*/ 0 h 621507"/>
                    <a:gd name="connsiteX1" fmla="*/ 238125 w 238125"/>
                    <a:gd name="connsiteY1" fmla="*/ 307182 h 621507"/>
                    <a:gd name="connsiteX2" fmla="*/ 35719 w 238125"/>
                    <a:gd name="connsiteY2" fmla="*/ 621507 h 621507"/>
                    <a:gd name="connsiteX0" fmla="*/ 0 w 244078"/>
                    <a:gd name="connsiteY0" fmla="*/ 0 h 621507"/>
                    <a:gd name="connsiteX1" fmla="*/ 238125 w 244078"/>
                    <a:gd name="connsiteY1" fmla="*/ 307182 h 621507"/>
                    <a:gd name="connsiteX2" fmla="*/ 35719 w 244078"/>
                    <a:gd name="connsiteY2" fmla="*/ 621507 h 621507"/>
                    <a:gd name="connsiteX0" fmla="*/ 0 w 244078"/>
                    <a:gd name="connsiteY0" fmla="*/ 0 h 621507"/>
                    <a:gd name="connsiteX1" fmla="*/ 238125 w 244078"/>
                    <a:gd name="connsiteY1" fmla="*/ 307182 h 621507"/>
                    <a:gd name="connsiteX2" fmla="*/ 35719 w 244078"/>
                    <a:gd name="connsiteY2" fmla="*/ 621507 h 621507"/>
                    <a:gd name="connsiteX0" fmla="*/ 0 w 244078"/>
                    <a:gd name="connsiteY0" fmla="*/ 0 h 621507"/>
                    <a:gd name="connsiteX1" fmla="*/ 238125 w 244078"/>
                    <a:gd name="connsiteY1" fmla="*/ 307182 h 621507"/>
                    <a:gd name="connsiteX2" fmla="*/ 35719 w 244078"/>
                    <a:gd name="connsiteY2" fmla="*/ 621507 h 621507"/>
                    <a:gd name="connsiteX0" fmla="*/ 0 w 244078"/>
                    <a:gd name="connsiteY0" fmla="*/ 0 h 621507"/>
                    <a:gd name="connsiteX1" fmla="*/ 238125 w 244078"/>
                    <a:gd name="connsiteY1" fmla="*/ 307182 h 621507"/>
                    <a:gd name="connsiteX2" fmla="*/ 35719 w 244078"/>
                    <a:gd name="connsiteY2" fmla="*/ 621507 h 621507"/>
                  </a:gdLst>
                  <a:ahLst/>
                  <a:cxnLst>
                    <a:cxn ang="0">
                      <a:pos x="connsiteX0" y="connsiteY0"/>
                    </a:cxn>
                    <a:cxn ang="0">
                      <a:pos x="connsiteX1" y="connsiteY1"/>
                    </a:cxn>
                    <a:cxn ang="0">
                      <a:pos x="connsiteX2" y="connsiteY2"/>
                    </a:cxn>
                  </a:cxnLst>
                  <a:rect l="l" t="t" r="r" b="b"/>
                  <a:pathLst>
                    <a:path w="244078" h="621507">
                      <a:moveTo>
                        <a:pt x="0" y="0"/>
                      </a:moveTo>
                      <a:cubicBezTo>
                        <a:pt x="162719" y="23812"/>
                        <a:pt x="232172" y="203598"/>
                        <a:pt x="238125" y="307182"/>
                      </a:cubicBezTo>
                      <a:cubicBezTo>
                        <a:pt x="244078" y="410767"/>
                        <a:pt x="177007" y="540544"/>
                        <a:pt x="35719" y="621507"/>
                      </a:cubicBezTo>
                    </a:path>
                  </a:pathLst>
                </a:custGeom>
                <a:noFill/>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20252C"/>
                    </a:solidFill>
                  </a:endParaRPr>
                </a:p>
              </p:txBody>
            </p:sp>
            <p:sp>
              <p:nvSpPr>
                <p:cNvPr id="158" name="Freeform 157"/>
                <p:cNvSpPr/>
                <p:nvPr/>
              </p:nvSpPr>
              <p:spPr>
                <a:xfrm>
                  <a:off x="3929063" y="4748212"/>
                  <a:ext cx="242888" cy="621507"/>
                </a:xfrm>
                <a:custGeom>
                  <a:avLst/>
                  <a:gdLst>
                    <a:gd name="connsiteX0" fmla="*/ 0 w 238125"/>
                    <a:gd name="connsiteY0" fmla="*/ 0 h 621507"/>
                    <a:gd name="connsiteX1" fmla="*/ 238125 w 238125"/>
                    <a:gd name="connsiteY1" fmla="*/ 307182 h 621507"/>
                    <a:gd name="connsiteX2" fmla="*/ 35719 w 238125"/>
                    <a:gd name="connsiteY2" fmla="*/ 621507 h 621507"/>
                    <a:gd name="connsiteX0" fmla="*/ 0 w 244078"/>
                    <a:gd name="connsiteY0" fmla="*/ 0 h 621507"/>
                    <a:gd name="connsiteX1" fmla="*/ 238125 w 244078"/>
                    <a:gd name="connsiteY1" fmla="*/ 307182 h 621507"/>
                    <a:gd name="connsiteX2" fmla="*/ 35719 w 244078"/>
                    <a:gd name="connsiteY2" fmla="*/ 621507 h 621507"/>
                    <a:gd name="connsiteX0" fmla="*/ 0 w 244078"/>
                    <a:gd name="connsiteY0" fmla="*/ 0 h 621507"/>
                    <a:gd name="connsiteX1" fmla="*/ 238125 w 244078"/>
                    <a:gd name="connsiteY1" fmla="*/ 307182 h 621507"/>
                    <a:gd name="connsiteX2" fmla="*/ 35719 w 244078"/>
                    <a:gd name="connsiteY2" fmla="*/ 621507 h 621507"/>
                    <a:gd name="connsiteX0" fmla="*/ 0 w 244078"/>
                    <a:gd name="connsiteY0" fmla="*/ 0 h 621507"/>
                    <a:gd name="connsiteX1" fmla="*/ 238125 w 244078"/>
                    <a:gd name="connsiteY1" fmla="*/ 307182 h 621507"/>
                    <a:gd name="connsiteX2" fmla="*/ 35719 w 244078"/>
                    <a:gd name="connsiteY2" fmla="*/ 621507 h 621507"/>
                    <a:gd name="connsiteX0" fmla="*/ 0 w 244078"/>
                    <a:gd name="connsiteY0" fmla="*/ 0 h 621507"/>
                    <a:gd name="connsiteX1" fmla="*/ 238125 w 244078"/>
                    <a:gd name="connsiteY1" fmla="*/ 307182 h 621507"/>
                    <a:gd name="connsiteX2" fmla="*/ 35719 w 244078"/>
                    <a:gd name="connsiteY2" fmla="*/ 621507 h 621507"/>
                    <a:gd name="connsiteX0" fmla="*/ 14287 w 254793"/>
                    <a:gd name="connsiteY0" fmla="*/ 0 h 628651"/>
                    <a:gd name="connsiteX1" fmla="*/ 252412 w 254793"/>
                    <a:gd name="connsiteY1" fmla="*/ 307182 h 628651"/>
                    <a:gd name="connsiteX2" fmla="*/ 0 w 254793"/>
                    <a:gd name="connsiteY2" fmla="*/ 628651 h 628651"/>
                    <a:gd name="connsiteX0" fmla="*/ 14287 w 240506"/>
                    <a:gd name="connsiteY0" fmla="*/ 0 h 628651"/>
                    <a:gd name="connsiteX1" fmla="*/ 238125 w 240506"/>
                    <a:gd name="connsiteY1" fmla="*/ 311944 h 628651"/>
                    <a:gd name="connsiteX2" fmla="*/ 0 w 240506"/>
                    <a:gd name="connsiteY2" fmla="*/ 628651 h 628651"/>
                    <a:gd name="connsiteX0" fmla="*/ 14287 w 240506"/>
                    <a:gd name="connsiteY0" fmla="*/ 0 h 628651"/>
                    <a:gd name="connsiteX1" fmla="*/ 238125 w 240506"/>
                    <a:gd name="connsiteY1" fmla="*/ 311944 h 628651"/>
                    <a:gd name="connsiteX2" fmla="*/ 0 w 240506"/>
                    <a:gd name="connsiteY2" fmla="*/ 628651 h 628651"/>
                    <a:gd name="connsiteX0" fmla="*/ 33337 w 243681"/>
                    <a:gd name="connsiteY0" fmla="*/ 0 h 614363"/>
                    <a:gd name="connsiteX1" fmla="*/ 238125 w 243681"/>
                    <a:gd name="connsiteY1" fmla="*/ 297656 h 614363"/>
                    <a:gd name="connsiteX2" fmla="*/ 0 w 243681"/>
                    <a:gd name="connsiteY2" fmla="*/ 614363 h 614363"/>
                    <a:gd name="connsiteX0" fmla="*/ 33337 w 242888"/>
                    <a:gd name="connsiteY0" fmla="*/ 7144 h 621507"/>
                    <a:gd name="connsiteX1" fmla="*/ 28575 w 242888"/>
                    <a:gd name="connsiteY1" fmla="*/ 0 h 621507"/>
                    <a:gd name="connsiteX2" fmla="*/ 238125 w 242888"/>
                    <a:gd name="connsiteY2" fmla="*/ 304800 h 621507"/>
                    <a:gd name="connsiteX3" fmla="*/ 0 w 242888"/>
                    <a:gd name="connsiteY3" fmla="*/ 621507 h 621507"/>
                    <a:gd name="connsiteX0" fmla="*/ 33337 w 242888"/>
                    <a:gd name="connsiteY0" fmla="*/ 7144 h 621507"/>
                    <a:gd name="connsiteX1" fmla="*/ 28575 w 242888"/>
                    <a:gd name="connsiteY1" fmla="*/ 0 h 621507"/>
                    <a:gd name="connsiteX2" fmla="*/ 238125 w 242888"/>
                    <a:gd name="connsiteY2" fmla="*/ 304800 h 621507"/>
                    <a:gd name="connsiteX3" fmla="*/ 0 w 242888"/>
                    <a:gd name="connsiteY3" fmla="*/ 621507 h 621507"/>
                  </a:gdLst>
                  <a:ahLst/>
                  <a:cxnLst>
                    <a:cxn ang="0">
                      <a:pos x="connsiteX0" y="connsiteY0"/>
                    </a:cxn>
                    <a:cxn ang="0">
                      <a:pos x="connsiteX1" y="connsiteY1"/>
                    </a:cxn>
                    <a:cxn ang="0">
                      <a:pos x="connsiteX2" y="connsiteY2"/>
                    </a:cxn>
                    <a:cxn ang="0">
                      <a:pos x="connsiteX3" y="connsiteY3"/>
                    </a:cxn>
                  </a:cxnLst>
                  <a:rect l="l" t="t" r="r" b="b"/>
                  <a:pathLst>
                    <a:path w="242888" h="621507">
                      <a:moveTo>
                        <a:pt x="33337" y="7144"/>
                      </a:moveTo>
                      <a:lnTo>
                        <a:pt x="28575" y="0"/>
                      </a:lnTo>
                      <a:cubicBezTo>
                        <a:pt x="155575" y="51990"/>
                        <a:pt x="242888" y="201216"/>
                        <a:pt x="238125" y="304800"/>
                      </a:cubicBezTo>
                      <a:cubicBezTo>
                        <a:pt x="233363" y="408385"/>
                        <a:pt x="155575" y="557213"/>
                        <a:pt x="0" y="621507"/>
                      </a:cubicBezTo>
                    </a:path>
                  </a:pathLst>
                </a:custGeom>
                <a:noFill/>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20252C"/>
                    </a:solidFill>
                  </a:endParaRPr>
                </a:p>
              </p:txBody>
            </p:sp>
            <p:sp>
              <p:nvSpPr>
                <p:cNvPr id="159" name="Oval 158"/>
                <p:cNvSpPr/>
                <p:nvPr/>
              </p:nvSpPr>
              <p:spPr>
                <a:xfrm>
                  <a:off x="3838575" y="4643437"/>
                  <a:ext cx="61913" cy="61913"/>
                </a:xfrm>
                <a:prstGeom prst="ellipse">
                  <a:avLst/>
                </a:prstGeom>
                <a:grpFill/>
                <a:ln w="3175">
                  <a:solidFill>
                    <a:schemeClr val="accent2">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160" name="Oval 159"/>
                <p:cNvSpPr/>
                <p:nvPr/>
              </p:nvSpPr>
              <p:spPr>
                <a:xfrm>
                  <a:off x="4043362" y="4919662"/>
                  <a:ext cx="61913" cy="61913"/>
                </a:xfrm>
                <a:prstGeom prst="ellipse">
                  <a:avLst/>
                </a:prstGeom>
                <a:grpFill/>
                <a:ln w="3175">
                  <a:solidFill>
                    <a:schemeClr val="accent2">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161" name="Oval 160"/>
                <p:cNvSpPr/>
                <p:nvPr/>
              </p:nvSpPr>
              <p:spPr>
                <a:xfrm>
                  <a:off x="4348162" y="4917281"/>
                  <a:ext cx="61913" cy="61913"/>
                </a:xfrm>
                <a:prstGeom prst="ellipse">
                  <a:avLst/>
                </a:prstGeom>
                <a:grpFill/>
                <a:ln w="3175">
                  <a:solidFill>
                    <a:schemeClr val="accent2">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162" name="Oval 161"/>
                <p:cNvSpPr/>
                <p:nvPr/>
              </p:nvSpPr>
              <p:spPr>
                <a:xfrm>
                  <a:off x="4245768" y="4967288"/>
                  <a:ext cx="73152" cy="73152"/>
                </a:xfrm>
                <a:prstGeom prst="ellipse">
                  <a:avLst/>
                </a:prstGeom>
                <a:grpFill/>
                <a:ln w="3175">
                  <a:solidFill>
                    <a:schemeClr val="accent2">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163" name="Oval 162"/>
                <p:cNvSpPr/>
                <p:nvPr/>
              </p:nvSpPr>
              <p:spPr>
                <a:xfrm>
                  <a:off x="4391025" y="5031579"/>
                  <a:ext cx="54864" cy="54864"/>
                </a:xfrm>
                <a:prstGeom prst="ellipse">
                  <a:avLst/>
                </a:prstGeom>
                <a:grpFill/>
                <a:ln w="3175">
                  <a:solidFill>
                    <a:schemeClr val="accent2">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164" name="Oval 163"/>
                <p:cNvSpPr/>
                <p:nvPr/>
              </p:nvSpPr>
              <p:spPr>
                <a:xfrm>
                  <a:off x="4171949" y="4802981"/>
                  <a:ext cx="61913" cy="61913"/>
                </a:xfrm>
                <a:prstGeom prst="ellipse">
                  <a:avLst/>
                </a:prstGeom>
                <a:grpFill/>
                <a:ln w="3175">
                  <a:solidFill>
                    <a:schemeClr val="accent2">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165" name="Oval 164"/>
                <p:cNvSpPr/>
                <p:nvPr/>
              </p:nvSpPr>
              <p:spPr>
                <a:xfrm>
                  <a:off x="4107657" y="4733925"/>
                  <a:ext cx="83344" cy="83344"/>
                </a:xfrm>
                <a:prstGeom prst="ellipse">
                  <a:avLst/>
                </a:prstGeom>
                <a:grpFill/>
                <a:ln w="3175">
                  <a:solidFill>
                    <a:schemeClr val="accent2">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166" name="Oval 165"/>
                <p:cNvSpPr/>
                <p:nvPr/>
              </p:nvSpPr>
              <p:spPr>
                <a:xfrm>
                  <a:off x="4150519" y="5279232"/>
                  <a:ext cx="92868" cy="92868"/>
                </a:xfrm>
                <a:prstGeom prst="ellipse">
                  <a:avLst/>
                </a:prstGeom>
                <a:grpFill/>
                <a:ln w="3175">
                  <a:solidFill>
                    <a:schemeClr val="accent2">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167" name="Oval 166"/>
                <p:cNvSpPr/>
                <p:nvPr/>
              </p:nvSpPr>
              <p:spPr>
                <a:xfrm>
                  <a:off x="4324349" y="5105399"/>
                  <a:ext cx="102393" cy="102393"/>
                </a:xfrm>
                <a:prstGeom prst="ellipse">
                  <a:avLst/>
                </a:prstGeom>
                <a:grpFill/>
                <a:ln w="3175">
                  <a:solidFill>
                    <a:schemeClr val="accent2">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168" name="Oval 167"/>
                <p:cNvSpPr/>
                <p:nvPr/>
              </p:nvSpPr>
              <p:spPr>
                <a:xfrm>
                  <a:off x="4302919" y="4848222"/>
                  <a:ext cx="36576" cy="36576"/>
                </a:xfrm>
                <a:prstGeom prst="ellipse">
                  <a:avLst/>
                </a:prstGeom>
                <a:grpFill/>
                <a:ln w="3175">
                  <a:solidFill>
                    <a:schemeClr val="accent2">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169" name="Oval 168"/>
                <p:cNvSpPr/>
                <p:nvPr/>
              </p:nvSpPr>
              <p:spPr>
                <a:xfrm>
                  <a:off x="4274344" y="5219697"/>
                  <a:ext cx="36576" cy="36576"/>
                </a:xfrm>
                <a:prstGeom prst="ellipse">
                  <a:avLst/>
                </a:prstGeom>
                <a:grpFill/>
                <a:ln w="3175">
                  <a:solidFill>
                    <a:schemeClr val="accent2">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170" name="Oval 169"/>
                <p:cNvSpPr/>
                <p:nvPr/>
              </p:nvSpPr>
              <p:spPr>
                <a:xfrm>
                  <a:off x="4221956" y="5117304"/>
                  <a:ext cx="45720" cy="45720"/>
                </a:xfrm>
                <a:prstGeom prst="ellipse">
                  <a:avLst/>
                </a:prstGeom>
                <a:grpFill/>
                <a:ln w="3175">
                  <a:solidFill>
                    <a:schemeClr val="accent2">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sp>
              <p:nvSpPr>
                <p:cNvPr id="171" name="Oval 170"/>
                <p:cNvSpPr/>
                <p:nvPr/>
              </p:nvSpPr>
              <p:spPr>
                <a:xfrm>
                  <a:off x="4086225" y="5030722"/>
                  <a:ext cx="18288" cy="18288"/>
                </a:xfrm>
                <a:prstGeom prst="ellipse">
                  <a:avLst/>
                </a:prstGeom>
                <a:grpFill/>
                <a:ln w="3175">
                  <a:solidFill>
                    <a:schemeClr val="accent2">
                      <a:lumMod val="60000"/>
                      <a:lumOff val="40000"/>
                    </a:schemeClr>
                  </a:solidFill>
                </a:ln>
              </p:spPr>
              <p:txBody>
                <a:bodyPr wrap="none" lIns="0" tIns="0" rIns="0" bIns="0" rtlCol="0" anchor="ctr" anchorCtr="0">
                  <a:noAutofit/>
                </a:bodyPr>
                <a:lstStyle/>
                <a:p>
                  <a:pPr algn="ctr"/>
                  <a:endParaRPr lang="en-US" dirty="0">
                    <a:solidFill>
                      <a:srgbClr val="20252C"/>
                    </a:solidFill>
                  </a:endParaRPr>
                </a:p>
              </p:txBody>
            </p:sp>
          </p:grpSp>
          <p:grpSp>
            <p:nvGrpSpPr>
              <p:cNvPr id="17" name="Group 85"/>
              <p:cNvGrpSpPr/>
              <p:nvPr/>
            </p:nvGrpSpPr>
            <p:grpSpPr>
              <a:xfrm rot="20160000" flipH="1">
                <a:off x="4189496" y="4209562"/>
                <a:ext cx="377578" cy="379913"/>
                <a:chOff x="781002" y="2128656"/>
                <a:chExt cx="363492" cy="349748"/>
              </a:xfrm>
            </p:grpSpPr>
            <p:sp>
              <p:nvSpPr>
                <p:cNvPr id="175" name="Freeform 8"/>
                <p:cNvSpPr>
                  <a:spLocks/>
                </p:cNvSpPr>
                <p:nvPr/>
              </p:nvSpPr>
              <p:spPr bwMode="auto">
                <a:xfrm>
                  <a:off x="790947" y="2227458"/>
                  <a:ext cx="289252" cy="250946"/>
                </a:xfrm>
                <a:custGeom>
                  <a:avLst/>
                  <a:gdLst>
                    <a:gd name="connsiteX0" fmla="*/ 775 w 10000"/>
                    <a:gd name="connsiteY0" fmla="*/ 85 h 8983"/>
                    <a:gd name="connsiteX1" fmla="*/ 3178 w 10000"/>
                    <a:gd name="connsiteY1" fmla="*/ 427 h 8983"/>
                    <a:gd name="connsiteX2" fmla="*/ 5659 w 10000"/>
                    <a:gd name="connsiteY2" fmla="*/ 2393 h 8983"/>
                    <a:gd name="connsiteX3" fmla="*/ 9225 w 10000"/>
                    <a:gd name="connsiteY3" fmla="*/ 7607 h 8983"/>
                    <a:gd name="connsiteX4" fmla="*/ 8372 w 10000"/>
                    <a:gd name="connsiteY4" fmla="*/ 8291 h 8983"/>
                    <a:gd name="connsiteX5" fmla="*/ 4806 w 10000"/>
                    <a:gd name="connsiteY5" fmla="*/ 3077 h 8983"/>
                    <a:gd name="connsiteX6" fmla="*/ 2636 w 10000"/>
                    <a:gd name="connsiteY6" fmla="*/ 1453 h 8983"/>
                    <a:gd name="connsiteX7" fmla="*/ 388 w 10000"/>
                    <a:gd name="connsiteY7" fmla="*/ 1026 h 8983"/>
                    <a:gd name="connsiteX8" fmla="*/ 775 w 10000"/>
                    <a:gd name="connsiteY8" fmla="*/ 85 h 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983">
                      <a:moveTo>
                        <a:pt x="775" y="85"/>
                      </a:moveTo>
                      <a:cubicBezTo>
                        <a:pt x="2016" y="85"/>
                        <a:pt x="2248" y="256"/>
                        <a:pt x="3178" y="427"/>
                      </a:cubicBezTo>
                      <a:cubicBezTo>
                        <a:pt x="4186" y="598"/>
                        <a:pt x="4729" y="940"/>
                        <a:pt x="5659" y="2393"/>
                      </a:cubicBezTo>
                      <a:cubicBezTo>
                        <a:pt x="6589" y="3846"/>
                        <a:pt x="8837" y="7179"/>
                        <a:pt x="9225" y="7607"/>
                      </a:cubicBezTo>
                      <a:cubicBezTo>
                        <a:pt x="10000" y="8547"/>
                        <a:pt x="8920" y="8983"/>
                        <a:pt x="8372" y="8291"/>
                      </a:cubicBezTo>
                      <a:cubicBezTo>
                        <a:pt x="7209" y="6667"/>
                        <a:pt x="5426" y="4017"/>
                        <a:pt x="4806" y="3077"/>
                      </a:cubicBezTo>
                      <a:cubicBezTo>
                        <a:pt x="4186" y="2222"/>
                        <a:pt x="4109" y="1795"/>
                        <a:pt x="2636" y="1453"/>
                      </a:cubicBezTo>
                      <a:cubicBezTo>
                        <a:pt x="1163" y="1197"/>
                        <a:pt x="930" y="1026"/>
                        <a:pt x="388" y="1026"/>
                      </a:cubicBezTo>
                      <a:cubicBezTo>
                        <a:pt x="0" y="940"/>
                        <a:pt x="78" y="0"/>
                        <a:pt x="775"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76" name="Freeform 9"/>
                <p:cNvSpPr>
                  <a:spLocks/>
                </p:cNvSpPr>
                <p:nvPr/>
              </p:nvSpPr>
              <p:spPr bwMode="auto">
                <a:xfrm>
                  <a:off x="781002" y="2267606"/>
                  <a:ext cx="122496" cy="55272"/>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77" name="Freeform 8"/>
                <p:cNvSpPr>
                  <a:spLocks/>
                </p:cNvSpPr>
                <p:nvPr/>
              </p:nvSpPr>
              <p:spPr bwMode="auto">
                <a:xfrm rot="17000766" flipH="1">
                  <a:off x="885413" y="2162218"/>
                  <a:ext cx="276504" cy="241659"/>
                </a:xfrm>
                <a:custGeom>
                  <a:avLst/>
                  <a:gdLst>
                    <a:gd name="connsiteX0" fmla="*/ 775 w 9535"/>
                    <a:gd name="connsiteY0" fmla="*/ 85 h 10000"/>
                    <a:gd name="connsiteX1" fmla="*/ 3178 w 9535"/>
                    <a:gd name="connsiteY1" fmla="*/ 427 h 10000"/>
                    <a:gd name="connsiteX2" fmla="*/ 5659 w 9535"/>
                    <a:gd name="connsiteY2" fmla="*/ 2393 h 10000"/>
                    <a:gd name="connsiteX3" fmla="*/ 9225 w 9535"/>
                    <a:gd name="connsiteY3" fmla="*/ 7607 h 10000"/>
                    <a:gd name="connsiteX4" fmla="*/ 8372 w 9535"/>
                    <a:gd name="connsiteY4" fmla="*/ 8291 h 10000"/>
                    <a:gd name="connsiteX5" fmla="*/ 4806 w 9535"/>
                    <a:gd name="connsiteY5" fmla="*/ 3077 h 10000"/>
                    <a:gd name="connsiteX6" fmla="*/ 2636 w 9535"/>
                    <a:gd name="connsiteY6" fmla="*/ 1453 h 10000"/>
                    <a:gd name="connsiteX7" fmla="*/ 388 w 9535"/>
                    <a:gd name="connsiteY7" fmla="*/ 1026 h 10000"/>
                    <a:gd name="connsiteX8" fmla="*/ 775 w 9535"/>
                    <a:gd name="connsiteY8" fmla="*/ 85 h 10000"/>
                    <a:gd name="connsiteX0" fmla="*/ 813 w 9902"/>
                    <a:gd name="connsiteY0" fmla="*/ 85 h 9506"/>
                    <a:gd name="connsiteX1" fmla="*/ 3333 w 9902"/>
                    <a:gd name="connsiteY1" fmla="*/ 427 h 9506"/>
                    <a:gd name="connsiteX2" fmla="*/ 5935 w 9902"/>
                    <a:gd name="connsiteY2" fmla="*/ 2393 h 9506"/>
                    <a:gd name="connsiteX3" fmla="*/ 9675 w 9902"/>
                    <a:gd name="connsiteY3" fmla="*/ 7607 h 9506"/>
                    <a:gd name="connsiteX4" fmla="*/ 8780 w 9902"/>
                    <a:gd name="connsiteY4" fmla="*/ 8291 h 9506"/>
                    <a:gd name="connsiteX5" fmla="*/ 5040 w 9902"/>
                    <a:gd name="connsiteY5" fmla="*/ 3077 h 9506"/>
                    <a:gd name="connsiteX6" fmla="*/ 2765 w 9902"/>
                    <a:gd name="connsiteY6" fmla="*/ 1453 h 9506"/>
                    <a:gd name="connsiteX7" fmla="*/ 407 w 9902"/>
                    <a:gd name="connsiteY7" fmla="*/ 1026 h 9506"/>
                    <a:gd name="connsiteX8" fmla="*/ 813 w 9902"/>
                    <a:gd name="connsiteY8" fmla="*/ 85 h 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 h="9506">
                      <a:moveTo>
                        <a:pt x="813" y="85"/>
                      </a:moveTo>
                      <a:cubicBezTo>
                        <a:pt x="2114" y="85"/>
                        <a:pt x="2358" y="256"/>
                        <a:pt x="3333" y="427"/>
                      </a:cubicBezTo>
                      <a:cubicBezTo>
                        <a:pt x="4390" y="598"/>
                        <a:pt x="4960" y="940"/>
                        <a:pt x="5935" y="2393"/>
                      </a:cubicBezTo>
                      <a:cubicBezTo>
                        <a:pt x="6910" y="3846"/>
                        <a:pt x="9268" y="7179"/>
                        <a:pt x="9675" y="7607"/>
                      </a:cubicBezTo>
                      <a:cubicBezTo>
                        <a:pt x="9902" y="8009"/>
                        <a:pt x="9581" y="9506"/>
                        <a:pt x="8780" y="8291"/>
                      </a:cubicBezTo>
                      <a:cubicBezTo>
                        <a:pt x="7561" y="6667"/>
                        <a:pt x="5691" y="4017"/>
                        <a:pt x="5040" y="3077"/>
                      </a:cubicBezTo>
                      <a:cubicBezTo>
                        <a:pt x="4390" y="2222"/>
                        <a:pt x="4309" y="1795"/>
                        <a:pt x="2765" y="1453"/>
                      </a:cubicBezTo>
                      <a:cubicBezTo>
                        <a:pt x="1220" y="1197"/>
                        <a:pt x="975" y="1026"/>
                        <a:pt x="407" y="1026"/>
                      </a:cubicBezTo>
                      <a:cubicBezTo>
                        <a:pt x="0" y="940"/>
                        <a:pt x="82" y="0"/>
                        <a:pt x="813"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78" name="Freeform 9"/>
                <p:cNvSpPr>
                  <a:spLocks/>
                </p:cNvSpPr>
                <p:nvPr/>
              </p:nvSpPr>
              <p:spPr bwMode="auto">
                <a:xfrm rot="15310334">
                  <a:off x="931368" y="2160625"/>
                  <a:ext cx="123839" cy="59901"/>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grpSp>
          <p:grpSp>
            <p:nvGrpSpPr>
              <p:cNvPr id="18" name="Group 178"/>
              <p:cNvGrpSpPr/>
              <p:nvPr/>
            </p:nvGrpSpPr>
            <p:grpSpPr>
              <a:xfrm rot="1080000" flipH="1">
                <a:off x="4514434" y="4177575"/>
                <a:ext cx="359618" cy="388088"/>
                <a:chOff x="752475" y="2106245"/>
                <a:chExt cx="393926" cy="365492"/>
              </a:xfrm>
            </p:grpSpPr>
            <p:sp>
              <p:nvSpPr>
                <p:cNvPr id="180" name="Freeform 8"/>
                <p:cNvSpPr>
                  <a:spLocks/>
                </p:cNvSpPr>
                <p:nvPr/>
              </p:nvSpPr>
              <p:spPr bwMode="auto">
                <a:xfrm>
                  <a:off x="752475" y="2219325"/>
                  <a:ext cx="309563" cy="252412"/>
                </a:xfrm>
                <a:custGeom>
                  <a:avLst/>
                  <a:gdLst>
                    <a:gd name="connsiteX0" fmla="*/ 775 w 10000"/>
                    <a:gd name="connsiteY0" fmla="*/ 85 h 8983"/>
                    <a:gd name="connsiteX1" fmla="*/ 3178 w 10000"/>
                    <a:gd name="connsiteY1" fmla="*/ 427 h 8983"/>
                    <a:gd name="connsiteX2" fmla="*/ 5659 w 10000"/>
                    <a:gd name="connsiteY2" fmla="*/ 2393 h 8983"/>
                    <a:gd name="connsiteX3" fmla="*/ 9225 w 10000"/>
                    <a:gd name="connsiteY3" fmla="*/ 7607 h 8983"/>
                    <a:gd name="connsiteX4" fmla="*/ 8372 w 10000"/>
                    <a:gd name="connsiteY4" fmla="*/ 8291 h 8983"/>
                    <a:gd name="connsiteX5" fmla="*/ 4806 w 10000"/>
                    <a:gd name="connsiteY5" fmla="*/ 3077 h 8983"/>
                    <a:gd name="connsiteX6" fmla="*/ 2636 w 10000"/>
                    <a:gd name="connsiteY6" fmla="*/ 1453 h 8983"/>
                    <a:gd name="connsiteX7" fmla="*/ 388 w 10000"/>
                    <a:gd name="connsiteY7" fmla="*/ 1026 h 8983"/>
                    <a:gd name="connsiteX8" fmla="*/ 775 w 10000"/>
                    <a:gd name="connsiteY8" fmla="*/ 85 h 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983">
                      <a:moveTo>
                        <a:pt x="775" y="85"/>
                      </a:moveTo>
                      <a:cubicBezTo>
                        <a:pt x="2016" y="85"/>
                        <a:pt x="2248" y="256"/>
                        <a:pt x="3178" y="427"/>
                      </a:cubicBezTo>
                      <a:cubicBezTo>
                        <a:pt x="4186" y="598"/>
                        <a:pt x="4729" y="940"/>
                        <a:pt x="5659" y="2393"/>
                      </a:cubicBezTo>
                      <a:cubicBezTo>
                        <a:pt x="6589" y="3846"/>
                        <a:pt x="8837" y="7179"/>
                        <a:pt x="9225" y="7607"/>
                      </a:cubicBezTo>
                      <a:cubicBezTo>
                        <a:pt x="10000" y="8547"/>
                        <a:pt x="8920" y="8983"/>
                        <a:pt x="8372" y="8291"/>
                      </a:cubicBezTo>
                      <a:cubicBezTo>
                        <a:pt x="7209" y="6667"/>
                        <a:pt x="5426" y="4017"/>
                        <a:pt x="4806" y="3077"/>
                      </a:cubicBezTo>
                      <a:cubicBezTo>
                        <a:pt x="4186" y="2222"/>
                        <a:pt x="4109" y="1795"/>
                        <a:pt x="2636" y="1453"/>
                      </a:cubicBezTo>
                      <a:cubicBezTo>
                        <a:pt x="1163" y="1197"/>
                        <a:pt x="930" y="1026"/>
                        <a:pt x="388" y="1026"/>
                      </a:cubicBezTo>
                      <a:cubicBezTo>
                        <a:pt x="0" y="940"/>
                        <a:pt x="78" y="0"/>
                        <a:pt x="775"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81" name="Freeform 9"/>
                <p:cNvSpPr>
                  <a:spLocks/>
                </p:cNvSpPr>
                <p:nvPr/>
              </p:nvSpPr>
              <p:spPr bwMode="auto">
                <a:xfrm>
                  <a:off x="760399" y="2259011"/>
                  <a:ext cx="123840" cy="52387"/>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82" name="Freeform 8"/>
                <p:cNvSpPr>
                  <a:spLocks/>
                </p:cNvSpPr>
                <p:nvPr/>
              </p:nvSpPr>
              <p:spPr bwMode="auto">
                <a:xfrm rot="17000766" flipH="1">
                  <a:off x="875200" y="2149168"/>
                  <a:ext cx="289584" cy="252818"/>
                </a:xfrm>
                <a:custGeom>
                  <a:avLst/>
                  <a:gdLst>
                    <a:gd name="connsiteX0" fmla="*/ 775 w 9535"/>
                    <a:gd name="connsiteY0" fmla="*/ 85 h 10000"/>
                    <a:gd name="connsiteX1" fmla="*/ 3178 w 9535"/>
                    <a:gd name="connsiteY1" fmla="*/ 427 h 10000"/>
                    <a:gd name="connsiteX2" fmla="*/ 5659 w 9535"/>
                    <a:gd name="connsiteY2" fmla="*/ 2393 h 10000"/>
                    <a:gd name="connsiteX3" fmla="*/ 9225 w 9535"/>
                    <a:gd name="connsiteY3" fmla="*/ 7607 h 10000"/>
                    <a:gd name="connsiteX4" fmla="*/ 8372 w 9535"/>
                    <a:gd name="connsiteY4" fmla="*/ 8291 h 10000"/>
                    <a:gd name="connsiteX5" fmla="*/ 4806 w 9535"/>
                    <a:gd name="connsiteY5" fmla="*/ 3077 h 10000"/>
                    <a:gd name="connsiteX6" fmla="*/ 2636 w 9535"/>
                    <a:gd name="connsiteY6" fmla="*/ 1453 h 10000"/>
                    <a:gd name="connsiteX7" fmla="*/ 388 w 9535"/>
                    <a:gd name="connsiteY7" fmla="*/ 1026 h 10000"/>
                    <a:gd name="connsiteX8" fmla="*/ 775 w 9535"/>
                    <a:gd name="connsiteY8" fmla="*/ 85 h 10000"/>
                    <a:gd name="connsiteX0" fmla="*/ 813 w 9902"/>
                    <a:gd name="connsiteY0" fmla="*/ 85 h 9506"/>
                    <a:gd name="connsiteX1" fmla="*/ 3333 w 9902"/>
                    <a:gd name="connsiteY1" fmla="*/ 427 h 9506"/>
                    <a:gd name="connsiteX2" fmla="*/ 5935 w 9902"/>
                    <a:gd name="connsiteY2" fmla="*/ 2393 h 9506"/>
                    <a:gd name="connsiteX3" fmla="*/ 9675 w 9902"/>
                    <a:gd name="connsiteY3" fmla="*/ 7607 h 9506"/>
                    <a:gd name="connsiteX4" fmla="*/ 8780 w 9902"/>
                    <a:gd name="connsiteY4" fmla="*/ 8291 h 9506"/>
                    <a:gd name="connsiteX5" fmla="*/ 5040 w 9902"/>
                    <a:gd name="connsiteY5" fmla="*/ 3077 h 9506"/>
                    <a:gd name="connsiteX6" fmla="*/ 2765 w 9902"/>
                    <a:gd name="connsiteY6" fmla="*/ 1453 h 9506"/>
                    <a:gd name="connsiteX7" fmla="*/ 407 w 9902"/>
                    <a:gd name="connsiteY7" fmla="*/ 1026 h 9506"/>
                    <a:gd name="connsiteX8" fmla="*/ 813 w 9902"/>
                    <a:gd name="connsiteY8" fmla="*/ 85 h 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 h="9506">
                      <a:moveTo>
                        <a:pt x="813" y="85"/>
                      </a:moveTo>
                      <a:cubicBezTo>
                        <a:pt x="2114" y="85"/>
                        <a:pt x="2358" y="256"/>
                        <a:pt x="3333" y="427"/>
                      </a:cubicBezTo>
                      <a:cubicBezTo>
                        <a:pt x="4390" y="598"/>
                        <a:pt x="4960" y="940"/>
                        <a:pt x="5935" y="2393"/>
                      </a:cubicBezTo>
                      <a:cubicBezTo>
                        <a:pt x="6910" y="3846"/>
                        <a:pt x="9268" y="7179"/>
                        <a:pt x="9675" y="7607"/>
                      </a:cubicBezTo>
                      <a:cubicBezTo>
                        <a:pt x="9902" y="8009"/>
                        <a:pt x="9581" y="9506"/>
                        <a:pt x="8780" y="8291"/>
                      </a:cubicBezTo>
                      <a:cubicBezTo>
                        <a:pt x="7561" y="6667"/>
                        <a:pt x="5691" y="4017"/>
                        <a:pt x="5040" y="3077"/>
                      </a:cubicBezTo>
                      <a:cubicBezTo>
                        <a:pt x="4390" y="2222"/>
                        <a:pt x="4309" y="1795"/>
                        <a:pt x="2765" y="1453"/>
                      </a:cubicBezTo>
                      <a:cubicBezTo>
                        <a:pt x="1220" y="1197"/>
                        <a:pt x="975" y="1026"/>
                        <a:pt x="407" y="1026"/>
                      </a:cubicBezTo>
                      <a:cubicBezTo>
                        <a:pt x="0" y="940"/>
                        <a:pt x="82" y="0"/>
                        <a:pt x="813"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83" name="Freeform 9"/>
                <p:cNvSpPr>
                  <a:spLocks/>
                </p:cNvSpPr>
                <p:nvPr/>
              </p:nvSpPr>
              <p:spPr bwMode="auto">
                <a:xfrm rot="15310334">
                  <a:off x="931908" y="2138214"/>
                  <a:ext cx="123840" cy="59901"/>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grpSp>
          <p:grpSp>
            <p:nvGrpSpPr>
              <p:cNvPr id="19" name="Group 81"/>
              <p:cNvGrpSpPr/>
              <p:nvPr/>
            </p:nvGrpSpPr>
            <p:grpSpPr>
              <a:xfrm rot="900000" flipH="1">
                <a:off x="4541891" y="4532703"/>
                <a:ext cx="350242" cy="356989"/>
                <a:chOff x="752477" y="2081327"/>
                <a:chExt cx="395286" cy="402899"/>
              </a:xfrm>
            </p:grpSpPr>
            <p:sp>
              <p:nvSpPr>
                <p:cNvPr id="185" name="Freeform 8"/>
                <p:cNvSpPr>
                  <a:spLocks/>
                </p:cNvSpPr>
                <p:nvPr/>
              </p:nvSpPr>
              <p:spPr bwMode="auto">
                <a:xfrm>
                  <a:off x="752477" y="2219330"/>
                  <a:ext cx="316810" cy="264896"/>
                </a:xfrm>
                <a:custGeom>
                  <a:avLst/>
                  <a:gdLst>
                    <a:gd name="connsiteX0" fmla="*/ 775 w 10000"/>
                    <a:gd name="connsiteY0" fmla="*/ 85 h 8983"/>
                    <a:gd name="connsiteX1" fmla="*/ 3178 w 10000"/>
                    <a:gd name="connsiteY1" fmla="*/ 427 h 8983"/>
                    <a:gd name="connsiteX2" fmla="*/ 5659 w 10000"/>
                    <a:gd name="connsiteY2" fmla="*/ 2393 h 8983"/>
                    <a:gd name="connsiteX3" fmla="*/ 9225 w 10000"/>
                    <a:gd name="connsiteY3" fmla="*/ 7607 h 8983"/>
                    <a:gd name="connsiteX4" fmla="*/ 8372 w 10000"/>
                    <a:gd name="connsiteY4" fmla="*/ 8291 h 8983"/>
                    <a:gd name="connsiteX5" fmla="*/ 4806 w 10000"/>
                    <a:gd name="connsiteY5" fmla="*/ 3077 h 8983"/>
                    <a:gd name="connsiteX6" fmla="*/ 2636 w 10000"/>
                    <a:gd name="connsiteY6" fmla="*/ 1453 h 8983"/>
                    <a:gd name="connsiteX7" fmla="*/ 388 w 10000"/>
                    <a:gd name="connsiteY7" fmla="*/ 1026 h 8983"/>
                    <a:gd name="connsiteX8" fmla="*/ 775 w 10000"/>
                    <a:gd name="connsiteY8" fmla="*/ 85 h 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983">
                      <a:moveTo>
                        <a:pt x="775" y="85"/>
                      </a:moveTo>
                      <a:cubicBezTo>
                        <a:pt x="2016" y="85"/>
                        <a:pt x="2248" y="256"/>
                        <a:pt x="3178" y="427"/>
                      </a:cubicBezTo>
                      <a:cubicBezTo>
                        <a:pt x="4186" y="598"/>
                        <a:pt x="4729" y="940"/>
                        <a:pt x="5659" y="2393"/>
                      </a:cubicBezTo>
                      <a:cubicBezTo>
                        <a:pt x="6589" y="3846"/>
                        <a:pt x="8837" y="7179"/>
                        <a:pt x="9225" y="7607"/>
                      </a:cubicBezTo>
                      <a:cubicBezTo>
                        <a:pt x="10000" y="8547"/>
                        <a:pt x="8920" y="8983"/>
                        <a:pt x="8372" y="8291"/>
                      </a:cubicBezTo>
                      <a:cubicBezTo>
                        <a:pt x="7209" y="6667"/>
                        <a:pt x="5426" y="4017"/>
                        <a:pt x="4806" y="3077"/>
                      </a:cubicBezTo>
                      <a:cubicBezTo>
                        <a:pt x="4186" y="2222"/>
                        <a:pt x="4109" y="1795"/>
                        <a:pt x="2636" y="1453"/>
                      </a:cubicBezTo>
                      <a:cubicBezTo>
                        <a:pt x="1163" y="1197"/>
                        <a:pt x="930" y="1026"/>
                        <a:pt x="388" y="1026"/>
                      </a:cubicBezTo>
                      <a:cubicBezTo>
                        <a:pt x="0" y="940"/>
                        <a:pt x="78" y="0"/>
                        <a:pt x="775"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86" name="Freeform 9"/>
                <p:cNvSpPr>
                  <a:spLocks/>
                </p:cNvSpPr>
                <p:nvPr/>
              </p:nvSpPr>
              <p:spPr bwMode="auto">
                <a:xfrm>
                  <a:off x="760398" y="2259012"/>
                  <a:ext cx="123840" cy="52388"/>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87" name="Freeform 8"/>
                <p:cNvSpPr>
                  <a:spLocks/>
                </p:cNvSpPr>
                <p:nvPr/>
              </p:nvSpPr>
              <p:spPr bwMode="auto">
                <a:xfrm rot="17000766" flipH="1">
                  <a:off x="869964" y="2142681"/>
                  <a:ext cx="303598" cy="252000"/>
                </a:xfrm>
                <a:custGeom>
                  <a:avLst/>
                  <a:gdLst>
                    <a:gd name="connsiteX0" fmla="*/ 775 w 9535"/>
                    <a:gd name="connsiteY0" fmla="*/ 85 h 10000"/>
                    <a:gd name="connsiteX1" fmla="*/ 3178 w 9535"/>
                    <a:gd name="connsiteY1" fmla="*/ 427 h 10000"/>
                    <a:gd name="connsiteX2" fmla="*/ 5659 w 9535"/>
                    <a:gd name="connsiteY2" fmla="*/ 2393 h 10000"/>
                    <a:gd name="connsiteX3" fmla="*/ 9225 w 9535"/>
                    <a:gd name="connsiteY3" fmla="*/ 7607 h 10000"/>
                    <a:gd name="connsiteX4" fmla="*/ 8372 w 9535"/>
                    <a:gd name="connsiteY4" fmla="*/ 8291 h 10000"/>
                    <a:gd name="connsiteX5" fmla="*/ 4806 w 9535"/>
                    <a:gd name="connsiteY5" fmla="*/ 3077 h 10000"/>
                    <a:gd name="connsiteX6" fmla="*/ 2636 w 9535"/>
                    <a:gd name="connsiteY6" fmla="*/ 1453 h 10000"/>
                    <a:gd name="connsiteX7" fmla="*/ 388 w 9535"/>
                    <a:gd name="connsiteY7" fmla="*/ 1026 h 10000"/>
                    <a:gd name="connsiteX8" fmla="*/ 775 w 9535"/>
                    <a:gd name="connsiteY8" fmla="*/ 85 h 10000"/>
                    <a:gd name="connsiteX0" fmla="*/ 813 w 9902"/>
                    <a:gd name="connsiteY0" fmla="*/ 85 h 9506"/>
                    <a:gd name="connsiteX1" fmla="*/ 3333 w 9902"/>
                    <a:gd name="connsiteY1" fmla="*/ 427 h 9506"/>
                    <a:gd name="connsiteX2" fmla="*/ 5935 w 9902"/>
                    <a:gd name="connsiteY2" fmla="*/ 2393 h 9506"/>
                    <a:gd name="connsiteX3" fmla="*/ 9675 w 9902"/>
                    <a:gd name="connsiteY3" fmla="*/ 7607 h 9506"/>
                    <a:gd name="connsiteX4" fmla="*/ 8780 w 9902"/>
                    <a:gd name="connsiteY4" fmla="*/ 8291 h 9506"/>
                    <a:gd name="connsiteX5" fmla="*/ 5040 w 9902"/>
                    <a:gd name="connsiteY5" fmla="*/ 3077 h 9506"/>
                    <a:gd name="connsiteX6" fmla="*/ 2765 w 9902"/>
                    <a:gd name="connsiteY6" fmla="*/ 1453 h 9506"/>
                    <a:gd name="connsiteX7" fmla="*/ 407 w 9902"/>
                    <a:gd name="connsiteY7" fmla="*/ 1026 h 9506"/>
                    <a:gd name="connsiteX8" fmla="*/ 813 w 9902"/>
                    <a:gd name="connsiteY8" fmla="*/ 85 h 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 h="9506">
                      <a:moveTo>
                        <a:pt x="813" y="85"/>
                      </a:moveTo>
                      <a:cubicBezTo>
                        <a:pt x="2114" y="85"/>
                        <a:pt x="2358" y="256"/>
                        <a:pt x="3333" y="427"/>
                      </a:cubicBezTo>
                      <a:cubicBezTo>
                        <a:pt x="4390" y="598"/>
                        <a:pt x="4960" y="940"/>
                        <a:pt x="5935" y="2393"/>
                      </a:cubicBezTo>
                      <a:cubicBezTo>
                        <a:pt x="6910" y="3846"/>
                        <a:pt x="9268" y="7179"/>
                        <a:pt x="9675" y="7607"/>
                      </a:cubicBezTo>
                      <a:cubicBezTo>
                        <a:pt x="9902" y="8009"/>
                        <a:pt x="9581" y="9506"/>
                        <a:pt x="8780" y="8291"/>
                      </a:cubicBezTo>
                      <a:cubicBezTo>
                        <a:pt x="7561" y="6667"/>
                        <a:pt x="5691" y="4017"/>
                        <a:pt x="5040" y="3077"/>
                      </a:cubicBezTo>
                      <a:cubicBezTo>
                        <a:pt x="4390" y="2222"/>
                        <a:pt x="4309" y="1795"/>
                        <a:pt x="2765" y="1453"/>
                      </a:cubicBezTo>
                      <a:cubicBezTo>
                        <a:pt x="1220" y="1197"/>
                        <a:pt x="975" y="1026"/>
                        <a:pt x="407" y="1026"/>
                      </a:cubicBezTo>
                      <a:cubicBezTo>
                        <a:pt x="0" y="940"/>
                        <a:pt x="82" y="0"/>
                        <a:pt x="813"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88" name="Freeform 9"/>
                <p:cNvSpPr>
                  <a:spLocks/>
                </p:cNvSpPr>
                <p:nvPr/>
              </p:nvSpPr>
              <p:spPr bwMode="auto">
                <a:xfrm rot="15310334">
                  <a:off x="934174" y="2113296"/>
                  <a:ext cx="123839" cy="59901"/>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grpSp>
          <p:grpSp>
            <p:nvGrpSpPr>
              <p:cNvPr id="20" name="Group 98"/>
              <p:cNvGrpSpPr/>
              <p:nvPr/>
            </p:nvGrpSpPr>
            <p:grpSpPr>
              <a:xfrm rot="5400000" flipH="1">
                <a:off x="4637301" y="5500772"/>
                <a:ext cx="347347" cy="311426"/>
                <a:chOff x="752475" y="2120260"/>
                <a:chExt cx="392018" cy="351477"/>
              </a:xfrm>
            </p:grpSpPr>
            <p:sp>
              <p:nvSpPr>
                <p:cNvPr id="190" name="Freeform 8"/>
                <p:cNvSpPr>
                  <a:spLocks/>
                </p:cNvSpPr>
                <p:nvPr/>
              </p:nvSpPr>
              <p:spPr bwMode="auto">
                <a:xfrm>
                  <a:off x="752475" y="2219325"/>
                  <a:ext cx="309563" cy="252412"/>
                </a:xfrm>
                <a:custGeom>
                  <a:avLst/>
                  <a:gdLst>
                    <a:gd name="connsiteX0" fmla="*/ 775 w 10000"/>
                    <a:gd name="connsiteY0" fmla="*/ 85 h 8983"/>
                    <a:gd name="connsiteX1" fmla="*/ 3178 w 10000"/>
                    <a:gd name="connsiteY1" fmla="*/ 427 h 8983"/>
                    <a:gd name="connsiteX2" fmla="*/ 5659 w 10000"/>
                    <a:gd name="connsiteY2" fmla="*/ 2393 h 8983"/>
                    <a:gd name="connsiteX3" fmla="*/ 9225 w 10000"/>
                    <a:gd name="connsiteY3" fmla="*/ 7607 h 8983"/>
                    <a:gd name="connsiteX4" fmla="*/ 8372 w 10000"/>
                    <a:gd name="connsiteY4" fmla="*/ 8291 h 8983"/>
                    <a:gd name="connsiteX5" fmla="*/ 4806 w 10000"/>
                    <a:gd name="connsiteY5" fmla="*/ 3077 h 8983"/>
                    <a:gd name="connsiteX6" fmla="*/ 2636 w 10000"/>
                    <a:gd name="connsiteY6" fmla="*/ 1453 h 8983"/>
                    <a:gd name="connsiteX7" fmla="*/ 388 w 10000"/>
                    <a:gd name="connsiteY7" fmla="*/ 1026 h 8983"/>
                    <a:gd name="connsiteX8" fmla="*/ 775 w 10000"/>
                    <a:gd name="connsiteY8" fmla="*/ 85 h 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983">
                      <a:moveTo>
                        <a:pt x="775" y="85"/>
                      </a:moveTo>
                      <a:cubicBezTo>
                        <a:pt x="2016" y="85"/>
                        <a:pt x="2248" y="256"/>
                        <a:pt x="3178" y="427"/>
                      </a:cubicBezTo>
                      <a:cubicBezTo>
                        <a:pt x="4186" y="598"/>
                        <a:pt x="4729" y="940"/>
                        <a:pt x="5659" y="2393"/>
                      </a:cubicBezTo>
                      <a:cubicBezTo>
                        <a:pt x="6589" y="3846"/>
                        <a:pt x="8837" y="7179"/>
                        <a:pt x="9225" y="7607"/>
                      </a:cubicBezTo>
                      <a:cubicBezTo>
                        <a:pt x="10000" y="8547"/>
                        <a:pt x="8920" y="8983"/>
                        <a:pt x="8372" y="8291"/>
                      </a:cubicBezTo>
                      <a:cubicBezTo>
                        <a:pt x="7209" y="6667"/>
                        <a:pt x="5426" y="4017"/>
                        <a:pt x="4806" y="3077"/>
                      </a:cubicBezTo>
                      <a:cubicBezTo>
                        <a:pt x="4186" y="2222"/>
                        <a:pt x="4109" y="1795"/>
                        <a:pt x="2636" y="1453"/>
                      </a:cubicBezTo>
                      <a:cubicBezTo>
                        <a:pt x="1163" y="1197"/>
                        <a:pt x="930" y="1026"/>
                        <a:pt x="388" y="1026"/>
                      </a:cubicBezTo>
                      <a:cubicBezTo>
                        <a:pt x="0" y="940"/>
                        <a:pt x="78" y="0"/>
                        <a:pt x="775"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91" name="Freeform 9"/>
                <p:cNvSpPr>
                  <a:spLocks/>
                </p:cNvSpPr>
                <p:nvPr/>
              </p:nvSpPr>
              <p:spPr bwMode="auto">
                <a:xfrm>
                  <a:off x="760398" y="2259017"/>
                  <a:ext cx="123840" cy="52388"/>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92" name="Freeform 8"/>
                <p:cNvSpPr>
                  <a:spLocks/>
                </p:cNvSpPr>
                <p:nvPr/>
              </p:nvSpPr>
              <p:spPr bwMode="auto">
                <a:xfrm rot="17000766" flipH="1">
                  <a:off x="885412" y="2162219"/>
                  <a:ext cx="276504" cy="241659"/>
                </a:xfrm>
                <a:custGeom>
                  <a:avLst/>
                  <a:gdLst>
                    <a:gd name="connsiteX0" fmla="*/ 775 w 9535"/>
                    <a:gd name="connsiteY0" fmla="*/ 85 h 10000"/>
                    <a:gd name="connsiteX1" fmla="*/ 3178 w 9535"/>
                    <a:gd name="connsiteY1" fmla="*/ 427 h 10000"/>
                    <a:gd name="connsiteX2" fmla="*/ 5659 w 9535"/>
                    <a:gd name="connsiteY2" fmla="*/ 2393 h 10000"/>
                    <a:gd name="connsiteX3" fmla="*/ 9225 w 9535"/>
                    <a:gd name="connsiteY3" fmla="*/ 7607 h 10000"/>
                    <a:gd name="connsiteX4" fmla="*/ 8372 w 9535"/>
                    <a:gd name="connsiteY4" fmla="*/ 8291 h 10000"/>
                    <a:gd name="connsiteX5" fmla="*/ 4806 w 9535"/>
                    <a:gd name="connsiteY5" fmla="*/ 3077 h 10000"/>
                    <a:gd name="connsiteX6" fmla="*/ 2636 w 9535"/>
                    <a:gd name="connsiteY6" fmla="*/ 1453 h 10000"/>
                    <a:gd name="connsiteX7" fmla="*/ 388 w 9535"/>
                    <a:gd name="connsiteY7" fmla="*/ 1026 h 10000"/>
                    <a:gd name="connsiteX8" fmla="*/ 775 w 9535"/>
                    <a:gd name="connsiteY8" fmla="*/ 85 h 10000"/>
                    <a:gd name="connsiteX0" fmla="*/ 813 w 9902"/>
                    <a:gd name="connsiteY0" fmla="*/ 85 h 9506"/>
                    <a:gd name="connsiteX1" fmla="*/ 3333 w 9902"/>
                    <a:gd name="connsiteY1" fmla="*/ 427 h 9506"/>
                    <a:gd name="connsiteX2" fmla="*/ 5935 w 9902"/>
                    <a:gd name="connsiteY2" fmla="*/ 2393 h 9506"/>
                    <a:gd name="connsiteX3" fmla="*/ 9675 w 9902"/>
                    <a:gd name="connsiteY3" fmla="*/ 7607 h 9506"/>
                    <a:gd name="connsiteX4" fmla="*/ 8780 w 9902"/>
                    <a:gd name="connsiteY4" fmla="*/ 8291 h 9506"/>
                    <a:gd name="connsiteX5" fmla="*/ 5040 w 9902"/>
                    <a:gd name="connsiteY5" fmla="*/ 3077 h 9506"/>
                    <a:gd name="connsiteX6" fmla="*/ 2765 w 9902"/>
                    <a:gd name="connsiteY6" fmla="*/ 1453 h 9506"/>
                    <a:gd name="connsiteX7" fmla="*/ 407 w 9902"/>
                    <a:gd name="connsiteY7" fmla="*/ 1026 h 9506"/>
                    <a:gd name="connsiteX8" fmla="*/ 813 w 9902"/>
                    <a:gd name="connsiteY8" fmla="*/ 85 h 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 h="9506">
                      <a:moveTo>
                        <a:pt x="813" y="85"/>
                      </a:moveTo>
                      <a:cubicBezTo>
                        <a:pt x="2114" y="85"/>
                        <a:pt x="2358" y="256"/>
                        <a:pt x="3333" y="427"/>
                      </a:cubicBezTo>
                      <a:cubicBezTo>
                        <a:pt x="4390" y="598"/>
                        <a:pt x="4960" y="940"/>
                        <a:pt x="5935" y="2393"/>
                      </a:cubicBezTo>
                      <a:cubicBezTo>
                        <a:pt x="6910" y="3846"/>
                        <a:pt x="9268" y="7179"/>
                        <a:pt x="9675" y="7607"/>
                      </a:cubicBezTo>
                      <a:cubicBezTo>
                        <a:pt x="9902" y="8009"/>
                        <a:pt x="9581" y="9506"/>
                        <a:pt x="8780" y="8291"/>
                      </a:cubicBezTo>
                      <a:cubicBezTo>
                        <a:pt x="7561" y="6667"/>
                        <a:pt x="5691" y="4017"/>
                        <a:pt x="5040" y="3077"/>
                      </a:cubicBezTo>
                      <a:cubicBezTo>
                        <a:pt x="4390" y="2222"/>
                        <a:pt x="4309" y="1795"/>
                        <a:pt x="2765" y="1453"/>
                      </a:cubicBezTo>
                      <a:cubicBezTo>
                        <a:pt x="1220" y="1197"/>
                        <a:pt x="975" y="1026"/>
                        <a:pt x="407" y="1026"/>
                      </a:cubicBezTo>
                      <a:cubicBezTo>
                        <a:pt x="0" y="940"/>
                        <a:pt x="82" y="0"/>
                        <a:pt x="813" y="85"/>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193" name="Freeform 9"/>
                <p:cNvSpPr>
                  <a:spLocks/>
                </p:cNvSpPr>
                <p:nvPr/>
              </p:nvSpPr>
              <p:spPr bwMode="auto">
                <a:xfrm rot="15310334">
                  <a:off x="923741" y="2152229"/>
                  <a:ext cx="123839" cy="59901"/>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grpSp>
          <p:sp>
            <p:nvSpPr>
              <p:cNvPr id="195" name="Freeform 194"/>
              <p:cNvSpPr/>
              <p:nvPr/>
            </p:nvSpPr>
            <p:spPr>
              <a:xfrm rot="18000000">
                <a:off x="4342641" y="4705857"/>
                <a:ext cx="253140" cy="83901"/>
              </a:xfrm>
              <a:custGeom>
                <a:avLst/>
                <a:gdLst>
                  <a:gd name="connsiteX0" fmla="*/ 0 w 400050"/>
                  <a:gd name="connsiteY0" fmla="*/ 0 h 157162"/>
                  <a:gd name="connsiteX1" fmla="*/ 130968 w 400050"/>
                  <a:gd name="connsiteY1" fmla="*/ 135731 h 157162"/>
                  <a:gd name="connsiteX2" fmla="*/ 400050 w 400050"/>
                  <a:gd name="connsiteY2" fmla="*/ 157162 h 157162"/>
                  <a:gd name="connsiteX0" fmla="*/ 0 w 400050"/>
                  <a:gd name="connsiteY0" fmla="*/ 0 h 157162"/>
                  <a:gd name="connsiteX1" fmla="*/ 130968 w 400050"/>
                  <a:gd name="connsiteY1" fmla="*/ 135731 h 157162"/>
                  <a:gd name="connsiteX2" fmla="*/ 400050 w 400050"/>
                  <a:gd name="connsiteY2" fmla="*/ 157162 h 157162"/>
                  <a:gd name="connsiteX0" fmla="*/ 0 w 130968"/>
                  <a:gd name="connsiteY0" fmla="*/ 0 h 135731"/>
                  <a:gd name="connsiteX1" fmla="*/ 130968 w 130968"/>
                  <a:gd name="connsiteY1" fmla="*/ 135731 h 135731"/>
                  <a:gd name="connsiteX0" fmla="*/ 0 w 271461"/>
                  <a:gd name="connsiteY0" fmla="*/ 0 h 150018"/>
                  <a:gd name="connsiteX1" fmla="*/ 271461 w 271461"/>
                  <a:gd name="connsiteY1" fmla="*/ 150018 h 150018"/>
                  <a:gd name="connsiteX0" fmla="*/ 0 w 271461"/>
                  <a:gd name="connsiteY0" fmla="*/ 0 h 172242"/>
                  <a:gd name="connsiteX1" fmla="*/ 271461 w 271461"/>
                  <a:gd name="connsiteY1" fmla="*/ 150018 h 172242"/>
                  <a:gd name="connsiteX0" fmla="*/ 0 w 271461"/>
                  <a:gd name="connsiteY0" fmla="*/ 0 h 172242"/>
                  <a:gd name="connsiteX1" fmla="*/ 271461 w 271461"/>
                  <a:gd name="connsiteY1" fmla="*/ 150018 h 172242"/>
                  <a:gd name="connsiteX0" fmla="*/ 0 w 245649"/>
                  <a:gd name="connsiteY0" fmla="*/ 0 h 97631"/>
                  <a:gd name="connsiteX1" fmla="*/ 245649 w 245649"/>
                  <a:gd name="connsiteY1" fmla="*/ 57685 h 97631"/>
                  <a:gd name="connsiteX0" fmla="*/ 0 w 245649"/>
                  <a:gd name="connsiteY0" fmla="*/ 0 h 79909"/>
                  <a:gd name="connsiteX1" fmla="*/ 245649 w 245649"/>
                  <a:gd name="connsiteY1" fmla="*/ 57685 h 79909"/>
                  <a:gd name="connsiteX0" fmla="*/ 7491 w 253140"/>
                  <a:gd name="connsiteY0" fmla="*/ 3992 h 83901"/>
                  <a:gd name="connsiteX1" fmla="*/ 0 w 253140"/>
                  <a:gd name="connsiteY1" fmla="*/ 0 h 83901"/>
                  <a:gd name="connsiteX2" fmla="*/ 253140 w 253140"/>
                  <a:gd name="connsiteY2" fmla="*/ 61677 h 83901"/>
                </a:gdLst>
                <a:ahLst/>
                <a:cxnLst>
                  <a:cxn ang="0">
                    <a:pos x="connsiteX0" y="connsiteY0"/>
                  </a:cxn>
                  <a:cxn ang="0">
                    <a:pos x="connsiteX1" y="connsiteY1"/>
                  </a:cxn>
                  <a:cxn ang="0">
                    <a:pos x="connsiteX2" y="connsiteY2"/>
                  </a:cxn>
                </a:cxnLst>
                <a:rect l="l" t="t" r="r" b="b"/>
                <a:pathLst>
                  <a:path w="253140" h="83901">
                    <a:moveTo>
                      <a:pt x="7491" y="3992"/>
                    </a:moveTo>
                    <a:lnTo>
                      <a:pt x="0" y="0"/>
                    </a:lnTo>
                    <a:cubicBezTo>
                      <a:pt x="73808" y="54168"/>
                      <a:pt x="95183" y="83901"/>
                      <a:pt x="253140" y="61677"/>
                    </a:cubicBezTo>
                  </a:path>
                </a:pathLst>
              </a:cu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20252C"/>
                  </a:solidFill>
                </a:endParaRPr>
              </a:p>
            </p:txBody>
          </p:sp>
          <p:sp>
            <p:nvSpPr>
              <p:cNvPr id="196" name="Freeform 195"/>
              <p:cNvSpPr/>
              <p:nvPr/>
            </p:nvSpPr>
            <p:spPr>
              <a:xfrm rot="2460000" flipV="1">
                <a:off x="4402173" y="5410260"/>
                <a:ext cx="253140" cy="83901"/>
              </a:xfrm>
              <a:custGeom>
                <a:avLst/>
                <a:gdLst>
                  <a:gd name="connsiteX0" fmla="*/ 0 w 400050"/>
                  <a:gd name="connsiteY0" fmla="*/ 0 h 157162"/>
                  <a:gd name="connsiteX1" fmla="*/ 130968 w 400050"/>
                  <a:gd name="connsiteY1" fmla="*/ 135731 h 157162"/>
                  <a:gd name="connsiteX2" fmla="*/ 400050 w 400050"/>
                  <a:gd name="connsiteY2" fmla="*/ 157162 h 157162"/>
                  <a:gd name="connsiteX0" fmla="*/ 0 w 400050"/>
                  <a:gd name="connsiteY0" fmla="*/ 0 h 157162"/>
                  <a:gd name="connsiteX1" fmla="*/ 130968 w 400050"/>
                  <a:gd name="connsiteY1" fmla="*/ 135731 h 157162"/>
                  <a:gd name="connsiteX2" fmla="*/ 400050 w 400050"/>
                  <a:gd name="connsiteY2" fmla="*/ 157162 h 157162"/>
                  <a:gd name="connsiteX0" fmla="*/ 0 w 130968"/>
                  <a:gd name="connsiteY0" fmla="*/ 0 h 135731"/>
                  <a:gd name="connsiteX1" fmla="*/ 130968 w 130968"/>
                  <a:gd name="connsiteY1" fmla="*/ 135731 h 135731"/>
                  <a:gd name="connsiteX0" fmla="*/ 0 w 271461"/>
                  <a:gd name="connsiteY0" fmla="*/ 0 h 150018"/>
                  <a:gd name="connsiteX1" fmla="*/ 271461 w 271461"/>
                  <a:gd name="connsiteY1" fmla="*/ 150018 h 150018"/>
                  <a:gd name="connsiteX0" fmla="*/ 0 w 271461"/>
                  <a:gd name="connsiteY0" fmla="*/ 0 h 172242"/>
                  <a:gd name="connsiteX1" fmla="*/ 271461 w 271461"/>
                  <a:gd name="connsiteY1" fmla="*/ 150018 h 172242"/>
                  <a:gd name="connsiteX0" fmla="*/ 0 w 271461"/>
                  <a:gd name="connsiteY0" fmla="*/ 0 h 172242"/>
                  <a:gd name="connsiteX1" fmla="*/ 271461 w 271461"/>
                  <a:gd name="connsiteY1" fmla="*/ 150018 h 172242"/>
                  <a:gd name="connsiteX0" fmla="*/ 0 w 245649"/>
                  <a:gd name="connsiteY0" fmla="*/ 0 h 97631"/>
                  <a:gd name="connsiteX1" fmla="*/ 245649 w 245649"/>
                  <a:gd name="connsiteY1" fmla="*/ 57685 h 97631"/>
                  <a:gd name="connsiteX0" fmla="*/ 0 w 245649"/>
                  <a:gd name="connsiteY0" fmla="*/ 0 h 79909"/>
                  <a:gd name="connsiteX1" fmla="*/ 245649 w 245649"/>
                  <a:gd name="connsiteY1" fmla="*/ 57685 h 79909"/>
                  <a:gd name="connsiteX0" fmla="*/ 7491 w 253140"/>
                  <a:gd name="connsiteY0" fmla="*/ 3992 h 83901"/>
                  <a:gd name="connsiteX1" fmla="*/ 0 w 253140"/>
                  <a:gd name="connsiteY1" fmla="*/ 0 h 83901"/>
                  <a:gd name="connsiteX2" fmla="*/ 253140 w 253140"/>
                  <a:gd name="connsiteY2" fmla="*/ 61677 h 83901"/>
                </a:gdLst>
                <a:ahLst/>
                <a:cxnLst>
                  <a:cxn ang="0">
                    <a:pos x="connsiteX0" y="connsiteY0"/>
                  </a:cxn>
                  <a:cxn ang="0">
                    <a:pos x="connsiteX1" y="connsiteY1"/>
                  </a:cxn>
                  <a:cxn ang="0">
                    <a:pos x="connsiteX2" y="connsiteY2"/>
                  </a:cxn>
                </a:cxnLst>
                <a:rect l="l" t="t" r="r" b="b"/>
                <a:pathLst>
                  <a:path w="253140" h="83901">
                    <a:moveTo>
                      <a:pt x="7491" y="3992"/>
                    </a:moveTo>
                    <a:lnTo>
                      <a:pt x="0" y="0"/>
                    </a:lnTo>
                    <a:cubicBezTo>
                      <a:pt x="73808" y="54168"/>
                      <a:pt x="95183" y="83901"/>
                      <a:pt x="253140" y="61677"/>
                    </a:cubicBezTo>
                  </a:path>
                </a:pathLst>
              </a:cu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20252C"/>
                  </a:solidFill>
                </a:endParaRPr>
              </a:p>
            </p:txBody>
          </p:sp>
        </p:grpSp>
        <p:sp>
          <p:nvSpPr>
            <p:cNvPr id="199" name="Rectangle 198"/>
            <p:cNvSpPr/>
            <p:nvPr/>
          </p:nvSpPr>
          <p:spPr>
            <a:xfrm>
              <a:off x="2884051" y="4064723"/>
              <a:ext cx="1252266" cy="350865"/>
            </a:xfrm>
            <a:prstGeom prst="rect">
              <a:avLst/>
            </a:prstGeom>
          </p:spPr>
          <p:txBody>
            <a:bodyPr wrap="none" lIns="0" tIns="0" rIns="182880" bIns="0">
              <a:spAutoFit/>
            </a:bodyPr>
            <a:lstStyle/>
            <a:p>
              <a:pPr>
                <a:lnSpc>
                  <a:spcPct val="95000"/>
                </a:lnSpc>
              </a:pPr>
              <a:r>
                <a:rPr lang="ru-RU" sz="1200" dirty="0" smtClean="0">
                  <a:solidFill>
                    <a:srgbClr val="20252C"/>
                  </a:solidFill>
                </a:rPr>
                <a:t>Специфические </a:t>
              </a:r>
            </a:p>
            <a:p>
              <a:pPr>
                <a:lnSpc>
                  <a:spcPct val="95000"/>
                </a:lnSpc>
              </a:pPr>
              <a:r>
                <a:rPr lang="ru-RU" sz="1200" dirty="0" smtClean="0">
                  <a:solidFill>
                    <a:srgbClr val="20252C"/>
                  </a:solidFill>
                </a:rPr>
                <a:t>плазма клетки</a:t>
              </a:r>
              <a:endParaRPr lang="en-US" sz="1200" dirty="0">
                <a:solidFill>
                  <a:srgbClr val="20252C"/>
                </a:solidFill>
              </a:endParaRPr>
            </a:p>
          </p:txBody>
        </p:sp>
        <p:sp>
          <p:nvSpPr>
            <p:cNvPr id="200" name="Rectangle 199"/>
            <p:cNvSpPr/>
            <p:nvPr/>
          </p:nvSpPr>
          <p:spPr>
            <a:xfrm>
              <a:off x="2980799" y="3742104"/>
              <a:ext cx="1694951" cy="307777"/>
            </a:xfrm>
            <a:prstGeom prst="rect">
              <a:avLst/>
            </a:prstGeom>
          </p:spPr>
          <p:txBody>
            <a:bodyPr wrap="none" lIns="0" tIns="0" rIns="0" bIns="0" anchor="b" anchorCtr="0">
              <a:noAutofit/>
            </a:bodyPr>
            <a:lstStyle/>
            <a:p>
              <a:pPr algn="ctr"/>
              <a:r>
                <a:rPr lang="ru-RU" sz="1400" b="1" dirty="0" smtClean="0">
                  <a:solidFill>
                    <a:srgbClr val="20252C"/>
                  </a:solidFill>
                </a:rPr>
                <a:t>Выработка антител</a:t>
              </a:r>
              <a:endParaRPr lang="en-US" sz="1400" b="1" dirty="0">
                <a:solidFill>
                  <a:srgbClr val="20252C"/>
                </a:solidFill>
              </a:endParaRPr>
            </a:p>
          </p:txBody>
        </p:sp>
        <p:cxnSp>
          <p:nvCxnSpPr>
            <p:cNvPr id="203" name="Straight Arrow Connector 202"/>
            <p:cNvCxnSpPr/>
            <p:nvPr/>
          </p:nvCxnSpPr>
          <p:spPr bwMode="auto">
            <a:xfrm flipV="1">
              <a:off x="2095500" y="5006109"/>
              <a:ext cx="857250" cy="1"/>
            </a:xfrm>
            <a:prstGeom prst="straightConnector1">
              <a:avLst/>
            </a:prstGeom>
            <a:ln w="28575">
              <a:solidFill>
                <a:schemeClr val="tx2"/>
              </a:solidFill>
              <a:headEnd type="none" w="med" len="med"/>
              <a:tailEnd type="triangl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56" name="Freeform 155"/>
            <p:cNvSpPr/>
            <p:nvPr/>
          </p:nvSpPr>
          <p:spPr>
            <a:xfrm>
              <a:off x="203200" y="4303076"/>
              <a:ext cx="1079708" cy="1021460"/>
            </a:xfrm>
            <a:custGeom>
              <a:avLst/>
              <a:gdLst>
                <a:gd name="connsiteX0" fmla="*/ 0 w 284860"/>
                <a:gd name="connsiteY0" fmla="*/ 0 h 877368"/>
                <a:gd name="connsiteX1" fmla="*/ 284860 w 284860"/>
                <a:gd name="connsiteY1" fmla="*/ 877368 h 877368"/>
                <a:gd name="connsiteX0" fmla="*/ 258273 w 543133"/>
                <a:gd name="connsiteY0" fmla="*/ 0 h 877368"/>
                <a:gd name="connsiteX1" fmla="*/ 543133 w 543133"/>
                <a:gd name="connsiteY1" fmla="*/ 877368 h 877368"/>
                <a:gd name="connsiteX0" fmla="*/ 258273 w 543133"/>
                <a:gd name="connsiteY0" fmla="*/ 0 h 877368"/>
                <a:gd name="connsiteX1" fmla="*/ 543133 w 543133"/>
                <a:gd name="connsiteY1" fmla="*/ 877368 h 877368"/>
                <a:gd name="connsiteX0" fmla="*/ 258273 w 1079708"/>
                <a:gd name="connsiteY0" fmla="*/ 0 h 751674"/>
                <a:gd name="connsiteX1" fmla="*/ 1079708 w 1079708"/>
                <a:gd name="connsiteY1" fmla="*/ 751674 h 751674"/>
                <a:gd name="connsiteX0" fmla="*/ 258273 w 1079708"/>
                <a:gd name="connsiteY0" fmla="*/ 0 h 1021460"/>
                <a:gd name="connsiteX1" fmla="*/ 1079708 w 1079708"/>
                <a:gd name="connsiteY1" fmla="*/ 751674 h 1021460"/>
              </a:gdLst>
              <a:ahLst/>
              <a:cxnLst>
                <a:cxn ang="0">
                  <a:pos x="connsiteX0" y="connsiteY0"/>
                </a:cxn>
                <a:cxn ang="0">
                  <a:pos x="connsiteX1" y="connsiteY1"/>
                </a:cxn>
              </a:cxnLst>
              <a:rect l="l" t="t" r="r" b="b"/>
              <a:pathLst>
                <a:path w="1079708" h="1021460">
                  <a:moveTo>
                    <a:pt x="258273" y="0"/>
                  </a:moveTo>
                  <a:cubicBezTo>
                    <a:pt x="0" y="460524"/>
                    <a:pt x="347737" y="1021460"/>
                    <a:pt x="1079708" y="751674"/>
                  </a:cubicBezTo>
                </a:path>
              </a:pathLst>
            </a:cu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20252C"/>
                </a:solidFill>
              </a:endParaRPr>
            </a:p>
          </p:txBody>
        </p:sp>
        <p:sp>
          <p:nvSpPr>
            <p:cNvPr id="172" name="Oval 171"/>
            <p:cNvSpPr/>
            <p:nvPr/>
          </p:nvSpPr>
          <p:spPr>
            <a:xfrm>
              <a:off x="1288706" y="4832246"/>
              <a:ext cx="164592" cy="146304"/>
            </a:xfrm>
            <a:prstGeom prst="ellipse">
              <a:avLst/>
            </a:prstGeom>
            <a:solidFill>
              <a:schemeClr val="accent6">
                <a:lumMod val="75000"/>
              </a:schemeClr>
            </a:solidFill>
            <a:ln w="12700">
              <a:solidFill>
                <a:schemeClr val="accent2">
                  <a:lumMod val="40000"/>
                  <a:lumOff val="60000"/>
                </a:schemeClr>
              </a:solidFill>
            </a:ln>
          </p:spPr>
          <p:txBody>
            <a:bodyPr wrap="none" lIns="0" tIns="0" rIns="0" bIns="0" rtlCol="0" anchor="ctr" anchorCtr="0">
              <a:noAutofit/>
            </a:bodyPr>
            <a:lstStyle/>
            <a:p>
              <a:pPr algn="ctr"/>
              <a:endParaRPr lang="en-US" dirty="0">
                <a:solidFill>
                  <a:srgbClr val="20252C"/>
                </a:solidFill>
              </a:endParaRPr>
            </a:p>
          </p:txBody>
        </p:sp>
        <p:sp>
          <p:nvSpPr>
            <p:cNvPr id="173" name="Oval 172"/>
            <p:cNvSpPr/>
            <p:nvPr/>
          </p:nvSpPr>
          <p:spPr>
            <a:xfrm>
              <a:off x="1460156" y="4838596"/>
              <a:ext cx="164592" cy="146304"/>
            </a:xfrm>
            <a:prstGeom prst="ellipse">
              <a:avLst/>
            </a:prstGeom>
            <a:solidFill>
              <a:schemeClr val="accent6">
                <a:lumMod val="75000"/>
              </a:schemeClr>
            </a:solidFill>
            <a:ln w="12700">
              <a:solidFill>
                <a:schemeClr val="accent2">
                  <a:lumMod val="40000"/>
                  <a:lumOff val="60000"/>
                </a:schemeClr>
              </a:solidFill>
            </a:ln>
          </p:spPr>
          <p:txBody>
            <a:bodyPr wrap="none" lIns="0" tIns="0" rIns="0" bIns="0" rtlCol="0" anchor="ctr" anchorCtr="0">
              <a:noAutofit/>
            </a:bodyPr>
            <a:lstStyle/>
            <a:p>
              <a:pPr algn="ctr"/>
              <a:endParaRPr lang="en-US" dirty="0">
                <a:solidFill>
                  <a:srgbClr val="20252C"/>
                </a:solidFill>
              </a:endParaRPr>
            </a:p>
          </p:txBody>
        </p:sp>
        <p:sp>
          <p:nvSpPr>
            <p:cNvPr id="174" name="Oval 173"/>
            <p:cNvSpPr/>
            <p:nvPr/>
          </p:nvSpPr>
          <p:spPr>
            <a:xfrm>
              <a:off x="1364906" y="4981598"/>
              <a:ext cx="164592" cy="146304"/>
            </a:xfrm>
            <a:prstGeom prst="ellipse">
              <a:avLst/>
            </a:prstGeom>
            <a:solidFill>
              <a:schemeClr val="accent6">
                <a:lumMod val="75000"/>
              </a:schemeClr>
            </a:solidFill>
            <a:ln w="12700">
              <a:solidFill>
                <a:schemeClr val="accent2">
                  <a:lumMod val="40000"/>
                  <a:lumOff val="60000"/>
                </a:schemeClr>
              </a:solidFill>
            </a:ln>
          </p:spPr>
          <p:txBody>
            <a:bodyPr wrap="none" lIns="0" tIns="0" rIns="0" bIns="0" rtlCol="0" anchor="ctr" anchorCtr="0">
              <a:noAutofit/>
            </a:bodyPr>
            <a:lstStyle/>
            <a:p>
              <a:pPr algn="ctr"/>
              <a:endParaRPr lang="en-US" dirty="0">
                <a:solidFill>
                  <a:srgbClr val="20252C"/>
                </a:solidFill>
              </a:endParaRPr>
            </a:p>
          </p:txBody>
        </p:sp>
        <p:sp>
          <p:nvSpPr>
            <p:cNvPr id="194" name="Arc 193"/>
            <p:cNvSpPr/>
            <p:nvPr/>
          </p:nvSpPr>
          <p:spPr>
            <a:xfrm rot="942610">
              <a:off x="655787" y="5101251"/>
              <a:ext cx="3106083" cy="831239"/>
            </a:xfrm>
            <a:prstGeom prst="arc">
              <a:avLst>
                <a:gd name="adj1" fmla="val 15168864"/>
                <a:gd name="adj2" fmla="val 21385422"/>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20252C"/>
                </a:solidFill>
              </a:endParaRPr>
            </a:p>
          </p:txBody>
        </p:sp>
        <p:grpSp>
          <p:nvGrpSpPr>
            <p:cNvPr id="21" name="Group 200"/>
            <p:cNvGrpSpPr/>
            <p:nvPr/>
          </p:nvGrpSpPr>
          <p:grpSpPr>
            <a:xfrm>
              <a:off x="3727939" y="5527670"/>
              <a:ext cx="3151936" cy="710516"/>
              <a:chOff x="3727939" y="5634000"/>
              <a:chExt cx="3151936" cy="710516"/>
            </a:xfrm>
          </p:grpSpPr>
          <p:sp>
            <p:nvSpPr>
              <p:cNvPr id="184" name="Rectangle 183"/>
              <p:cNvSpPr/>
              <p:nvPr/>
            </p:nvSpPr>
            <p:spPr>
              <a:xfrm>
                <a:off x="4510893" y="5972933"/>
                <a:ext cx="2368982" cy="175433"/>
              </a:xfrm>
              <a:prstGeom prst="rect">
                <a:avLst/>
              </a:prstGeom>
            </p:spPr>
            <p:txBody>
              <a:bodyPr wrap="none" lIns="0" tIns="0" rIns="182880" bIns="0">
                <a:spAutoFit/>
              </a:bodyPr>
              <a:lstStyle/>
              <a:p>
                <a:pPr>
                  <a:lnSpc>
                    <a:spcPct val="95000"/>
                  </a:lnSpc>
                </a:pPr>
                <a:r>
                  <a:rPr lang="ru-RU" sz="1200" dirty="0" smtClean="0">
                    <a:solidFill>
                      <a:srgbClr val="20252C"/>
                    </a:solidFill>
                  </a:rPr>
                  <a:t>Специфические </a:t>
                </a:r>
                <a:r>
                  <a:rPr lang="en-US" sz="1200" dirty="0" smtClean="0">
                    <a:solidFill>
                      <a:srgbClr val="20252C"/>
                    </a:solidFill>
                  </a:rPr>
                  <a:t>B</a:t>
                </a:r>
                <a:r>
                  <a:rPr lang="ru-RU" sz="1200" dirty="0" smtClean="0">
                    <a:solidFill>
                      <a:srgbClr val="20252C"/>
                    </a:solidFill>
                  </a:rPr>
                  <a:t>-клетки памяти</a:t>
                </a:r>
                <a:endParaRPr lang="en-US" sz="1200" dirty="0">
                  <a:solidFill>
                    <a:srgbClr val="20252C"/>
                  </a:solidFill>
                </a:endParaRPr>
              </a:p>
            </p:txBody>
          </p:sp>
          <p:grpSp>
            <p:nvGrpSpPr>
              <p:cNvPr id="22" name="Group 188"/>
              <p:cNvGrpSpPr/>
              <p:nvPr/>
            </p:nvGrpSpPr>
            <p:grpSpPr>
              <a:xfrm>
                <a:off x="3727939" y="5634000"/>
                <a:ext cx="678263" cy="710516"/>
                <a:chOff x="3727939" y="5634000"/>
                <a:chExt cx="678263" cy="710516"/>
              </a:xfrm>
            </p:grpSpPr>
            <p:sp>
              <p:nvSpPr>
                <p:cNvPr id="218" name="Oval 217"/>
                <p:cNvSpPr/>
                <p:nvPr/>
              </p:nvSpPr>
              <p:spPr>
                <a:xfrm>
                  <a:off x="3727939" y="5776784"/>
                  <a:ext cx="678263" cy="567732"/>
                </a:xfrm>
                <a:prstGeom prst="ellipse">
                  <a:avLst/>
                </a:prstGeom>
                <a:solidFill>
                  <a:srgbClr val="F0E0D8"/>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smtClean="0">
                    <a:solidFill>
                      <a:srgbClr val="20252C"/>
                    </a:solidFill>
                  </a:endParaRPr>
                </a:p>
              </p:txBody>
            </p:sp>
            <p:sp>
              <p:nvSpPr>
                <p:cNvPr id="220" name="Oval 219"/>
                <p:cNvSpPr/>
                <p:nvPr/>
              </p:nvSpPr>
              <p:spPr>
                <a:xfrm>
                  <a:off x="3858569" y="5852502"/>
                  <a:ext cx="507442" cy="435104"/>
                </a:xfrm>
                <a:prstGeom prst="ellipse">
                  <a:avLst/>
                </a:prstGeom>
                <a:gradFill flip="none" rotWithShape="1">
                  <a:gsLst>
                    <a:gs pos="0">
                      <a:srgbClr val="F9EDED"/>
                    </a:gs>
                    <a:gs pos="0">
                      <a:srgbClr val="F8E8E4"/>
                    </a:gs>
                    <a:gs pos="73000">
                      <a:srgbClr val="E1A199"/>
                    </a:gs>
                    <a:gs pos="100000">
                      <a:srgbClr val="F0E0D8"/>
                    </a:gs>
                  </a:gsLst>
                  <a:path path="circle">
                    <a:fillToRect l="50000" t="50000" r="50000" b="50000"/>
                  </a:path>
                  <a:tileRect/>
                </a:gra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smtClean="0">
                    <a:solidFill>
                      <a:srgbClr val="20252C"/>
                    </a:solidFill>
                  </a:endParaRPr>
                </a:p>
              </p:txBody>
            </p:sp>
            <p:grpSp>
              <p:nvGrpSpPr>
                <p:cNvPr id="23" name="Group 224"/>
                <p:cNvGrpSpPr/>
                <p:nvPr/>
              </p:nvGrpSpPr>
              <p:grpSpPr>
                <a:xfrm>
                  <a:off x="3979360" y="5634000"/>
                  <a:ext cx="214419" cy="151110"/>
                  <a:chOff x="3979360" y="5634000"/>
                  <a:chExt cx="214419" cy="151110"/>
                </a:xfrm>
              </p:grpSpPr>
              <p:sp>
                <p:nvSpPr>
                  <p:cNvPr id="212" name="Freeform 9"/>
                  <p:cNvSpPr>
                    <a:spLocks/>
                  </p:cNvSpPr>
                  <p:nvPr/>
                </p:nvSpPr>
                <p:spPr bwMode="auto">
                  <a:xfrm rot="1838102">
                    <a:off x="3987550" y="5640703"/>
                    <a:ext cx="70600" cy="31089"/>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215" name="Freeform 9"/>
                  <p:cNvSpPr>
                    <a:spLocks/>
                  </p:cNvSpPr>
                  <p:nvPr/>
                </p:nvSpPr>
                <p:spPr bwMode="auto">
                  <a:xfrm rot="20160000" flipH="1">
                    <a:off x="4108678" y="5636031"/>
                    <a:ext cx="72615" cy="35288"/>
                  </a:xfrm>
                  <a:custGeom>
                    <a:avLst/>
                    <a:gdLst/>
                    <a:ahLst/>
                    <a:cxnLst>
                      <a:cxn ang="0">
                        <a:pos x="14" y="0"/>
                      </a:cxn>
                      <a:cxn ang="0">
                        <a:pos x="50" y="7"/>
                      </a:cxn>
                      <a:cxn ang="0">
                        <a:pos x="52" y="20"/>
                      </a:cxn>
                      <a:cxn ang="0">
                        <a:pos x="12" y="12"/>
                      </a:cxn>
                      <a:cxn ang="0">
                        <a:pos x="14" y="0"/>
                      </a:cxn>
                    </a:cxnLst>
                    <a:rect l="0" t="0" r="r" b="b"/>
                    <a:pathLst>
                      <a:path w="65" h="22">
                        <a:moveTo>
                          <a:pt x="14" y="0"/>
                        </a:moveTo>
                        <a:cubicBezTo>
                          <a:pt x="14" y="0"/>
                          <a:pt x="43" y="6"/>
                          <a:pt x="50" y="7"/>
                        </a:cubicBezTo>
                        <a:cubicBezTo>
                          <a:pt x="61" y="9"/>
                          <a:pt x="65" y="22"/>
                          <a:pt x="52" y="20"/>
                        </a:cubicBezTo>
                        <a:cubicBezTo>
                          <a:pt x="40" y="19"/>
                          <a:pt x="18" y="13"/>
                          <a:pt x="12" y="12"/>
                        </a:cubicBezTo>
                        <a:cubicBezTo>
                          <a:pt x="5" y="11"/>
                          <a:pt x="0" y="0"/>
                          <a:pt x="14" y="0"/>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216" name="Freeform 8"/>
                  <p:cNvSpPr>
                    <a:spLocks/>
                  </p:cNvSpPr>
                  <p:nvPr/>
                </p:nvSpPr>
                <p:spPr bwMode="auto">
                  <a:xfrm rot="1879974">
                    <a:off x="3979360" y="5634002"/>
                    <a:ext cx="142980" cy="151108"/>
                  </a:xfrm>
                  <a:custGeom>
                    <a:avLst/>
                    <a:gdLst>
                      <a:gd name="connsiteX0" fmla="*/ 775 w 10000"/>
                      <a:gd name="connsiteY0" fmla="*/ 85 h 9057"/>
                      <a:gd name="connsiteX1" fmla="*/ 3178 w 10000"/>
                      <a:gd name="connsiteY1" fmla="*/ 427 h 9057"/>
                      <a:gd name="connsiteX2" fmla="*/ 5659 w 10000"/>
                      <a:gd name="connsiteY2" fmla="*/ 2393 h 9057"/>
                      <a:gd name="connsiteX3" fmla="*/ 9225 w 10000"/>
                      <a:gd name="connsiteY3" fmla="*/ 7607 h 9057"/>
                      <a:gd name="connsiteX4" fmla="*/ 8372 w 10000"/>
                      <a:gd name="connsiteY4" fmla="*/ 8291 h 9057"/>
                      <a:gd name="connsiteX5" fmla="*/ 4806 w 10000"/>
                      <a:gd name="connsiteY5" fmla="*/ 3077 h 9057"/>
                      <a:gd name="connsiteX6" fmla="*/ 2636 w 10000"/>
                      <a:gd name="connsiteY6" fmla="*/ 1453 h 9057"/>
                      <a:gd name="connsiteX7" fmla="*/ 388 w 10000"/>
                      <a:gd name="connsiteY7" fmla="*/ 1026 h 9057"/>
                      <a:gd name="connsiteX8" fmla="*/ 775 w 10000"/>
                      <a:gd name="connsiteY8" fmla="*/ 85 h 9057"/>
                      <a:gd name="connsiteX0" fmla="*/ 775 w 9572"/>
                      <a:gd name="connsiteY0" fmla="*/ 94 h 10000"/>
                      <a:gd name="connsiteX1" fmla="*/ 3178 w 9572"/>
                      <a:gd name="connsiteY1" fmla="*/ 471 h 10000"/>
                      <a:gd name="connsiteX2" fmla="*/ 5659 w 9572"/>
                      <a:gd name="connsiteY2" fmla="*/ 2642 h 10000"/>
                      <a:gd name="connsiteX3" fmla="*/ 9225 w 9572"/>
                      <a:gd name="connsiteY3" fmla="*/ 8399 h 10000"/>
                      <a:gd name="connsiteX4" fmla="*/ 8372 w 9572"/>
                      <a:gd name="connsiteY4" fmla="*/ 9154 h 10000"/>
                      <a:gd name="connsiteX5" fmla="*/ 4806 w 9572"/>
                      <a:gd name="connsiteY5" fmla="*/ 3397 h 10000"/>
                      <a:gd name="connsiteX6" fmla="*/ 2636 w 9572"/>
                      <a:gd name="connsiteY6" fmla="*/ 1604 h 10000"/>
                      <a:gd name="connsiteX7" fmla="*/ 388 w 9572"/>
                      <a:gd name="connsiteY7" fmla="*/ 1133 h 10000"/>
                      <a:gd name="connsiteX8" fmla="*/ 775 w 9572"/>
                      <a:gd name="connsiteY8" fmla="*/ 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2" h="10000">
                        <a:moveTo>
                          <a:pt x="775" y="94"/>
                        </a:moveTo>
                        <a:cubicBezTo>
                          <a:pt x="2016" y="94"/>
                          <a:pt x="2248" y="283"/>
                          <a:pt x="3178" y="471"/>
                        </a:cubicBezTo>
                        <a:cubicBezTo>
                          <a:pt x="4186" y="660"/>
                          <a:pt x="4729" y="1038"/>
                          <a:pt x="5659" y="2642"/>
                        </a:cubicBezTo>
                        <a:cubicBezTo>
                          <a:pt x="6589" y="4246"/>
                          <a:pt x="8837" y="7926"/>
                          <a:pt x="9225" y="8399"/>
                        </a:cubicBezTo>
                        <a:cubicBezTo>
                          <a:pt x="9572" y="9248"/>
                          <a:pt x="8959" y="10000"/>
                          <a:pt x="8372" y="9154"/>
                        </a:cubicBezTo>
                        <a:cubicBezTo>
                          <a:pt x="7209" y="7361"/>
                          <a:pt x="5426" y="4435"/>
                          <a:pt x="4806" y="3397"/>
                        </a:cubicBezTo>
                        <a:cubicBezTo>
                          <a:pt x="4186" y="2453"/>
                          <a:pt x="4109" y="1982"/>
                          <a:pt x="2636" y="1604"/>
                        </a:cubicBezTo>
                        <a:cubicBezTo>
                          <a:pt x="1163" y="1322"/>
                          <a:pt x="930" y="1133"/>
                          <a:pt x="388" y="1133"/>
                        </a:cubicBezTo>
                        <a:cubicBezTo>
                          <a:pt x="0" y="1038"/>
                          <a:pt x="78" y="0"/>
                          <a:pt x="775" y="94"/>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sp>
                <p:nvSpPr>
                  <p:cNvPr id="224" name="Freeform 8"/>
                  <p:cNvSpPr>
                    <a:spLocks/>
                  </p:cNvSpPr>
                  <p:nvPr/>
                </p:nvSpPr>
                <p:spPr bwMode="auto">
                  <a:xfrm rot="19720026" flipH="1">
                    <a:off x="4050799" y="5634000"/>
                    <a:ext cx="142980" cy="151108"/>
                  </a:xfrm>
                  <a:custGeom>
                    <a:avLst/>
                    <a:gdLst>
                      <a:gd name="connsiteX0" fmla="*/ 775 w 10000"/>
                      <a:gd name="connsiteY0" fmla="*/ 85 h 9057"/>
                      <a:gd name="connsiteX1" fmla="*/ 3178 w 10000"/>
                      <a:gd name="connsiteY1" fmla="*/ 427 h 9057"/>
                      <a:gd name="connsiteX2" fmla="*/ 5659 w 10000"/>
                      <a:gd name="connsiteY2" fmla="*/ 2393 h 9057"/>
                      <a:gd name="connsiteX3" fmla="*/ 9225 w 10000"/>
                      <a:gd name="connsiteY3" fmla="*/ 7607 h 9057"/>
                      <a:gd name="connsiteX4" fmla="*/ 8372 w 10000"/>
                      <a:gd name="connsiteY4" fmla="*/ 8291 h 9057"/>
                      <a:gd name="connsiteX5" fmla="*/ 4806 w 10000"/>
                      <a:gd name="connsiteY5" fmla="*/ 3077 h 9057"/>
                      <a:gd name="connsiteX6" fmla="*/ 2636 w 10000"/>
                      <a:gd name="connsiteY6" fmla="*/ 1453 h 9057"/>
                      <a:gd name="connsiteX7" fmla="*/ 388 w 10000"/>
                      <a:gd name="connsiteY7" fmla="*/ 1026 h 9057"/>
                      <a:gd name="connsiteX8" fmla="*/ 775 w 10000"/>
                      <a:gd name="connsiteY8" fmla="*/ 85 h 9057"/>
                      <a:gd name="connsiteX0" fmla="*/ 775 w 9572"/>
                      <a:gd name="connsiteY0" fmla="*/ 94 h 10000"/>
                      <a:gd name="connsiteX1" fmla="*/ 3178 w 9572"/>
                      <a:gd name="connsiteY1" fmla="*/ 471 h 10000"/>
                      <a:gd name="connsiteX2" fmla="*/ 5659 w 9572"/>
                      <a:gd name="connsiteY2" fmla="*/ 2642 h 10000"/>
                      <a:gd name="connsiteX3" fmla="*/ 9225 w 9572"/>
                      <a:gd name="connsiteY3" fmla="*/ 8399 h 10000"/>
                      <a:gd name="connsiteX4" fmla="*/ 8372 w 9572"/>
                      <a:gd name="connsiteY4" fmla="*/ 9154 h 10000"/>
                      <a:gd name="connsiteX5" fmla="*/ 4806 w 9572"/>
                      <a:gd name="connsiteY5" fmla="*/ 3397 h 10000"/>
                      <a:gd name="connsiteX6" fmla="*/ 2636 w 9572"/>
                      <a:gd name="connsiteY6" fmla="*/ 1604 h 10000"/>
                      <a:gd name="connsiteX7" fmla="*/ 388 w 9572"/>
                      <a:gd name="connsiteY7" fmla="*/ 1133 h 10000"/>
                      <a:gd name="connsiteX8" fmla="*/ 775 w 9572"/>
                      <a:gd name="connsiteY8" fmla="*/ 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2" h="10000">
                        <a:moveTo>
                          <a:pt x="775" y="94"/>
                        </a:moveTo>
                        <a:cubicBezTo>
                          <a:pt x="2016" y="94"/>
                          <a:pt x="2248" y="283"/>
                          <a:pt x="3178" y="471"/>
                        </a:cubicBezTo>
                        <a:cubicBezTo>
                          <a:pt x="4186" y="660"/>
                          <a:pt x="4729" y="1038"/>
                          <a:pt x="5659" y="2642"/>
                        </a:cubicBezTo>
                        <a:cubicBezTo>
                          <a:pt x="6589" y="4246"/>
                          <a:pt x="8837" y="7926"/>
                          <a:pt x="9225" y="8399"/>
                        </a:cubicBezTo>
                        <a:cubicBezTo>
                          <a:pt x="9572" y="9248"/>
                          <a:pt x="8959" y="10000"/>
                          <a:pt x="8372" y="9154"/>
                        </a:cubicBezTo>
                        <a:cubicBezTo>
                          <a:pt x="7209" y="7361"/>
                          <a:pt x="5426" y="4435"/>
                          <a:pt x="4806" y="3397"/>
                        </a:cubicBezTo>
                        <a:cubicBezTo>
                          <a:pt x="4186" y="2453"/>
                          <a:pt x="4109" y="1982"/>
                          <a:pt x="2636" y="1604"/>
                        </a:cubicBezTo>
                        <a:cubicBezTo>
                          <a:pt x="1163" y="1322"/>
                          <a:pt x="930" y="1133"/>
                          <a:pt x="388" y="1133"/>
                        </a:cubicBezTo>
                        <a:cubicBezTo>
                          <a:pt x="0" y="1038"/>
                          <a:pt x="78" y="0"/>
                          <a:pt x="775" y="94"/>
                        </a:cubicBezTo>
                        <a:close/>
                      </a:path>
                    </a:pathLst>
                  </a:custGeom>
                  <a:gradFill flip="none" rotWithShape="1">
                    <a:gsLst>
                      <a:gs pos="0">
                        <a:srgbClr val="86533A"/>
                      </a:gs>
                      <a:gs pos="50000">
                        <a:srgbClr val="B07858"/>
                      </a:gs>
                      <a:gs pos="100000">
                        <a:srgbClr val="C0A088"/>
                      </a:gs>
                    </a:gsLst>
                    <a:path path="circle">
                      <a:fillToRect l="100000" t="100000"/>
                    </a:path>
                    <a:tileRect r="-100000" b="-100000"/>
                  </a:gra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20252C"/>
                      </a:solidFill>
                    </a:endParaRPr>
                  </a:p>
                </p:txBody>
              </p:sp>
            </p:grpSp>
          </p:grpSp>
        </p:grpSp>
      </p:grpSp>
      <p:sp>
        <p:nvSpPr>
          <p:cNvPr id="226" name="Text Box 4"/>
          <p:cNvSpPr txBox="1">
            <a:spLocks noChangeArrowheads="1"/>
          </p:cNvSpPr>
          <p:nvPr/>
        </p:nvSpPr>
        <p:spPr bwMode="auto">
          <a:xfrm>
            <a:off x="314325" y="6282965"/>
            <a:ext cx="8707438" cy="266881"/>
          </a:xfrm>
          <a:prstGeom prst="rect">
            <a:avLst/>
          </a:prstGeom>
          <a:noFill/>
          <a:ln w="9525">
            <a:noFill/>
            <a:miter lim="800000"/>
            <a:headEnd/>
            <a:tailEnd/>
          </a:ln>
        </p:spPr>
        <p:txBody>
          <a:bodyPr wrap="square" lIns="0" tIns="0" rIns="0" bIns="0" anchor="b" anchorCtr="0">
            <a:noAutofit/>
          </a:bodyPr>
          <a:lstStyle>
            <a:lvl1pPr eaLnBrk="0" hangingPunct="0">
              <a:defRPr sz="1500" b="1">
                <a:solidFill>
                  <a:schemeClr val="tx1"/>
                </a:solidFill>
                <a:latin typeface="Arial" pitchFamily="34" charset="0"/>
                <a:cs typeface="Arial" pitchFamily="34" charset="0"/>
              </a:defRPr>
            </a:lvl1pPr>
            <a:lvl2pPr marL="742950" indent="-285750" eaLnBrk="0" hangingPunct="0">
              <a:defRPr sz="1500" b="1">
                <a:solidFill>
                  <a:schemeClr val="tx1"/>
                </a:solidFill>
                <a:latin typeface="Arial" pitchFamily="34" charset="0"/>
                <a:cs typeface="Arial" pitchFamily="34" charset="0"/>
              </a:defRPr>
            </a:lvl2pPr>
            <a:lvl3pPr marL="1143000" indent="-228600" eaLnBrk="0" hangingPunct="0">
              <a:defRPr sz="1500" b="1">
                <a:solidFill>
                  <a:schemeClr val="tx1"/>
                </a:solidFill>
                <a:latin typeface="Arial" pitchFamily="34" charset="0"/>
                <a:cs typeface="Arial" pitchFamily="34" charset="0"/>
              </a:defRPr>
            </a:lvl3pPr>
            <a:lvl4pPr marL="1600200" indent="-228600" eaLnBrk="0" hangingPunct="0">
              <a:defRPr sz="1500" b="1">
                <a:solidFill>
                  <a:schemeClr val="tx1"/>
                </a:solidFill>
                <a:latin typeface="Arial" pitchFamily="34" charset="0"/>
                <a:cs typeface="Arial" pitchFamily="34" charset="0"/>
              </a:defRPr>
            </a:lvl4pPr>
            <a:lvl5pPr marL="2057400" indent="-228600" eaLnBrk="0" hangingPunct="0">
              <a:defRPr sz="15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5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5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5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500" b="1">
                <a:solidFill>
                  <a:schemeClr val="tx1"/>
                </a:solidFill>
                <a:latin typeface="Arial" pitchFamily="34" charset="0"/>
                <a:cs typeface="Arial" pitchFamily="34" charset="0"/>
              </a:defRPr>
            </a:lvl9pPr>
          </a:lstStyle>
          <a:p>
            <a:pPr eaLnBrk="1" hangingPunct="1">
              <a:lnSpc>
                <a:spcPct val="95000"/>
              </a:lnSpc>
              <a:spcBef>
                <a:spcPct val="0"/>
              </a:spcBef>
              <a:tabLst>
                <a:tab pos="3657600" algn="l"/>
                <a:tab pos="6223000" algn="l"/>
              </a:tabLst>
            </a:pPr>
            <a:r>
              <a:rPr lang="en-US" altLang="en-US" sz="1000" b="0" dirty="0" smtClean="0">
                <a:solidFill>
                  <a:srgbClr val="20252C"/>
                </a:solidFill>
                <a:latin typeface="+mn-lt"/>
              </a:rPr>
              <a:t>Pollard AJ, et al. </a:t>
            </a:r>
            <a:r>
              <a:rPr lang="en-US" altLang="en-US" sz="1000" b="0" i="1" dirty="0" smtClean="0">
                <a:solidFill>
                  <a:srgbClr val="20252C"/>
                </a:solidFill>
                <a:latin typeface="+mn-lt"/>
              </a:rPr>
              <a:t>Nat Rev </a:t>
            </a:r>
            <a:r>
              <a:rPr lang="en-US" altLang="en-US" sz="1000" b="0" i="1" dirty="0" err="1" smtClean="0">
                <a:solidFill>
                  <a:srgbClr val="20252C"/>
                </a:solidFill>
                <a:latin typeface="+mn-lt"/>
              </a:rPr>
              <a:t>Immunol</a:t>
            </a:r>
            <a:r>
              <a:rPr lang="en-US" altLang="en-US" sz="1000" b="0" dirty="0" smtClean="0">
                <a:solidFill>
                  <a:srgbClr val="20252C"/>
                </a:solidFill>
                <a:latin typeface="+mn-lt"/>
              </a:rPr>
              <a:t>. 2009;9(3):213.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dissolve">
                                      <p:cBhvr>
                                        <p:cTn id="7"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14"/>
          <p:cNvSpPr>
            <a:spLocks noGrp="1" noChangeArrowheads="1"/>
          </p:cNvSpPr>
          <p:nvPr>
            <p:ph type="title"/>
          </p:nvPr>
        </p:nvSpPr>
        <p:spPr/>
        <p:txBody>
          <a:bodyPr/>
          <a:lstStyle/>
          <a:p>
            <a:r>
              <a:rPr lang="ru-RU" sz="2600" dirty="0" smtClean="0"/>
              <a:t>Иммунологические преимущества менингококковых конъюгированных вакцин</a:t>
            </a:r>
            <a:endParaRPr lang="en-US" sz="2600" dirty="0" smtClean="0"/>
          </a:p>
        </p:txBody>
      </p:sp>
      <p:graphicFrame>
        <p:nvGraphicFramePr>
          <p:cNvPr id="25676" name="Group 76"/>
          <p:cNvGraphicFramePr>
            <a:graphicFrameLocks noGrp="1"/>
          </p:cNvGraphicFramePr>
          <p:nvPr>
            <p:extLst>
              <p:ext uri="{D42A27DB-BD31-4B8C-83A1-F6EECF244321}">
                <p14:modId xmlns:p14="http://schemas.microsoft.com/office/powerpoint/2010/main" val="3187113147"/>
              </p:ext>
            </p:extLst>
          </p:nvPr>
        </p:nvGraphicFramePr>
        <p:xfrm>
          <a:off x="346075" y="1015810"/>
          <a:ext cx="8346820" cy="5215045"/>
        </p:xfrm>
        <a:graphic>
          <a:graphicData uri="http://schemas.openxmlformats.org/drawingml/2006/table">
            <a:tbl>
              <a:tblPr>
                <a:effectLst>
                  <a:outerShdw blurRad="50800" dist="38100" dir="2700000" algn="tl" rotWithShape="0">
                    <a:prstClr val="black">
                      <a:alpha val="40000"/>
                    </a:prstClr>
                  </a:outerShdw>
                </a:effectLst>
              </a:tblPr>
              <a:tblGrid>
                <a:gridCol w="4727046"/>
                <a:gridCol w="1809887"/>
                <a:gridCol w="1809887"/>
              </a:tblGrid>
              <a:tr h="635475">
                <a:tc>
                  <a:txBody>
                    <a:bodyPr/>
                    <a:lstStyle/>
                    <a:p>
                      <a:pPr marL="0" marR="0" lvl="0" indent="0" algn="ctr" defTabSz="914400" rtl="0" eaLnBrk="0" fontAlgn="base" latinLnBrk="0" hangingPunct="0">
                        <a:lnSpc>
                          <a:spcPct val="100000"/>
                        </a:lnSpc>
                        <a:spcBef>
                          <a:spcPct val="0"/>
                        </a:spcBef>
                        <a:spcAft>
                          <a:spcPct val="25000"/>
                        </a:spcAft>
                        <a:buClr>
                          <a:srgbClr val="B7C8FF"/>
                        </a:buClr>
                        <a:buSzTx/>
                        <a:buFontTx/>
                        <a:buNone/>
                        <a:tabLst/>
                      </a:pPr>
                      <a:r>
                        <a:rPr kumimoji="0" lang="ru-RU" sz="1800" b="1" i="0" u="none" strike="noStrike" cap="none" normalizeH="0" baseline="0" dirty="0" smtClean="0">
                          <a:ln>
                            <a:noFill/>
                          </a:ln>
                          <a:solidFill>
                            <a:schemeClr val="accent2"/>
                          </a:solidFill>
                          <a:effectLst/>
                          <a:latin typeface="Calibri" pitchFamily="34" charset="0"/>
                          <a:cs typeface="Arial" pitchFamily="34" charset="0"/>
                        </a:rPr>
                        <a:t>Характеристика</a:t>
                      </a:r>
                      <a:endParaRPr kumimoji="0" lang="en-US" sz="1800" b="1" i="0" u="none" strike="noStrike" cap="none" normalizeH="0" baseline="30000" dirty="0" smtClean="0">
                        <a:ln>
                          <a:noFill/>
                        </a:ln>
                        <a:solidFill>
                          <a:schemeClr val="accent2"/>
                        </a:solidFill>
                        <a:effectLst/>
                        <a:latin typeface="Calibri" pitchFamily="34" charset="0"/>
                        <a:cs typeface="Arial" pitchFamily="34" charset="0"/>
                      </a:endParaRPr>
                    </a:p>
                  </a:txBody>
                  <a:tcPr anchor="ctr" horzOverflow="overflow">
                    <a:lnL>
                      <a:noFill/>
                    </a:lnL>
                    <a:lnR w="38100" cap="flat" cmpd="sng" algn="ctr">
                      <a:noFill/>
                      <a:prstDash val="solid"/>
                      <a:round/>
                      <a:headEnd type="none" w="med" len="med"/>
                      <a:tailEnd type="none" w="med" len="med"/>
                    </a:lnR>
                    <a:lnT>
                      <a:noFill/>
                    </a:lnT>
                    <a:lnB w="38100" cap="flat" cmpd="sng" algn="ctr">
                      <a:noFill/>
                      <a:prstDash val="solid"/>
                      <a:round/>
                      <a:headEnd type="none" w="med" len="med"/>
                      <a:tailEnd type="none" w="med" len="med"/>
                    </a:lnB>
                    <a:lnTlToBr>
                      <a:noFill/>
                    </a:lnTlToBr>
                    <a:lnBlToTr>
                      <a:noFill/>
                    </a:lnBlToTr>
                    <a:cell3D prstMaterial="dkEdge">
                      <a:bevel/>
                      <a:lightRig rig="flood" dir="t"/>
                    </a:cell3D>
                    <a:solidFill>
                      <a:schemeClr val="accent1"/>
                    </a:solidFill>
                  </a:tcPr>
                </a:tc>
                <a:tc>
                  <a:txBody>
                    <a:bodyPr/>
                    <a:lstStyle/>
                    <a:p>
                      <a:pPr marL="0" marR="0" lvl="0" indent="0" algn="ctr" defTabSz="914400" rtl="0" eaLnBrk="0" fontAlgn="base" latinLnBrk="0" hangingPunct="0">
                        <a:lnSpc>
                          <a:spcPct val="100000"/>
                        </a:lnSpc>
                        <a:spcBef>
                          <a:spcPct val="0"/>
                        </a:spcBef>
                        <a:spcAft>
                          <a:spcPct val="25000"/>
                        </a:spcAft>
                        <a:buClr>
                          <a:srgbClr val="B7C8FF"/>
                        </a:buClr>
                        <a:buSzTx/>
                        <a:buFontTx/>
                        <a:buNone/>
                        <a:tabLst/>
                      </a:pPr>
                      <a:r>
                        <a:rPr kumimoji="0" lang="ru-RU" sz="1800" b="1" i="0" u="none" strike="noStrike" cap="none" normalizeH="0" baseline="0" dirty="0" smtClean="0">
                          <a:ln>
                            <a:noFill/>
                          </a:ln>
                          <a:solidFill>
                            <a:schemeClr val="accent2"/>
                          </a:solidFill>
                          <a:effectLst/>
                          <a:latin typeface="Calibri" pitchFamily="34" charset="0"/>
                          <a:cs typeface="Arial" pitchFamily="34" charset="0"/>
                        </a:rPr>
                        <a:t>Полисахарид</a:t>
                      </a:r>
                    </a:p>
                    <a:p>
                      <a:pPr marL="0" marR="0" lvl="0" indent="0" algn="ctr" defTabSz="914400" rtl="0" eaLnBrk="0" fontAlgn="base" latinLnBrk="0" hangingPunct="0">
                        <a:lnSpc>
                          <a:spcPct val="100000"/>
                        </a:lnSpc>
                        <a:spcBef>
                          <a:spcPct val="0"/>
                        </a:spcBef>
                        <a:spcAft>
                          <a:spcPct val="25000"/>
                        </a:spcAft>
                        <a:buClr>
                          <a:srgbClr val="B7C8FF"/>
                        </a:buClr>
                        <a:buSzTx/>
                        <a:buFontTx/>
                        <a:buNone/>
                        <a:tabLst/>
                      </a:pPr>
                      <a:r>
                        <a:rPr kumimoji="0" lang="ru-RU" sz="1800" b="1" i="0" u="none" strike="noStrike" cap="none" normalizeH="0" baseline="0" dirty="0" smtClean="0">
                          <a:ln>
                            <a:noFill/>
                          </a:ln>
                          <a:solidFill>
                            <a:schemeClr val="accent2"/>
                          </a:solidFill>
                          <a:effectLst/>
                          <a:latin typeface="Calibri" pitchFamily="34" charset="0"/>
                          <a:cs typeface="Arial" pitchFamily="34" charset="0"/>
                        </a:rPr>
                        <a:t>ные вакцины</a:t>
                      </a:r>
                      <a:r>
                        <a:rPr kumimoji="0" lang="en-US" sz="1800" b="1" i="0" u="none" strike="noStrike" cap="none" normalizeH="0" baseline="0" dirty="0" smtClean="0">
                          <a:ln>
                            <a:noFill/>
                          </a:ln>
                          <a:solidFill>
                            <a:schemeClr val="accent2"/>
                          </a:solidFill>
                          <a:effectLst/>
                          <a:latin typeface="Calibri" pitchFamily="34" charset="0"/>
                          <a:cs typeface="Arial" pitchFamily="34" charset="0"/>
                        </a:rPr>
                        <a:t> </a:t>
                      </a: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w="38100" cap="flat" cmpd="sng" algn="ctr">
                      <a:noFill/>
                      <a:prstDash val="solid"/>
                      <a:round/>
                      <a:headEnd type="none" w="med" len="med"/>
                      <a:tailEnd type="none" w="med" len="med"/>
                    </a:lnB>
                    <a:lnTlToBr>
                      <a:noFill/>
                    </a:lnTlToBr>
                    <a:lnBlToTr>
                      <a:noFill/>
                    </a:lnBlToTr>
                    <a:cell3D prstMaterial="dkEdge">
                      <a:bevel/>
                      <a:lightRig rig="flood" dir="t"/>
                    </a:cell3D>
                    <a:solidFill>
                      <a:schemeClr val="accent1"/>
                    </a:solidFill>
                  </a:tcPr>
                </a:tc>
                <a:tc>
                  <a:txBody>
                    <a:bodyPr/>
                    <a:lstStyle/>
                    <a:p>
                      <a:pPr marL="0" marR="0" lvl="0" indent="0" algn="ctr" defTabSz="914400" rtl="0" eaLnBrk="0" fontAlgn="base" latinLnBrk="0" hangingPunct="0">
                        <a:lnSpc>
                          <a:spcPct val="100000"/>
                        </a:lnSpc>
                        <a:spcBef>
                          <a:spcPct val="0"/>
                        </a:spcBef>
                        <a:spcAft>
                          <a:spcPct val="25000"/>
                        </a:spcAft>
                        <a:buClr>
                          <a:srgbClr val="B7C8FF"/>
                        </a:buClr>
                        <a:buSzTx/>
                        <a:buFontTx/>
                        <a:buNone/>
                        <a:tabLst/>
                      </a:pPr>
                      <a:r>
                        <a:rPr kumimoji="0" lang="ru-RU" sz="1800" b="1" i="0" u="none" strike="noStrike" kern="1200" cap="none" normalizeH="0" baseline="0" dirty="0" smtClean="0">
                          <a:ln>
                            <a:noFill/>
                          </a:ln>
                          <a:solidFill>
                            <a:schemeClr val="accent2"/>
                          </a:solidFill>
                          <a:effectLst/>
                          <a:latin typeface="Calibri" pitchFamily="34" charset="0"/>
                          <a:ea typeface="+mn-ea"/>
                          <a:cs typeface="Arial" pitchFamily="34" charset="0"/>
                        </a:rPr>
                        <a:t>Конъюгиро</a:t>
                      </a:r>
                    </a:p>
                    <a:p>
                      <a:pPr marL="0" marR="0" lvl="0" indent="0" algn="ctr" defTabSz="914400" rtl="0" eaLnBrk="0" fontAlgn="base" latinLnBrk="0" hangingPunct="0">
                        <a:lnSpc>
                          <a:spcPct val="100000"/>
                        </a:lnSpc>
                        <a:spcBef>
                          <a:spcPct val="0"/>
                        </a:spcBef>
                        <a:spcAft>
                          <a:spcPct val="25000"/>
                        </a:spcAft>
                        <a:buClr>
                          <a:srgbClr val="B7C8FF"/>
                        </a:buClr>
                        <a:buSzTx/>
                        <a:buFontTx/>
                        <a:buNone/>
                        <a:tabLst/>
                      </a:pPr>
                      <a:r>
                        <a:rPr kumimoji="0" lang="ru-RU" sz="1800" b="1" i="0" u="none" strike="noStrike" kern="1200" cap="none" normalizeH="0" baseline="0" dirty="0" smtClean="0">
                          <a:ln>
                            <a:noFill/>
                          </a:ln>
                          <a:solidFill>
                            <a:schemeClr val="accent2"/>
                          </a:solidFill>
                          <a:effectLst/>
                          <a:latin typeface="Calibri" pitchFamily="34" charset="0"/>
                          <a:ea typeface="+mn-ea"/>
                          <a:cs typeface="Arial" pitchFamily="34" charset="0"/>
                        </a:rPr>
                        <a:t>ванные вакцины</a:t>
                      </a:r>
                      <a:endParaRPr kumimoji="0" lang="en-US" sz="1800" b="1" i="0" u="none" strike="noStrike" kern="1200" cap="none" normalizeH="0" baseline="0" dirty="0" smtClean="0">
                        <a:ln>
                          <a:noFill/>
                        </a:ln>
                        <a:solidFill>
                          <a:schemeClr val="accent2"/>
                        </a:solidFill>
                        <a:effectLst/>
                        <a:latin typeface="Calibri" pitchFamily="34" charset="0"/>
                        <a:ea typeface="+mn-ea"/>
                        <a:cs typeface="Arial" pitchFamily="34" charset="0"/>
                      </a:endParaRPr>
                    </a:p>
                  </a:txBody>
                  <a:tcPr anchor="ctr" horzOverflow="overflow">
                    <a:lnL w="38100" cap="flat" cmpd="sng" algn="ctr">
                      <a:noFill/>
                      <a:prstDash val="solid"/>
                      <a:round/>
                      <a:headEnd type="none" w="med" len="med"/>
                      <a:tailEnd type="none" w="med" len="med"/>
                    </a:lnL>
                    <a:lnR>
                      <a:noFill/>
                    </a:lnR>
                    <a:lnT>
                      <a:noFill/>
                    </a:lnT>
                    <a:lnB w="38100" cap="flat" cmpd="sng" algn="ctr">
                      <a:noFill/>
                      <a:prstDash val="solid"/>
                      <a:round/>
                      <a:headEnd type="none" w="med" len="med"/>
                      <a:tailEnd type="none" w="med" len="med"/>
                    </a:lnB>
                    <a:lnTlToBr>
                      <a:noFill/>
                    </a:lnTlToBr>
                    <a:lnBlToTr>
                      <a:noFill/>
                    </a:lnBlToTr>
                    <a:cell3D prstMaterial="dkEdge">
                      <a:bevel/>
                      <a:lightRig rig="flood" dir="t"/>
                    </a:cell3D>
                    <a:solidFill>
                      <a:schemeClr val="accent1"/>
                    </a:solidFill>
                  </a:tcPr>
                </a:tc>
              </a:tr>
              <a:tr h="498121">
                <a:tc>
                  <a:txBody>
                    <a:bodyPr/>
                    <a:lstStyle/>
                    <a:p>
                      <a:pPr marL="55563" marR="0" lvl="0" indent="0" algn="l" defTabSz="914400" rtl="0" eaLnBrk="0" fontAlgn="base" latinLnBrk="0" hangingPunct="0">
                        <a:lnSpc>
                          <a:spcPct val="110000"/>
                        </a:lnSpc>
                        <a:spcBef>
                          <a:spcPct val="6000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Эффективность у детей 0 – 2 лет</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C9EFFF"/>
                    </a:solidFill>
                  </a:tcPr>
                </a:tc>
                <a:tc>
                  <a:txBody>
                    <a:bodyPr/>
                    <a:lstStyle/>
                    <a:p>
                      <a:pPr marL="0" marR="0" lvl="0" indent="0" algn="ctr" defTabSz="914400" rtl="0" eaLnBrk="0" fontAlgn="base" latinLnBrk="0" hangingPunct="0">
                        <a:lnSpc>
                          <a:spcPct val="110000"/>
                        </a:lnSpc>
                        <a:spcBef>
                          <a:spcPct val="6000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Нет</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C9EFFF"/>
                    </a:solidFill>
                  </a:tcPr>
                </a:tc>
                <a:tc>
                  <a:txBody>
                    <a:bodyPr/>
                    <a:lstStyle/>
                    <a:p>
                      <a:pPr marL="0" marR="0" lvl="0" indent="0" algn="ctr" defTabSz="914400" rtl="0" eaLnBrk="0" fontAlgn="base" latinLnBrk="0" hangingPunct="0">
                        <a:lnSpc>
                          <a:spcPct val="110000"/>
                        </a:lnSpc>
                        <a:spcBef>
                          <a:spcPct val="6000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Да</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w="381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C9EFFF"/>
                    </a:solidFill>
                  </a:tcPr>
                </a:tc>
              </a:tr>
              <a:tr h="498121">
                <a:tc>
                  <a:txBody>
                    <a:bodyPr/>
                    <a:lstStyle/>
                    <a:p>
                      <a:pPr marL="111125" marR="0" lvl="0" indent="0" algn="l" defTabSz="914400" rtl="0" eaLnBrk="0" fontAlgn="base" latinLnBrk="0" hangingPunct="0">
                        <a:lnSpc>
                          <a:spcPct val="110000"/>
                        </a:lnSpc>
                        <a:spcBef>
                          <a:spcPct val="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Иммунологическая память</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EBF9FF"/>
                    </a:solidFill>
                  </a:tcPr>
                </a:tc>
                <a:tc>
                  <a:txBody>
                    <a:bodyPr/>
                    <a:lstStyle/>
                    <a:p>
                      <a:pPr marL="0" marR="0" lvl="0" indent="0" algn="ctr" defTabSz="914400" rtl="0" eaLnBrk="0" fontAlgn="base" latinLnBrk="0" hangingPunct="0">
                        <a:lnSpc>
                          <a:spcPct val="110000"/>
                        </a:lnSpc>
                        <a:spcBef>
                          <a:spcPct val="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Нет</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EBF9FF"/>
                    </a:solidFill>
                  </a:tcPr>
                </a:tc>
                <a:tc>
                  <a:txBody>
                    <a:bodyPr/>
                    <a:lstStyle/>
                    <a:p>
                      <a:pPr marL="0" marR="0" lvl="0" indent="0" algn="ctr" defTabSz="914400" rtl="0" eaLnBrk="0" fontAlgn="base" latinLnBrk="0" hangingPunct="0">
                        <a:lnSpc>
                          <a:spcPct val="110000"/>
                        </a:lnSpc>
                        <a:spcBef>
                          <a:spcPct val="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Да</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w="381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EBF9FF"/>
                    </a:solidFill>
                  </a:tcPr>
                </a:tc>
              </a:tr>
              <a:tr h="675537">
                <a:tc>
                  <a:txBody>
                    <a:bodyPr/>
                    <a:lstStyle/>
                    <a:p>
                      <a:pPr marL="111125" marR="0" lvl="0" indent="0" algn="l" defTabSz="914400" rtl="0" eaLnBrk="0" fontAlgn="base" latinLnBrk="0" hangingPunct="0">
                        <a:lnSpc>
                          <a:spcPct val="110000"/>
                        </a:lnSpc>
                        <a:spcBef>
                          <a:spcPct val="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Длительное сохранение защитного эффекта</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C9EFFF"/>
                    </a:solidFill>
                  </a:tcPr>
                </a:tc>
                <a:tc>
                  <a:txBody>
                    <a:bodyPr/>
                    <a:lstStyle/>
                    <a:p>
                      <a:pPr marL="0" marR="0" lvl="0" indent="0" algn="ctr" defTabSz="914400" rtl="0" eaLnBrk="0" fontAlgn="base" latinLnBrk="0" hangingPunct="0">
                        <a:lnSpc>
                          <a:spcPct val="110000"/>
                        </a:lnSpc>
                        <a:spcBef>
                          <a:spcPct val="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Нет</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C9EFFF"/>
                    </a:solidFill>
                  </a:tcPr>
                </a:tc>
                <a:tc>
                  <a:txBody>
                    <a:bodyPr/>
                    <a:lstStyle/>
                    <a:p>
                      <a:pPr marL="0" marR="0" lvl="0" indent="0" algn="ctr" defTabSz="914400" rtl="0" eaLnBrk="0" fontAlgn="base" latinLnBrk="0" hangingPunct="0">
                        <a:lnSpc>
                          <a:spcPct val="110000"/>
                        </a:lnSpc>
                        <a:spcBef>
                          <a:spcPct val="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Да</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w="381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C9EFFF"/>
                    </a:solidFill>
                  </a:tcPr>
                </a:tc>
              </a:tr>
              <a:tr h="498121">
                <a:tc>
                  <a:txBody>
                    <a:bodyPr/>
                    <a:lstStyle/>
                    <a:p>
                      <a:pPr marL="111125" marR="0" lvl="0" indent="0" algn="l" defTabSz="914400" rtl="0" eaLnBrk="0" fontAlgn="base" latinLnBrk="0" hangingPunct="0">
                        <a:lnSpc>
                          <a:spcPct val="110000"/>
                        </a:lnSpc>
                        <a:spcBef>
                          <a:spcPct val="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Эффективная ревакцинация</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EBF9FF"/>
                    </a:solidFill>
                  </a:tcPr>
                </a:tc>
                <a:tc>
                  <a:txBody>
                    <a:bodyPr/>
                    <a:lstStyle/>
                    <a:p>
                      <a:pPr marL="0" marR="0" lvl="0" indent="0" algn="ctr" defTabSz="914400" rtl="0" eaLnBrk="0" fontAlgn="base" latinLnBrk="0" hangingPunct="0">
                        <a:lnSpc>
                          <a:spcPct val="110000"/>
                        </a:lnSpc>
                        <a:spcBef>
                          <a:spcPct val="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Нет</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EBF9FF"/>
                    </a:solidFill>
                  </a:tcPr>
                </a:tc>
                <a:tc>
                  <a:txBody>
                    <a:bodyPr/>
                    <a:lstStyle/>
                    <a:p>
                      <a:pPr marL="0" marR="0" lvl="0" indent="0" algn="ctr" defTabSz="914400" rtl="0" eaLnBrk="0" fontAlgn="base" latinLnBrk="0" hangingPunct="0">
                        <a:lnSpc>
                          <a:spcPct val="110000"/>
                        </a:lnSpc>
                        <a:spcBef>
                          <a:spcPct val="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Да</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w="381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EBF9FF"/>
                    </a:solidFill>
                  </a:tcPr>
                </a:tc>
              </a:tr>
              <a:tr h="498121">
                <a:tc>
                  <a:txBody>
                    <a:bodyPr/>
                    <a:lstStyle/>
                    <a:p>
                      <a:pPr marL="111125" marR="0" lvl="0" indent="0" algn="l" defTabSz="914400" rtl="0" eaLnBrk="0" fontAlgn="base" latinLnBrk="0" hangingPunct="0">
                        <a:lnSpc>
                          <a:spcPct val="110000"/>
                        </a:lnSpc>
                        <a:spcBef>
                          <a:spcPct val="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Снижение носительства</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C9EFFF"/>
                    </a:solidFill>
                  </a:tcPr>
                </a:tc>
                <a:tc>
                  <a:txBody>
                    <a:bodyPr/>
                    <a:lstStyle/>
                    <a:p>
                      <a:pPr marL="0" marR="0" lvl="0" indent="0" algn="ctr" defTabSz="914400" rtl="0" eaLnBrk="0" fontAlgn="base" latinLnBrk="0" hangingPunct="0">
                        <a:lnSpc>
                          <a:spcPct val="110000"/>
                        </a:lnSpc>
                        <a:spcBef>
                          <a:spcPct val="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Нет</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C9EFFF"/>
                    </a:solidFill>
                  </a:tcPr>
                </a:tc>
                <a:tc>
                  <a:txBody>
                    <a:bodyPr/>
                    <a:lstStyle/>
                    <a:p>
                      <a:pPr marL="0" marR="0" lvl="0" indent="0" algn="ctr" defTabSz="914400" rtl="0" eaLnBrk="0" fontAlgn="base" latinLnBrk="0" hangingPunct="0">
                        <a:lnSpc>
                          <a:spcPct val="110000"/>
                        </a:lnSpc>
                        <a:spcBef>
                          <a:spcPct val="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Да</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w="381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C9EFFF"/>
                    </a:solidFill>
                  </a:tcPr>
                </a:tc>
              </a:tr>
              <a:tr h="498121">
                <a:tc>
                  <a:txBody>
                    <a:bodyPr/>
                    <a:lstStyle/>
                    <a:p>
                      <a:pPr marL="111125" marR="0" lvl="0" indent="0" algn="l" defTabSz="914400" rtl="0" eaLnBrk="0" fontAlgn="base" latinLnBrk="0" hangingPunct="0">
                        <a:lnSpc>
                          <a:spcPct val="110000"/>
                        </a:lnSpc>
                        <a:spcBef>
                          <a:spcPct val="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Популяционный эффект</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EBF9FF"/>
                    </a:solidFill>
                  </a:tcPr>
                </a:tc>
                <a:tc>
                  <a:txBody>
                    <a:bodyPr/>
                    <a:lstStyle/>
                    <a:p>
                      <a:pPr marL="0" marR="0" lvl="0" indent="0" algn="ctr" defTabSz="914400" rtl="0" eaLnBrk="0" fontAlgn="base" latinLnBrk="0" hangingPunct="0">
                        <a:lnSpc>
                          <a:spcPct val="110000"/>
                        </a:lnSpc>
                        <a:spcBef>
                          <a:spcPct val="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Нет</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EBF9FF"/>
                    </a:solidFill>
                  </a:tcPr>
                </a:tc>
                <a:tc>
                  <a:txBody>
                    <a:bodyPr/>
                    <a:lstStyle/>
                    <a:p>
                      <a:pPr marL="0" marR="0" lvl="0" indent="0" algn="ctr" defTabSz="914400" rtl="0" eaLnBrk="0" fontAlgn="base" latinLnBrk="0" hangingPunct="0">
                        <a:lnSpc>
                          <a:spcPct val="110000"/>
                        </a:lnSpc>
                        <a:spcBef>
                          <a:spcPct val="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Да</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w="381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EBF9FF"/>
                    </a:solidFill>
                  </a:tcPr>
                </a:tc>
              </a:tr>
              <a:tr h="979460">
                <a:tc>
                  <a:txBody>
                    <a:bodyPr/>
                    <a:lstStyle/>
                    <a:p>
                      <a:pPr marL="111125" marR="0" lvl="0" indent="0" algn="l" defTabSz="914400" rtl="0" eaLnBrk="0" fontAlgn="base" latinLnBrk="0" hangingPunct="0">
                        <a:lnSpc>
                          <a:spcPct val="110000"/>
                        </a:lnSpc>
                        <a:spcBef>
                          <a:spcPct val="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Сниженный иммунный ответ при последующей вакцинации</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C9EFFF"/>
                    </a:solidFill>
                  </a:tcPr>
                </a:tc>
                <a:tc>
                  <a:txBody>
                    <a:bodyPr/>
                    <a:lstStyle/>
                    <a:p>
                      <a:pPr marL="0" marR="0" lvl="0" indent="0" algn="ctr" defTabSz="914400" rtl="0" eaLnBrk="0" fontAlgn="base" latinLnBrk="0" hangingPunct="0">
                        <a:lnSpc>
                          <a:spcPct val="110000"/>
                        </a:lnSpc>
                        <a:spcBef>
                          <a:spcPct val="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Да</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C9EFFF"/>
                    </a:solidFill>
                  </a:tcPr>
                </a:tc>
                <a:tc>
                  <a:txBody>
                    <a:bodyPr/>
                    <a:lstStyle/>
                    <a:p>
                      <a:pPr marL="0" marR="0" lvl="0" indent="0" algn="ctr" defTabSz="914400" rtl="0" eaLnBrk="0" fontAlgn="base" latinLnBrk="0" hangingPunct="0">
                        <a:lnSpc>
                          <a:spcPct val="110000"/>
                        </a:lnSpc>
                        <a:spcBef>
                          <a:spcPct val="0"/>
                        </a:spcBef>
                        <a:spcAft>
                          <a:spcPct val="25000"/>
                        </a:spcAft>
                        <a:buClr>
                          <a:srgbClr val="B7C8FF"/>
                        </a:buClr>
                        <a:buSzTx/>
                        <a:buFontTx/>
                        <a:buNone/>
                        <a:tabLst/>
                      </a:pPr>
                      <a:r>
                        <a:rPr kumimoji="0" lang="ru-RU" sz="2000" b="0" i="0" u="none" strike="noStrike" cap="none" normalizeH="0" baseline="0" dirty="0" smtClean="0">
                          <a:ln>
                            <a:noFill/>
                          </a:ln>
                          <a:solidFill>
                            <a:schemeClr val="tx1"/>
                          </a:solidFill>
                          <a:effectLst/>
                          <a:latin typeface="Calibri" pitchFamily="34" charset="0"/>
                          <a:cs typeface="Arial" pitchFamily="34" charset="0"/>
                        </a:rPr>
                        <a:t>Нет</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w="381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C9EFFF"/>
                    </a:solidFill>
                  </a:tcPr>
                </a:tc>
              </a:tr>
            </a:tbl>
          </a:graphicData>
        </a:graphic>
      </p:graphicFrame>
      <p:sp>
        <p:nvSpPr>
          <p:cNvPr id="6" name="Text Box 4"/>
          <p:cNvSpPr txBox="1">
            <a:spLocks noChangeArrowheads="1"/>
          </p:cNvSpPr>
          <p:nvPr/>
        </p:nvSpPr>
        <p:spPr bwMode="auto">
          <a:xfrm>
            <a:off x="314325" y="5906617"/>
            <a:ext cx="8732838" cy="643229"/>
          </a:xfrm>
          <a:prstGeom prst="rect">
            <a:avLst/>
          </a:prstGeom>
          <a:noFill/>
          <a:ln w="9525">
            <a:noFill/>
            <a:miter lim="800000"/>
            <a:headEnd/>
            <a:tailEnd/>
          </a:ln>
        </p:spPr>
        <p:txBody>
          <a:bodyPr wrap="square" lIns="0" tIns="0" rIns="0" bIns="0" anchor="b" anchorCtr="0">
            <a:noAutofit/>
          </a:bodyPr>
          <a:lstStyle>
            <a:lvl1pPr eaLnBrk="0" hangingPunct="0">
              <a:defRPr sz="1500" b="1">
                <a:solidFill>
                  <a:schemeClr val="tx1"/>
                </a:solidFill>
                <a:latin typeface="Arial" pitchFamily="34" charset="0"/>
                <a:cs typeface="Arial" pitchFamily="34" charset="0"/>
              </a:defRPr>
            </a:lvl1pPr>
            <a:lvl2pPr marL="742950" indent="-285750" eaLnBrk="0" hangingPunct="0">
              <a:defRPr sz="1500" b="1">
                <a:solidFill>
                  <a:schemeClr val="tx1"/>
                </a:solidFill>
                <a:latin typeface="Arial" pitchFamily="34" charset="0"/>
                <a:cs typeface="Arial" pitchFamily="34" charset="0"/>
              </a:defRPr>
            </a:lvl2pPr>
            <a:lvl3pPr marL="1143000" indent="-228600" eaLnBrk="0" hangingPunct="0">
              <a:defRPr sz="1500" b="1">
                <a:solidFill>
                  <a:schemeClr val="tx1"/>
                </a:solidFill>
                <a:latin typeface="Arial" pitchFamily="34" charset="0"/>
                <a:cs typeface="Arial" pitchFamily="34" charset="0"/>
              </a:defRPr>
            </a:lvl3pPr>
            <a:lvl4pPr marL="1600200" indent="-228600" eaLnBrk="0" hangingPunct="0">
              <a:defRPr sz="1500" b="1">
                <a:solidFill>
                  <a:schemeClr val="tx1"/>
                </a:solidFill>
                <a:latin typeface="Arial" pitchFamily="34" charset="0"/>
                <a:cs typeface="Arial" pitchFamily="34" charset="0"/>
              </a:defRPr>
            </a:lvl4pPr>
            <a:lvl5pPr marL="2057400" indent="-228600" eaLnBrk="0" hangingPunct="0">
              <a:defRPr sz="15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5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5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5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500" b="1">
                <a:solidFill>
                  <a:schemeClr val="tx1"/>
                </a:solidFill>
                <a:latin typeface="Arial" pitchFamily="34" charset="0"/>
                <a:cs typeface="Arial" pitchFamily="34" charset="0"/>
              </a:defRPr>
            </a:lvl9pPr>
          </a:lstStyle>
          <a:p>
            <a:pPr eaLnBrk="1" hangingPunct="1">
              <a:lnSpc>
                <a:spcPct val="95000"/>
              </a:lnSpc>
              <a:spcBef>
                <a:spcPct val="0"/>
              </a:spcBef>
              <a:tabLst>
                <a:tab pos="3657600" algn="l"/>
                <a:tab pos="6223000" algn="l"/>
              </a:tabLst>
            </a:pPr>
            <a:r>
              <a:rPr lang="en-US" sz="1000" b="0" dirty="0" smtClean="0">
                <a:latin typeface="+mj-lt"/>
              </a:rPr>
              <a:t>Khatami A. </a:t>
            </a:r>
            <a:r>
              <a:rPr lang="en-US" sz="1000" b="0" i="1" dirty="0" smtClean="0">
                <a:latin typeface="+mj-lt"/>
              </a:rPr>
              <a:t>Expert Rev Vaccines</a:t>
            </a:r>
            <a:r>
              <a:rPr lang="en-US" sz="1000" b="0" dirty="0" smtClean="0">
                <a:latin typeface="+mj-lt"/>
              </a:rPr>
              <a:t>. 2010;9(3):285; </a:t>
            </a:r>
            <a:r>
              <a:rPr lang="en-US" sz="1000" b="0" dirty="0" err="1" smtClean="0">
                <a:latin typeface="+mj-lt"/>
                <a:sym typeface="Symbol" pitchFamily="18" charset="2"/>
              </a:rPr>
              <a:t>Granoff</a:t>
            </a:r>
            <a:r>
              <a:rPr lang="en-US" sz="1000" b="0" dirty="0" smtClean="0">
                <a:latin typeface="+mj-lt"/>
                <a:sym typeface="Symbol" pitchFamily="18" charset="2"/>
              </a:rPr>
              <a:t> DM. </a:t>
            </a:r>
            <a:r>
              <a:rPr lang="it-IT" sz="1000" b="0" dirty="0" smtClean="0">
                <a:latin typeface="+mj-lt"/>
                <a:sym typeface="Symbol" pitchFamily="18" charset="2"/>
              </a:rPr>
              <a:t>In: </a:t>
            </a:r>
            <a:r>
              <a:rPr lang="it-IT" sz="1000" b="0" i="1" dirty="0" smtClean="0">
                <a:latin typeface="+mj-lt"/>
                <a:sym typeface="Symbol" pitchFamily="18" charset="2"/>
              </a:rPr>
              <a:t>Vaccines</a:t>
            </a:r>
            <a:r>
              <a:rPr lang="it-IT" sz="1000" b="0" dirty="0" smtClean="0">
                <a:latin typeface="+mj-lt"/>
                <a:sym typeface="Symbol" pitchFamily="18" charset="2"/>
              </a:rPr>
              <a:t>. </a:t>
            </a:r>
            <a:r>
              <a:rPr lang="en-US" sz="1000" b="0" dirty="0" smtClean="0">
                <a:latin typeface="+mj-lt"/>
                <a:sym typeface="Symbol" pitchFamily="18" charset="2"/>
              </a:rPr>
              <a:t>6th ed. 2013: chapter 21. </a:t>
            </a:r>
            <a:endParaRPr lang="en-US" sz="1000" b="0" dirty="0" smtClean="0">
              <a:latin typeface="+mj-l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2606" y="222106"/>
            <a:ext cx="8104187" cy="671512"/>
          </a:xfrm>
        </p:spPr>
        <p:txBody>
          <a:bodyPr anchor="ctr" anchorCtr="0"/>
          <a:lstStyle/>
          <a:p>
            <a:pPr eaLnBrk="1" hangingPunct="1"/>
            <a:r>
              <a:rPr lang="ru-RU" dirty="0" smtClean="0"/>
              <a:t>Рекомендации ВОЗ, </a:t>
            </a:r>
            <a:r>
              <a:rPr lang="en-US" dirty="0" smtClean="0"/>
              <a:t>2011</a:t>
            </a:r>
            <a:r>
              <a:rPr lang="en-US" sz="1600" dirty="0" smtClean="0"/>
              <a:t>[1]</a:t>
            </a:r>
          </a:p>
        </p:txBody>
      </p:sp>
      <p:sp>
        <p:nvSpPr>
          <p:cNvPr id="7171" name="Rectangle 3"/>
          <p:cNvSpPr>
            <a:spLocks noGrp="1" noChangeArrowheads="1"/>
          </p:cNvSpPr>
          <p:nvPr>
            <p:ph type="body" idx="1"/>
          </p:nvPr>
        </p:nvSpPr>
        <p:spPr>
          <a:xfrm>
            <a:off x="336550" y="934461"/>
            <a:ext cx="8496300" cy="5097462"/>
          </a:xfrm>
        </p:spPr>
        <p:txBody>
          <a:bodyPr/>
          <a:lstStyle/>
          <a:p>
            <a:pPr eaLnBrk="1" hangingPunct="1">
              <a:lnSpc>
                <a:spcPct val="90000"/>
              </a:lnSpc>
            </a:pPr>
            <a:r>
              <a:rPr lang="ru-RU" sz="2000" dirty="0" smtClean="0"/>
              <a:t>Конъюгированные вакцины предпочтительнее, чем полисахаридные вакцины, в связи с тем, что они могут индуцировать коллективный иммунитет, а также обладают более высокой иммуногенностью</a:t>
            </a:r>
            <a:r>
              <a:rPr lang="en-US" sz="2000" dirty="0" smtClean="0"/>
              <a:t>,</a:t>
            </a:r>
            <a:r>
              <a:rPr lang="ru-RU" sz="2000" dirty="0" smtClean="0"/>
              <a:t> особенно в возрасте до 2 лет</a:t>
            </a:r>
            <a:r>
              <a:rPr lang="en-US" sz="2000" dirty="0" smtClean="0"/>
              <a:t>. </a:t>
            </a:r>
            <a:endParaRPr lang="ru-RU" sz="2000" dirty="0" smtClean="0"/>
          </a:p>
          <a:p>
            <a:pPr marL="0" indent="0" eaLnBrk="1" hangingPunct="1">
              <a:lnSpc>
                <a:spcPct val="90000"/>
              </a:lnSpc>
              <a:buNone/>
            </a:pPr>
            <a:endParaRPr lang="en-US" sz="2000" dirty="0" smtClean="0"/>
          </a:p>
          <a:p>
            <a:pPr eaLnBrk="1" hangingPunct="1">
              <a:lnSpc>
                <a:spcPct val="90000"/>
              </a:lnSpc>
            </a:pPr>
            <a:r>
              <a:rPr lang="ru-RU" sz="2000" dirty="0" smtClean="0"/>
              <a:t>Как конъюгированные, так и полисахаридные вакцины эффективны и безопасны при использовании у беременных женщин</a:t>
            </a:r>
            <a:r>
              <a:rPr lang="en-US" sz="2000" dirty="0" smtClean="0"/>
              <a:t>.</a:t>
            </a:r>
            <a:endParaRPr lang="ru-RU" sz="2000" dirty="0" smtClean="0"/>
          </a:p>
          <a:p>
            <a:pPr marL="0" indent="0" eaLnBrk="1" hangingPunct="1">
              <a:lnSpc>
                <a:spcPct val="90000"/>
              </a:lnSpc>
              <a:buNone/>
            </a:pPr>
            <a:endParaRPr lang="en-US" sz="2000" dirty="0" smtClean="0"/>
          </a:p>
          <a:p>
            <a:pPr eaLnBrk="1" hangingPunct="1">
              <a:lnSpc>
                <a:spcPct val="90000"/>
              </a:lnSpc>
            </a:pPr>
            <a:r>
              <a:rPr lang="ru-RU" sz="2000" dirty="0" smtClean="0"/>
              <a:t>При использовании конъюгированных вакцин один из рекомендуемых подходов заключается в первичной массовой вакцинации всех детей и подростков в возрасте от 9 месяцев до 18 лет, с последующим включением вакцины в программу рутинной иммунизации детей</a:t>
            </a:r>
            <a:r>
              <a:rPr lang="en-US" sz="2000" dirty="0" smtClean="0"/>
              <a:t>.</a:t>
            </a:r>
            <a:endParaRPr lang="ru-RU" sz="2000" dirty="0" smtClean="0"/>
          </a:p>
          <a:p>
            <a:pPr marL="0" indent="0" eaLnBrk="1" hangingPunct="1">
              <a:lnSpc>
                <a:spcPct val="90000"/>
              </a:lnSpc>
              <a:buNone/>
            </a:pPr>
            <a:endParaRPr lang="en-US" sz="2000" dirty="0" smtClean="0"/>
          </a:p>
          <a:p>
            <a:pPr eaLnBrk="1" hangingPunct="1">
              <a:lnSpc>
                <a:spcPct val="90000"/>
              </a:lnSpc>
            </a:pPr>
            <a:r>
              <a:rPr lang="ru-RU" sz="2000" dirty="0" smtClean="0"/>
              <a:t>Возможная необходимость проведения ревакцинации для этой вакцины в настоящее время не определена</a:t>
            </a:r>
            <a:r>
              <a:rPr lang="en-US" sz="2000" dirty="0" smtClean="0"/>
              <a:t>.</a:t>
            </a:r>
          </a:p>
        </p:txBody>
      </p:sp>
      <p:sp>
        <p:nvSpPr>
          <p:cNvPr id="7172" name="Rectangle 4"/>
          <p:cNvSpPr>
            <a:spLocks noChangeArrowheads="1"/>
          </p:cNvSpPr>
          <p:nvPr/>
        </p:nvSpPr>
        <p:spPr bwMode="auto">
          <a:xfrm>
            <a:off x="711200" y="6165850"/>
            <a:ext cx="2665794"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pPr>
            <a:r>
              <a:rPr lang="en-US" sz="1200" dirty="0" smtClean="0">
                <a:latin typeface="Arial" pitchFamily="34" charset="0"/>
                <a:cs typeface="Arial" pitchFamily="34" charset="0"/>
              </a:rPr>
              <a:t>[1]</a:t>
            </a:r>
            <a:r>
              <a:rPr lang="fr-FR" sz="1200" b="0" dirty="0" smtClean="0">
                <a:latin typeface="Arial" pitchFamily="34" charset="0"/>
                <a:cs typeface="Arial" pitchFamily="34" charset="0"/>
              </a:rPr>
              <a:t> </a:t>
            </a:r>
            <a:r>
              <a:rPr lang="ru-RU" sz="1200" b="0" dirty="0">
                <a:latin typeface="Arial" pitchFamily="34" charset="0"/>
                <a:cs typeface="Arial" pitchFamily="34" charset="0"/>
              </a:rPr>
              <a:t>Позиция ВОЗ, 28 ноября </a:t>
            </a:r>
            <a:r>
              <a:rPr lang="en-US" sz="1200" b="0" dirty="0">
                <a:latin typeface="Arial" pitchFamily="34" charset="0"/>
                <a:cs typeface="Arial" pitchFamily="34" charset="0"/>
              </a:rPr>
              <a:t>2011</a:t>
            </a:r>
            <a:r>
              <a:rPr lang="ru-RU" sz="1200" b="0" dirty="0">
                <a:latin typeface="Arial" pitchFamily="34" charset="0"/>
                <a:cs typeface="Arial" pitchFamily="34" charset="0"/>
              </a:rPr>
              <a:t> г.</a:t>
            </a:r>
            <a:endParaRPr lang="en-US" sz="1200" b="0" dirty="0">
              <a:latin typeface="Arial" pitchFamily="34" charset="0"/>
              <a:cs typeface="Arial" pitchFamily="34" charset="0"/>
            </a:endParaRPr>
          </a:p>
        </p:txBody>
      </p:sp>
    </p:spTree>
    <p:extLst>
      <p:ext uri="{BB962C8B-B14F-4D97-AF65-F5344CB8AC3E}">
        <p14:creationId xmlns:p14="http://schemas.microsoft.com/office/powerpoint/2010/main" val="2607434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250826" y="1053156"/>
            <a:ext cx="8425584" cy="5495925"/>
          </a:xfrm>
        </p:spPr>
        <p:txBody>
          <a:bodyPr/>
          <a:lstStyle/>
          <a:p>
            <a:pPr eaLnBrk="1" hangingPunct="1">
              <a:lnSpc>
                <a:spcPct val="80000"/>
              </a:lnSpc>
            </a:pPr>
            <a:r>
              <a:rPr lang="ru-RU" sz="2000" dirty="0" smtClean="0"/>
              <a:t>Высокие эпидемические уровни ИМИ </a:t>
            </a:r>
            <a:br>
              <a:rPr lang="ru-RU" sz="2000" dirty="0" smtClean="0"/>
            </a:br>
            <a:r>
              <a:rPr lang="en-US" sz="2000" dirty="0" smtClean="0"/>
              <a:t>(&gt;10 </a:t>
            </a:r>
            <a:r>
              <a:rPr lang="ru-RU" sz="2000" dirty="0" smtClean="0"/>
              <a:t>случаев на 100 тыс. населения в год</a:t>
            </a:r>
            <a:r>
              <a:rPr lang="en-US" sz="2000" dirty="0" smtClean="0"/>
              <a:t>)</a:t>
            </a:r>
          </a:p>
          <a:p>
            <a:pPr eaLnBrk="1" hangingPunct="1">
              <a:lnSpc>
                <a:spcPct val="80000"/>
              </a:lnSpc>
            </a:pPr>
            <a:r>
              <a:rPr lang="ru-RU" sz="2000" dirty="0" smtClean="0"/>
              <a:t>Средние эндемические уровни </a:t>
            </a:r>
            <a:r>
              <a:rPr lang="en-US" sz="2000" dirty="0" smtClean="0"/>
              <a:t>(2–10 </a:t>
            </a:r>
            <a:r>
              <a:rPr lang="ru-RU" sz="2000" dirty="0" smtClean="0"/>
              <a:t>случаев</a:t>
            </a:r>
            <a:r>
              <a:rPr lang="en-US" sz="2000" dirty="0" smtClean="0"/>
              <a:t>/100 </a:t>
            </a:r>
            <a:r>
              <a:rPr lang="ru-RU" sz="2000" dirty="0" smtClean="0"/>
              <a:t>тыс. человек в год</a:t>
            </a:r>
            <a:r>
              <a:rPr lang="en-US" sz="2000" dirty="0" smtClean="0"/>
              <a:t>) </a:t>
            </a:r>
          </a:p>
          <a:p>
            <a:pPr eaLnBrk="1" hangingPunct="1">
              <a:lnSpc>
                <a:spcPct val="90000"/>
              </a:lnSpc>
            </a:pPr>
            <a:r>
              <a:rPr lang="ru-RU" sz="2000" dirty="0" smtClean="0"/>
              <a:t>В странах с меньшей заболеваемостью </a:t>
            </a:r>
            <a:r>
              <a:rPr lang="en-US" sz="2000" dirty="0" smtClean="0"/>
              <a:t>(&lt;2 </a:t>
            </a:r>
            <a:r>
              <a:rPr lang="ru-RU" sz="2000" dirty="0" smtClean="0"/>
              <a:t>случаев</a:t>
            </a:r>
            <a:r>
              <a:rPr lang="en-US" sz="2000" dirty="0" smtClean="0"/>
              <a:t>/100 </a:t>
            </a:r>
            <a:r>
              <a:rPr lang="ru-RU" sz="2000" dirty="0" smtClean="0"/>
              <a:t>тыс. человек в год</a:t>
            </a:r>
            <a:r>
              <a:rPr lang="en-US" sz="2000" dirty="0" smtClean="0"/>
              <a:t>),</a:t>
            </a:r>
            <a:r>
              <a:rPr lang="ru-RU" sz="2000" dirty="0" smtClean="0"/>
              <a:t> вакцинация против менингококковой инфекции рекомендуется только в определенных группах риска</a:t>
            </a:r>
            <a:endParaRPr lang="en-US" sz="2000" dirty="0" smtClean="0"/>
          </a:p>
          <a:p>
            <a:pPr lvl="1" eaLnBrk="1" hangingPunct="1">
              <a:lnSpc>
                <a:spcPct val="80000"/>
              </a:lnSpc>
            </a:pPr>
            <a:r>
              <a:rPr lang="ru-RU" sz="1800" dirty="0" smtClean="0"/>
              <a:t>дети и молодые взрослые в закрытых сообществах, т.е. школах-интернатах, военных лагерях;</a:t>
            </a:r>
            <a:endParaRPr lang="en-US" sz="1800" dirty="0" smtClean="0"/>
          </a:p>
          <a:p>
            <a:pPr lvl="1" eaLnBrk="1" hangingPunct="1">
              <a:lnSpc>
                <a:spcPct val="80000"/>
              </a:lnSpc>
            </a:pPr>
            <a:r>
              <a:rPr lang="ru-RU" sz="1800" dirty="0" smtClean="0"/>
              <a:t>работники бактериологических лабораторий, подвергающиеся высокому риску воздействия менингококков;</a:t>
            </a:r>
            <a:endParaRPr lang="en-US" sz="1800" dirty="0" smtClean="0"/>
          </a:p>
          <a:p>
            <a:pPr lvl="1" eaLnBrk="1" hangingPunct="1">
              <a:lnSpc>
                <a:spcPct val="80000"/>
              </a:lnSpc>
            </a:pPr>
            <a:r>
              <a:rPr lang="ru-RU" sz="1800" dirty="0" smtClean="0"/>
              <a:t>лица, путешествующие в </a:t>
            </a:r>
            <a:r>
              <a:rPr lang="ru-RU" sz="1800" dirty="0" err="1" smtClean="0"/>
              <a:t>высокоэндемичные</a:t>
            </a:r>
            <a:r>
              <a:rPr lang="ru-RU" sz="1800" dirty="0" smtClean="0"/>
              <a:t> регионы мира, должны быть привиты против распространенных в данных регион</a:t>
            </a:r>
            <a:r>
              <a:rPr lang="ru-RU" sz="1800" dirty="0"/>
              <a:t>а</a:t>
            </a:r>
            <a:r>
              <a:rPr lang="ru-RU" sz="1800" dirty="0" smtClean="0"/>
              <a:t>х </a:t>
            </a:r>
            <a:r>
              <a:rPr lang="ru-RU" sz="1800" dirty="0" err="1" smtClean="0"/>
              <a:t>серогрупп</a:t>
            </a:r>
            <a:r>
              <a:rPr lang="en-US" sz="1800" dirty="0" smtClean="0"/>
              <a:t>.</a:t>
            </a:r>
          </a:p>
          <a:p>
            <a:pPr marL="457200" lvl="1" indent="0" eaLnBrk="1" hangingPunct="1">
              <a:lnSpc>
                <a:spcPct val="80000"/>
              </a:lnSpc>
              <a:buNone/>
            </a:pPr>
            <a:endParaRPr lang="en-US" sz="1800" dirty="0" smtClean="0"/>
          </a:p>
          <a:p>
            <a:pPr eaLnBrk="1" hangingPunct="1">
              <a:lnSpc>
                <a:spcPct val="80000"/>
              </a:lnSpc>
            </a:pPr>
            <a:r>
              <a:rPr lang="ru-RU" sz="2000" dirty="0" smtClean="0"/>
              <a:t>Вакцинацию против менингококковой инфекции следует предлагать всем лицам, имеющим</a:t>
            </a:r>
            <a:endParaRPr lang="en-US" sz="2000" dirty="0" smtClean="0"/>
          </a:p>
          <a:p>
            <a:pPr lvl="1" eaLnBrk="1" hangingPunct="1">
              <a:lnSpc>
                <a:spcPct val="80000"/>
              </a:lnSpc>
            </a:pPr>
            <a:r>
              <a:rPr lang="ru-RU" sz="1800" dirty="0" smtClean="0"/>
              <a:t>иммунодефицит, в том числе </a:t>
            </a:r>
            <a:r>
              <a:rPr lang="ru-RU" sz="1800" dirty="0" err="1" smtClean="0"/>
              <a:t>асплению</a:t>
            </a:r>
            <a:r>
              <a:rPr lang="ru-RU" sz="1800" dirty="0" smtClean="0"/>
              <a:t>, дефицит терминальных компонентов системы комплемента или ВИЧ-инфекцию на поздних стадиях</a:t>
            </a:r>
            <a:r>
              <a:rPr lang="en-US" sz="1800" dirty="0" smtClean="0"/>
              <a:t>.</a:t>
            </a:r>
          </a:p>
        </p:txBody>
      </p:sp>
      <p:sp>
        <p:nvSpPr>
          <p:cNvPr id="8195" name="Rectangle 2"/>
          <p:cNvSpPr>
            <a:spLocks noGrp="1" noChangeArrowheads="1"/>
          </p:cNvSpPr>
          <p:nvPr>
            <p:ph type="title"/>
          </p:nvPr>
        </p:nvSpPr>
        <p:spPr>
          <a:xfrm>
            <a:off x="457922" y="159761"/>
            <a:ext cx="8187314" cy="733857"/>
          </a:xfrm>
        </p:spPr>
        <p:txBody>
          <a:bodyPr anchor="ctr" anchorCtr="0"/>
          <a:lstStyle/>
          <a:p>
            <a:pPr eaLnBrk="1" hangingPunct="1"/>
            <a:r>
              <a:rPr lang="ru-RU" dirty="0" smtClean="0"/>
              <a:t>Рекомендации ВОЗ, </a:t>
            </a:r>
            <a:r>
              <a:rPr lang="en-US" dirty="0" smtClean="0"/>
              <a:t>2011</a:t>
            </a:r>
            <a:r>
              <a:rPr lang="en-US" sz="1600" dirty="0" smtClean="0"/>
              <a:t>[1]</a:t>
            </a:r>
          </a:p>
        </p:txBody>
      </p:sp>
      <p:sp>
        <p:nvSpPr>
          <p:cNvPr id="8196" name="Rectangle 4"/>
          <p:cNvSpPr>
            <a:spLocks noChangeArrowheads="1"/>
          </p:cNvSpPr>
          <p:nvPr/>
        </p:nvSpPr>
        <p:spPr bwMode="auto">
          <a:xfrm>
            <a:off x="409862" y="6309015"/>
            <a:ext cx="3759042"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pPr>
            <a:r>
              <a:rPr lang="fr-FR" sz="1200" b="0" dirty="0" smtClean="0">
                <a:latin typeface="Arial" pitchFamily="34" charset="0"/>
                <a:cs typeface="Arial" pitchFamily="34" charset="0"/>
              </a:rPr>
              <a:t>[1]</a:t>
            </a:r>
            <a:r>
              <a:rPr lang="ru-RU" sz="1200" b="0" dirty="0" smtClean="0">
                <a:latin typeface="Arial" pitchFamily="34" charset="0"/>
                <a:cs typeface="Arial" pitchFamily="34" charset="0"/>
              </a:rPr>
              <a:t>Позиционный </a:t>
            </a:r>
            <a:r>
              <a:rPr lang="ru-RU" sz="1200" b="0" dirty="0">
                <a:latin typeface="Arial" pitchFamily="34" charset="0"/>
                <a:cs typeface="Arial" pitchFamily="34" charset="0"/>
              </a:rPr>
              <a:t>документ ВОЗ, 28 ноября </a:t>
            </a:r>
            <a:r>
              <a:rPr lang="en-US" sz="1200" b="0" dirty="0">
                <a:latin typeface="Arial" pitchFamily="34" charset="0"/>
                <a:cs typeface="Arial" pitchFamily="34" charset="0"/>
              </a:rPr>
              <a:t>2011</a:t>
            </a:r>
            <a:r>
              <a:rPr lang="ru-RU" sz="1200" b="0" dirty="0">
                <a:latin typeface="Arial" pitchFamily="34" charset="0"/>
                <a:cs typeface="Arial" pitchFamily="34" charset="0"/>
              </a:rPr>
              <a:t> г.</a:t>
            </a:r>
            <a:endParaRPr lang="en-US" sz="1200" b="0" dirty="0">
              <a:latin typeface="Arial" pitchFamily="34" charset="0"/>
              <a:cs typeface="Arial" pitchFamily="34" charset="0"/>
            </a:endParaRPr>
          </a:p>
        </p:txBody>
      </p:sp>
    </p:spTree>
    <p:extLst>
      <p:ext uri="{BB962C8B-B14F-4D97-AF65-F5344CB8AC3E}">
        <p14:creationId xmlns:p14="http://schemas.microsoft.com/office/powerpoint/2010/main" val="2558380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a:xfrm>
            <a:off x="534390" y="273131"/>
            <a:ext cx="8035893" cy="956382"/>
          </a:xfrm>
        </p:spPr>
        <p:txBody>
          <a:bodyPr/>
          <a:lstStyle/>
          <a:p>
            <a:r>
              <a:rPr lang="ru-RU" dirty="0"/>
              <a:t>Возбудитель инвазивных менингококковых  заболеваний</a:t>
            </a:r>
            <a:r>
              <a:rPr lang="it-IT" dirty="0"/>
              <a:t>: </a:t>
            </a:r>
            <a:r>
              <a:rPr lang="it-IT" i="1" dirty="0" smtClean="0"/>
              <a:t>Neisseria meningitidis</a:t>
            </a:r>
            <a:endParaRPr lang="en-US" dirty="0"/>
          </a:p>
        </p:txBody>
      </p:sp>
      <p:sp>
        <p:nvSpPr>
          <p:cNvPr id="38" name="Content Placeholder 37"/>
          <p:cNvSpPr>
            <a:spLocks noGrp="1"/>
          </p:cNvSpPr>
          <p:nvPr>
            <p:ph sz="half" idx="1"/>
          </p:nvPr>
        </p:nvSpPr>
        <p:spPr>
          <a:xfrm>
            <a:off x="301751" y="1468438"/>
            <a:ext cx="4273423" cy="4525963"/>
          </a:xfrm>
        </p:spPr>
        <p:txBody>
          <a:bodyPr/>
          <a:lstStyle/>
          <a:p>
            <a:r>
              <a:rPr lang="ru-RU" dirty="0" smtClean="0"/>
              <a:t>Менингококки –</a:t>
            </a:r>
            <a:r>
              <a:rPr lang="en-US" dirty="0" smtClean="0"/>
              <a:t> </a:t>
            </a:r>
            <a:r>
              <a:rPr lang="ru-RU" dirty="0" smtClean="0"/>
              <a:t>грамм-отрицательные диплококки, окруженные полисахаридной капсулой</a:t>
            </a:r>
            <a:endParaRPr lang="en-US" baseline="30000" dirty="0" smtClean="0"/>
          </a:p>
          <a:p>
            <a:pPr lvl="1"/>
            <a:r>
              <a:rPr lang="ru-RU" dirty="0" smtClean="0"/>
              <a:t>Полисахаридная капсула определяет </a:t>
            </a:r>
            <a:r>
              <a:rPr lang="ru-RU" dirty="0" err="1" smtClean="0"/>
              <a:t>серогруппу</a:t>
            </a:r>
            <a:r>
              <a:rPr lang="ru-RU" dirty="0" smtClean="0"/>
              <a:t> патогена</a:t>
            </a:r>
            <a:r>
              <a:rPr lang="en-US" dirty="0" smtClean="0"/>
              <a:t> (</a:t>
            </a:r>
            <a:r>
              <a:rPr lang="ru-RU" dirty="0" smtClean="0"/>
              <a:t>СГ</a:t>
            </a:r>
            <a:r>
              <a:rPr lang="en-US" dirty="0" smtClean="0"/>
              <a:t>)</a:t>
            </a:r>
            <a:endParaRPr lang="en-US" baseline="30000" dirty="0" smtClean="0"/>
          </a:p>
          <a:p>
            <a:pPr lvl="1"/>
            <a:r>
              <a:rPr lang="ru-RU" dirty="0"/>
              <a:t>Ш</a:t>
            </a:r>
            <a:r>
              <a:rPr lang="ru-RU" dirty="0" smtClean="0"/>
              <a:t>есть</a:t>
            </a:r>
            <a:r>
              <a:rPr lang="en-US" dirty="0" smtClean="0"/>
              <a:t> (A, B, C, Y, X, </a:t>
            </a:r>
            <a:r>
              <a:rPr lang="ru-RU" dirty="0"/>
              <a:t>и</a:t>
            </a:r>
            <a:r>
              <a:rPr lang="en-US" dirty="0" smtClean="0"/>
              <a:t> W*) </a:t>
            </a:r>
            <a:r>
              <a:rPr lang="ru-RU" dirty="0" smtClean="0"/>
              <a:t>из </a:t>
            </a:r>
            <a:r>
              <a:rPr lang="en-US" dirty="0" smtClean="0"/>
              <a:t>12 </a:t>
            </a:r>
            <a:r>
              <a:rPr lang="ru-RU" dirty="0" smtClean="0"/>
              <a:t>известных </a:t>
            </a:r>
            <a:r>
              <a:rPr lang="ru-RU" dirty="0" err="1" smtClean="0"/>
              <a:t>серогрупп</a:t>
            </a:r>
            <a:r>
              <a:rPr lang="en-US" dirty="0" smtClean="0"/>
              <a:t> </a:t>
            </a:r>
            <a:r>
              <a:rPr lang="ru-RU" dirty="0" smtClean="0"/>
              <a:t>вызывают менингококковые заболевания во всем мире</a:t>
            </a:r>
            <a:endParaRPr lang="en-US" baseline="30000" dirty="0" smtClean="0"/>
          </a:p>
          <a:p>
            <a:endParaRPr lang="en-US" dirty="0"/>
          </a:p>
        </p:txBody>
      </p:sp>
      <p:sp>
        <p:nvSpPr>
          <p:cNvPr id="103" name="Rectangle 102"/>
          <p:cNvSpPr/>
          <p:nvPr/>
        </p:nvSpPr>
        <p:spPr>
          <a:xfrm>
            <a:off x="5525124" y="4144255"/>
            <a:ext cx="3237875" cy="369332"/>
          </a:xfrm>
          <a:prstGeom prst="rect">
            <a:avLst/>
          </a:prstGeom>
        </p:spPr>
        <p:txBody>
          <a:bodyPr wrap="square">
            <a:spAutoFit/>
          </a:bodyPr>
          <a:lstStyle/>
          <a:p>
            <a:pPr algn="ctr">
              <a:spcBef>
                <a:spcPts val="0"/>
              </a:spcBef>
            </a:pPr>
            <a:r>
              <a:rPr lang="ru-RU" dirty="0" smtClean="0">
                <a:solidFill>
                  <a:schemeClr val="accent1"/>
                </a:solidFill>
                <a:latin typeface="Trebuchet MS" pitchFamily="34" charset="0"/>
              </a:rPr>
              <a:t>Полисахаридная</a:t>
            </a:r>
            <a:r>
              <a:rPr lang="en-US" dirty="0" smtClean="0">
                <a:solidFill>
                  <a:schemeClr val="accent1"/>
                </a:solidFill>
                <a:latin typeface="Trebuchet MS" pitchFamily="34" charset="0"/>
              </a:rPr>
              <a:t> </a:t>
            </a:r>
            <a:r>
              <a:rPr lang="ru-RU" dirty="0" smtClean="0">
                <a:solidFill>
                  <a:schemeClr val="accent1"/>
                </a:solidFill>
                <a:latin typeface="Trebuchet MS" pitchFamily="34" charset="0"/>
              </a:rPr>
              <a:t>капсула</a:t>
            </a:r>
            <a:endParaRPr lang="en-US" baseline="30000" dirty="0">
              <a:solidFill>
                <a:schemeClr val="accent1"/>
              </a:solidFill>
              <a:latin typeface="Trebuchet MS" pitchFamily="34" charset="0"/>
            </a:endParaRPr>
          </a:p>
        </p:txBody>
      </p:sp>
      <p:sp>
        <p:nvSpPr>
          <p:cNvPr id="40" name="Text Box 4"/>
          <p:cNvSpPr txBox="1">
            <a:spLocks noChangeArrowheads="1"/>
          </p:cNvSpPr>
          <p:nvPr/>
        </p:nvSpPr>
        <p:spPr bwMode="auto">
          <a:xfrm>
            <a:off x="314325" y="5912746"/>
            <a:ext cx="8707438" cy="628714"/>
          </a:xfrm>
          <a:prstGeom prst="rect">
            <a:avLst/>
          </a:prstGeom>
          <a:noFill/>
          <a:ln w="9525">
            <a:noFill/>
            <a:miter lim="800000"/>
            <a:headEnd/>
            <a:tailEnd/>
          </a:ln>
        </p:spPr>
        <p:txBody>
          <a:bodyPr wrap="square" lIns="0" tIns="0" rIns="0" bIns="0" anchor="b" anchorCtr="0">
            <a:noAutofit/>
          </a:bodyPr>
          <a:lstStyle>
            <a:lvl1pPr eaLnBrk="0" hangingPunct="0">
              <a:defRPr sz="1500" b="1">
                <a:solidFill>
                  <a:schemeClr val="tx1"/>
                </a:solidFill>
                <a:latin typeface="Arial" pitchFamily="34" charset="0"/>
                <a:cs typeface="Arial" pitchFamily="34" charset="0"/>
              </a:defRPr>
            </a:lvl1pPr>
            <a:lvl2pPr marL="742950" indent="-285750" eaLnBrk="0" hangingPunct="0">
              <a:defRPr sz="1500" b="1">
                <a:solidFill>
                  <a:schemeClr val="tx1"/>
                </a:solidFill>
                <a:latin typeface="Arial" pitchFamily="34" charset="0"/>
                <a:cs typeface="Arial" pitchFamily="34" charset="0"/>
              </a:defRPr>
            </a:lvl2pPr>
            <a:lvl3pPr marL="1143000" indent="-228600" eaLnBrk="0" hangingPunct="0">
              <a:defRPr sz="1500" b="1">
                <a:solidFill>
                  <a:schemeClr val="tx1"/>
                </a:solidFill>
                <a:latin typeface="Arial" pitchFamily="34" charset="0"/>
                <a:cs typeface="Arial" pitchFamily="34" charset="0"/>
              </a:defRPr>
            </a:lvl3pPr>
            <a:lvl4pPr marL="1600200" indent="-228600" eaLnBrk="0" hangingPunct="0">
              <a:defRPr sz="1500" b="1">
                <a:solidFill>
                  <a:schemeClr val="tx1"/>
                </a:solidFill>
                <a:latin typeface="Arial" pitchFamily="34" charset="0"/>
                <a:cs typeface="Arial" pitchFamily="34" charset="0"/>
              </a:defRPr>
            </a:lvl4pPr>
            <a:lvl5pPr marL="2057400" indent="-228600" eaLnBrk="0" hangingPunct="0">
              <a:defRPr sz="15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5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5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5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500" b="1">
                <a:solidFill>
                  <a:schemeClr val="tx1"/>
                </a:solidFill>
                <a:latin typeface="Arial" pitchFamily="34" charset="0"/>
                <a:cs typeface="Arial" pitchFamily="34" charset="0"/>
              </a:defRPr>
            </a:lvl9pPr>
          </a:lstStyle>
          <a:p>
            <a:pPr>
              <a:spcBef>
                <a:spcPct val="0"/>
              </a:spcBef>
              <a:defRPr/>
            </a:pPr>
            <a:endParaRPr lang="en-US" sz="1000" b="0" baseline="30000" dirty="0" smtClean="0">
              <a:solidFill>
                <a:schemeClr val="tx2"/>
              </a:solidFill>
              <a:latin typeface="+mn-lt"/>
            </a:endParaRPr>
          </a:p>
          <a:p>
            <a:pPr>
              <a:spcBef>
                <a:spcPct val="0"/>
              </a:spcBef>
              <a:defRPr/>
            </a:pPr>
            <a:r>
              <a:rPr lang="en-US" sz="1200" b="0" baseline="30000" dirty="0" smtClean="0">
                <a:latin typeface="+mj-lt"/>
              </a:rPr>
              <a:t>*</a:t>
            </a:r>
            <a:r>
              <a:rPr lang="en-US" sz="1200" b="0" dirty="0" smtClean="0">
                <a:latin typeface="+mj-lt"/>
              </a:rPr>
              <a:t>W-135 </a:t>
            </a:r>
            <a:r>
              <a:rPr lang="ru-RU" sz="1200" b="0" dirty="0" smtClean="0">
                <a:latin typeface="+mj-lt"/>
              </a:rPr>
              <a:t>была переименована на </a:t>
            </a:r>
            <a:r>
              <a:rPr lang="en-US" sz="1200" b="0" dirty="0" smtClean="0">
                <a:latin typeface="+mj-lt"/>
              </a:rPr>
              <a:t> W </a:t>
            </a:r>
            <a:r>
              <a:rPr lang="ru-RU" sz="1200" b="0" dirty="0" smtClean="0">
                <a:latin typeface="+mj-lt"/>
              </a:rPr>
              <a:t>по новой номенклатуре</a:t>
            </a:r>
            <a:r>
              <a:rPr lang="en-US" sz="1200" b="0" dirty="0" smtClean="0">
                <a:latin typeface="+mj-lt"/>
              </a:rPr>
              <a:t>.</a:t>
            </a:r>
            <a:r>
              <a:rPr lang="en-US" sz="1200" b="0" baseline="30000" dirty="0" smtClean="0">
                <a:solidFill>
                  <a:schemeClr val="tx2"/>
                </a:solidFill>
                <a:latin typeface="+mn-lt"/>
              </a:rPr>
              <a:t/>
            </a:r>
            <a:br>
              <a:rPr lang="en-US" sz="1200" b="0" baseline="30000" dirty="0" smtClean="0">
                <a:solidFill>
                  <a:schemeClr val="tx2"/>
                </a:solidFill>
                <a:latin typeface="+mn-lt"/>
              </a:rPr>
            </a:br>
            <a:r>
              <a:rPr lang="en-US" sz="1000" b="0" dirty="0" smtClean="0">
                <a:solidFill>
                  <a:schemeClr val="tx2"/>
                </a:solidFill>
                <a:latin typeface="+mn-lt"/>
              </a:rPr>
              <a:t>Pollard AJ. In: </a:t>
            </a:r>
            <a:r>
              <a:rPr lang="en-US" sz="1000" b="0" i="1" dirty="0" smtClean="0">
                <a:solidFill>
                  <a:schemeClr val="tx2"/>
                </a:solidFill>
                <a:latin typeface="+mn-lt"/>
              </a:rPr>
              <a:t>Harrison's Principles of Internal Medicine</a:t>
            </a:r>
            <a:r>
              <a:rPr lang="en-US" sz="1000" b="0" dirty="0" smtClean="0">
                <a:solidFill>
                  <a:schemeClr val="tx2"/>
                </a:solidFill>
                <a:latin typeface="+mn-lt"/>
              </a:rPr>
              <a:t>. 18th ed. 2012;chapter 143; </a:t>
            </a:r>
            <a:r>
              <a:rPr lang="en-US" sz="1000" b="0" dirty="0" smtClean="0">
                <a:latin typeface="+mn-lt"/>
              </a:rPr>
              <a:t>Harrison LH. </a:t>
            </a:r>
            <a:r>
              <a:rPr lang="en-US" sz="1000" b="0" i="1" dirty="0" err="1" smtClean="0">
                <a:latin typeface="+mn-lt"/>
              </a:rPr>
              <a:t>Clin</a:t>
            </a:r>
            <a:r>
              <a:rPr lang="en-US" sz="1000" b="0" i="1" dirty="0" smtClean="0">
                <a:latin typeface="+mn-lt"/>
              </a:rPr>
              <a:t> Infect Dis</a:t>
            </a:r>
            <a:r>
              <a:rPr lang="en-US" sz="1000" b="0" dirty="0" smtClean="0">
                <a:latin typeface="+mn-lt"/>
              </a:rPr>
              <a:t>. 2010;50(</a:t>
            </a:r>
            <a:r>
              <a:rPr lang="en-US" sz="1000" b="0" dirty="0" err="1" smtClean="0">
                <a:latin typeface="+mn-lt"/>
              </a:rPr>
              <a:t>Suppl</a:t>
            </a:r>
            <a:r>
              <a:rPr lang="en-US" sz="1000" b="0" dirty="0" smtClean="0">
                <a:latin typeface="+mn-lt"/>
              </a:rPr>
              <a:t> 2);S37. http://www.who.int/mediacentre/factsheets/fs141/en/; </a:t>
            </a:r>
            <a:r>
              <a:rPr lang="en-US" sz="1000" b="0" dirty="0" smtClean="0">
                <a:solidFill>
                  <a:schemeClr val="tx2"/>
                </a:solidFill>
                <a:latin typeface="+mn-lt"/>
              </a:rPr>
              <a:t>Image adapted from </a:t>
            </a:r>
            <a:r>
              <a:rPr lang="en-US" sz="1000" b="0" dirty="0" err="1" smtClean="0">
                <a:solidFill>
                  <a:schemeClr val="tx2"/>
                </a:solidFill>
                <a:latin typeface="+mn-lt"/>
              </a:rPr>
              <a:t>Criss</a:t>
            </a:r>
            <a:r>
              <a:rPr lang="en-US" sz="1000" b="0" dirty="0" smtClean="0">
                <a:solidFill>
                  <a:schemeClr val="tx2"/>
                </a:solidFill>
                <a:latin typeface="+mn-lt"/>
              </a:rPr>
              <a:t> AK. </a:t>
            </a:r>
            <a:r>
              <a:rPr lang="en-US" sz="1000" b="0" i="1" dirty="0" smtClean="0">
                <a:solidFill>
                  <a:schemeClr val="tx2"/>
                </a:solidFill>
                <a:latin typeface="+mn-lt"/>
              </a:rPr>
              <a:t>Nat Rev Microbiology</a:t>
            </a:r>
            <a:r>
              <a:rPr lang="en-US" sz="1000" b="0" dirty="0" smtClean="0">
                <a:solidFill>
                  <a:schemeClr val="tx2"/>
                </a:solidFill>
                <a:latin typeface="+mn-lt"/>
              </a:rPr>
              <a:t>. 2012;10(3):178; </a:t>
            </a:r>
            <a:br>
              <a:rPr lang="en-US" sz="1000" b="0" dirty="0" smtClean="0">
                <a:solidFill>
                  <a:schemeClr val="tx2"/>
                </a:solidFill>
                <a:latin typeface="+mn-lt"/>
              </a:rPr>
            </a:br>
            <a:r>
              <a:rPr lang="en-US" sz="1000" b="0" dirty="0" smtClean="0">
                <a:latin typeface="+mj-lt"/>
              </a:rPr>
              <a:t>Harrison OB. </a:t>
            </a:r>
            <a:r>
              <a:rPr lang="en-US" sz="1000" b="0" i="1" dirty="0" err="1" smtClean="0">
                <a:latin typeface="+mj-lt"/>
              </a:rPr>
              <a:t>Emerg</a:t>
            </a:r>
            <a:r>
              <a:rPr lang="en-US" sz="1000" b="0" i="1" dirty="0" smtClean="0">
                <a:latin typeface="+mj-lt"/>
              </a:rPr>
              <a:t> Infect Dis. </a:t>
            </a:r>
            <a:r>
              <a:rPr lang="en-US" sz="1000" b="0" dirty="0" smtClean="0">
                <a:latin typeface="+mj-lt"/>
              </a:rPr>
              <a:t>2013;19(4):566</a:t>
            </a:r>
            <a:r>
              <a:rPr lang="en-US" sz="1000" b="0" dirty="0" smtClean="0">
                <a:solidFill>
                  <a:schemeClr val="tx2"/>
                </a:solidFill>
                <a:latin typeface="+mj-lt"/>
              </a:rPr>
              <a:t>.</a:t>
            </a:r>
          </a:p>
        </p:txBody>
      </p:sp>
      <p:grpSp>
        <p:nvGrpSpPr>
          <p:cNvPr id="57" name="Group 56"/>
          <p:cNvGrpSpPr/>
          <p:nvPr/>
        </p:nvGrpSpPr>
        <p:grpSpPr>
          <a:xfrm>
            <a:off x="5473710" y="1539555"/>
            <a:ext cx="3096573" cy="2537538"/>
            <a:chOff x="5473710" y="1539555"/>
            <a:chExt cx="3096573" cy="2537538"/>
          </a:xfrm>
        </p:grpSpPr>
        <p:sp>
          <p:nvSpPr>
            <p:cNvPr id="25605" name="Freeform 5"/>
            <p:cNvSpPr>
              <a:spLocks/>
            </p:cNvSpPr>
            <p:nvPr/>
          </p:nvSpPr>
          <p:spPr bwMode="auto">
            <a:xfrm>
              <a:off x="5772688" y="1972989"/>
              <a:ext cx="2570163" cy="1857375"/>
            </a:xfrm>
            <a:custGeom>
              <a:avLst/>
              <a:gdLst/>
              <a:ahLst/>
              <a:cxnLst>
                <a:cxn ang="0">
                  <a:pos x="1070" y="395"/>
                </a:cxn>
                <a:cxn ang="0">
                  <a:pos x="535" y="791"/>
                </a:cxn>
                <a:cxn ang="0">
                  <a:pos x="0" y="395"/>
                </a:cxn>
                <a:cxn ang="0">
                  <a:pos x="535" y="0"/>
                </a:cxn>
                <a:cxn ang="0">
                  <a:pos x="1070" y="395"/>
                </a:cxn>
              </a:cxnLst>
              <a:rect l="0" t="0" r="r" b="b"/>
              <a:pathLst>
                <a:path w="1070" h="791">
                  <a:moveTo>
                    <a:pt x="1070" y="395"/>
                  </a:moveTo>
                  <a:cubicBezTo>
                    <a:pt x="1070" y="614"/>
                    <a:pt x="885" y="791"/>
                    <a:pt x="535" y="791"/>
                  </a:cubicBezTo>
                  <a:cubicBezTo>
                    <a:pt x="191" y="791"/>
                    <a:pt x="0" y="614"/>
                    <a:pt x="0" y="395"/>
                  </a:cubicBezTo>
                  <a:cubicBezTo>
                    <a:pt x="0" y="177"/>
                    <a:pt x="157" y="0"/>
                    <a:pt x="535" y="0"/>
                  </a:cubicBezTo>
                  <a:cubicBezTo>
                    <a:pt x="936" y="0"/>
                    <a:pt x="1070" y="177"/>
                    <a:pt x="1070" y="395"/>
                  </a:cubicBezTo>
                  <a:close/>
                </a:path>
              </a:pathLst>
            </a:custGeom>
            <a:solidFill>
              <a:schemeClr val="tx1">
                <a:lumMod val="25000"/>
                <a:lumOff val="75000"/>
              </a:schemeClr>
            </a:solidFill>
            <a:ln w="9525" cap="flat">
              <a:noFill/>
              <a:prstDash val="solid"/>
              <a:miter lim="800000"/>
              <a:headEnd/>
              <a:tailEn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t" anchorCtr="0" compatLnSpc="1">
              <a:prstTxWarp prst="textNoShape">
                <a:avLst/>
              </a:prstTxWarp>
            </a:bodyPr>
            <a:lstStyle/>
            <a:p>
              <a:endParaRPr lang="en-US" dirty="0"/>
            </a:p>
          </p:txBody>
        </p:sp>
        <p:sp>
          <p:nvSpPr>
            <p:cNvPr id="84" name="Freeform 83"/>
            <p:cNvSpPr/>
            <p:nvPr/>
          </p:nvSpPr>
          <p:spPr>
            <a:xfrm>
              <a:off x="5473710" y="1600400"/>
              <a:ext cx="3015622" cy="2437989"/>
            </a:xfrm>
            <a:custGeom>
              <a:avLst/>
              <a:gdLst>
                <a:gd name="connsiteX0" fmla="*/ 352268 w 2710721"/>
                <a:gd name="connsiteY0" fmla="*/ 392243 h 2183568"/>
                <a:gd name="connsiteX1" fmla="*/ 1011836 w 2710721"/>
                <a:gd name="connsiteY1" fmla="*/ 32479 h 2183568"/>
                <a:gd name="connsiteX2" fmla="*/ 1326629 w 2710721"/>
                <a:gd name="connsiteY2" fmla="*/ 197371 h 2183568"/>
                <a:gd name="connsiteX3" fmla="*/ 1611442 w 2710721"/>
                <a:gd name="connsiteY3" fmla="*/ 107430 h 2183568"/>
                <a:gd name="connsiteX4" fmla="*/ 2001186 w 2710721"/>
                <a:gd name="connsiteY4" fmla="*/ 212361 h 2183568"/>
                <a:gd name="connsiteX5" fmla="*/ 2330970 w 2710721"/>
                <a:gd name="connsiteY5" fmla="*/ 242342 h 2183568"/>
                <a:gd name="connsiteX6" fmla="*/ 2480872 w 2710721"/>
                <a:gd name="connsiteY6" fmla="*/ 557135 h 2183568"/>
                <a:gd name="connsiteX7" fmla="*/ 2675744 w 2710721"/>
                <a:gd name="connsiteY7" fmla="*/ 722027 h 2183568"/>
                <a:gd name="connsiteX8" fmla="*/ 2690734 w 2710721"/>
                <a:gd name="connsiteY8" fmla="*/ 1111771 h 2183568"/>
                <a:gd name="connsiteX9" fmla="*/ 2675744 w 2710721"/>
                <a:gd name="connsiteY9" fmla="*/ 1531496 h 2183568"/>
                <a:gd name="connsiteX10" fmla="*/ 2510852 w 2710721"/>
                <a:gd name="connsiteY10" fmla="*/ 1756348 h 2183568"/>
                <a:gd name="connsiteX11" fmla="*/ 2465882 w 2710721"/>
                <a:gd name="connsiteY11" fmla="*/ 1891260 h 2183568"/>
                <a:gd name="connsiteX12" fmla="*/ 2151088 w 2710721"/>
                <a:gd name="connsiteY12" fmla="*/ 1921240 h 2183568"/>
                <a:gd name="connsiteX13" fmla="*/ 1896255 w 2710721"/>
                <a:gd name="connsiteY13" fmla="*/ 2011181 h 2183568"/>
                <a:gd name="connsiteX14" fmla="*/ 1821304 w 2710721"/>
                <a:gd name="connsiteY14" fmla="*/ 1996191 h 2183568"/>
                <a:gd name="connsiteX15" fmla="*/ 1476531 w 2710721"/>
                <a:gd name="connsiteY15" fmla="*/ 2176073 h 2183568"/>
                <a:gd name="connsiteX16" fmla="*/ 1191718 w 2710721"/>
                <a:gd name="connsiteY16" fmla="*/ 2041161 h 2183568"/>
                <a:gd name="connsiteX17" fmla="*/ 906904 w 2710721"/>
                <a:gd name="connsiteY17" fmla="*/ 2161083 h 2183568"/>
                <a:gd name="connsiteX18" fmla="*/ 742013 w 2710721"/>
                <a:gd name="connsiteY18" fmla="*/ 1936230 h 2183568"/>
                <a:gd name="connsiteX19" fmla="*/ 367259 w 2710721"/>
                <a:gd name="connsiteY19" fmla="*/ 1921240 h 2183568"/>
                <a:gd name="connsiteX20" fmla="*/ 352268 w 2710721"/>
                <a:gd name="connsiteY20" fmla="*/ 1636427 h 2183568"/>
                <a:gd name="connsiteX21" fmla="*/ 37475 w 2710721"/>
                <a:gd name="connsiteY21" fmla="*/ 1441555 h 2183568"/>
                <a:gd name="connsiteX22" fmla="*/ 127416 w 2710721"/>
                <a:gd name="connsiteY22" fmla="*/ 1081791 h 2183568"/>
                <a:gd name="connsiteX23" fmla="*/ 67455 w 2710721"/>
                <a:gd name="connsiteY23" fmla="*/ 841948 h 2183568"/>
                <a:gd name="connsiteX24" fmla="*/ 247337 w 2710721"/>
                <a:gd name="connsiteY24" fmla="*/ 692046 h 218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10721" h="2183568">
                  <a:moveTo>
                    <a:pt x="352268" y="392243"/>
                  </a:moveTo>
                  <a:cubicBezTo>
                    <a:pt x="600855" y="228600"/>
                    <a:pt x="849443" y="64958"/>
                    <a:pt x="1011836" y="32479"/>
                  </a:cubicBezTo>
                  <a:cubicBezTo>
                    <a:pt x="1174229" y="0"/>
                    <a:pt x="1226695" y="184879"/>
                    <a:pt x="1326629" y="197371"/>
                  </a:cubicBezTo>
                  <a:cubicBezTo>
                    <a:pt x="1426563" y="209863"/>
                    <a:pt x="1499016" y="104932"/>
                    <a:pt x="1611442" y="107430"/>
                  </a:cubicBezTo>
                  <a:cubicBezTo>
                    <a:pt x="1723868" y="109928"/>
                    <a:pt x="1881265" y="189876"/>
                    <a:pt x="2001186" y="212361"/>
                  </a:cubicBezTo>
                  <a:cubicBezTo>
                    <a:pt x="2121107" y="234846"/>
                    <a:pt x="2251023" y="184880"/>
                    <a:pt x="2330970" y="242342"/>
                  </a:cubicBezTo>
                  <a:cubicBezTo>
                    <a:pt x="2410917" y="299804"/>
                    <a:pt x="2423410" y="477188"/>
                    <a:pt x="2480872" y="557135"/>
                  </a:cubicBezTo>
                  <a:cubicBezTo>
                    <a:pt x="2538334" y="637082"/>
                    <a:pt x="2640767" y="629588"/>
                    <a:pt x="2675744" y="722027"/>
                  </a:cubicBezTo>
                  <a:cubicBezTo>
                    <a:pt x="2710721" y="814466"/>
                    <a:pt x="2690734" y="976860"/>
                    <a:pt x="2690734" y="1111771"/>
                  </a:cubicBezTo>
                  <a:cubicBezTo>
                    <a:pt x="2690734" y="1246682"/>
                    <a:pt x="2705724" y="1424067"/>
                    <a:pt x="2675744" y="1531496"/>
                  </a:cubicBezTo>
                  <a:cubicBezTo>
                    <a:pt x="2645764" y="1638926"/>
                    <a:pt x="2545829" y="1696387"/>
                    <a:pt x="2510852" y="1756348"/>
                  </a:cubicBezTo>
                  <a:cubicBezTo>
                    <a:pt x="2475875" y="1816309"/>
                    <a:pt x="2525843" y="1863778"/>
                    <a:pt x="2465882" y="1891260"/>
                  </a:cubicBezTo>
                  <a:cubicBezTo>
                    <a:pt x="2405921" y="1918742"/>
                    <a:pt x="2246026" y="1901253"/>
                    <a:pt x="2151088" y="1921240"/>
                  </a:cubicBezTo>
                  <a:cubicBezTo>
                    <a:pt x="2056150" y="1941227"/>
                    <a:pt x="1951219" y="1998689"/>
                    <a:pt x="1896255" y="2011181"/>
                  </a:cubicBezTo>
                  <a:cubicBezTo>
                    <a:pt x="1841291" y="2023673"/>
                    <a:pt x="1891258" y="1968709"/>
                    <a:pt x="1821304" y="1996191"/>
                  </a:cubicBezTo>
                  <a:cubicBezTo>
                    <a:pt x="1751350" y="2023673"/>
                    <a:pt x="1581462" y="2168578"/>
                    <a:pt x="1476531" y="2176073"/>
                  </a:cubicBezTo>
                  <a:cubicBezTo>
                    <a:pt x="1371600" y="2183568"/>
                    <a:pt x="1286656" y="2043659"/>
                    <a:pt x="1191718" y="2041161"/>
                  </a:cubicBezTo>
                  <a:cubicBezTo>
                    <a:pt x="1096780" y="2038663"/>
                    <a:pt x="981855" y="2178571"/>
                    <a:pt x="906904" y="2161083"/>
                  </a:cubicBezTo>
                  <a:cubicBezTo>
                    <a:pt x="831953" y="2143595"/>
                    <a:pt x="831954" y="1976204"/>
                    <a:pt x="742013" y="1936230"/>
                  </a:cubicBezTo>
                  <a:cubicBezTo>
                    <a:pt x="652072" y="1896256"/>
                    <a:pt x="432217" y="1971207"/>
                    <a:pt x="367259" y="1921240"/>
                  </a:cubicBezTo>
                  <a:cubicBezTo>
                    <a:pt x="302302" y="1871273"/>
                    <a:pt x="407232" y="1716375"/>
                    <a:pt x="352268" y="1636427"/>
                  </a:cubicBezTo>
                  <a:cubicBezTo>
                    <a:pt x="297304" y="1556480"/>
                    <a:pt x="74950" y="1533994"/>
                    <a:pt x="37475" y="1441555"/>
                  </a:cubicBezTo>
                  <a:cubicBezTo>
                    <a:pt x="0" y="1349116"/>
                    <a:pt x="122419" y="1181725"/>
                    <a:pt x="127416" y="1081791"/>
                  </a:cubicBezTo>
                  <a:cubicBezTo>
                    <a:pt x="132413" y="981857"/>
                    <a:pt x="47468" y="906905"/>
                    <a:pt x="67455" y="841948"/>
                  </a:cubicBezTo>
                  <a:cubicBezTo>
                    <a:pt x="87442" y="776991"/>
                    <a:pt x="402235" y="949377"/>
                    <a:pt x="247337" y="692046"/>
                  </a:cubicBezTo>
                </a:path>
              </a:pathLst>
            </a:custGeom>
            <a:ln>
              <a:solidFill>
                <a:schemeClr val="accent2"/>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grpSp>
          <p:nvGrpSpPr>
            <p:cNvPr id="55" name="Group 54"/>
            <p:cNvGrpSpPr/>
            <p:nvPr/>
          </p:nvGrpSpPr>
          <p:grpSpPr>
            <a:xfrm>
              <a:off x="5875875" y="2041251"/>
              <a:ext cx="2289175" cy="1706563"/>
              <a:chOff x="5754688" y="2559050"/>
              <a:chExt cx="2289175" cy="1706563"/>
            </a:xfrm>
            <a:scene3d>
              <a:camera prst="orthographicFront">
                <a:rot lat="0" lon="0" rev="0"/>
              </a:camera>
              <a:lightRig rig="brightRoom" dir="t">
                <a:rot lat="0" lon="0" rev="600000"/>
              </a:lightRig>
            </a:scene3d>
          </p:grpSpPr>
          <p:sp>
            <p:nvSpPr>
              <p:cNvPr id="25608" name="Freeform 8"/>
              <p:cNvSpPr>
                <a:spLocks/>
              </p:cNvSpPr>
              <p:nvPr/>
            </p:nvSpPr>
            <p:spPr bwMode="auto">
              <a:xfrm>
                <a:off x="7162801" y="2559050"/>
                <a:ext cx="473075" cy="273050"/>
              </a:xfrm>
              <a:custGeom>
                <a:avLst/>
                <a:gdLst/>
                <a:ahLst/>
                <a:cxnLst>
                  <a:cxn ang="0">
                    <a:pos x="0" y="82"/>
                  </a:cxn>
                  <a:cxn ang="0">
                    <a:pos x="107" y="0"/>
                  </a:cxn>
                  <a:cxn ang="0">
                    <a:pos x="197" y="116"/>
                  </a:cxn>
                  <a:cxn ang="0">
                    <a:pos x="0" y="82"/>
                  </a:cxn>
                </a:cxnLst>
                <a:rect l="0" t="0" r="r" b="b"/>
                <a:pathLst>
                  <a:path w="197" h="116">
                    <a:moveTo>
                      <a:pt x="0" y="82"/>
                    </a:moveTo>
                    <a:cubicBezTo>
                      <a:pt x="107" y="0"/>
                      <a:pt x="107" y="0"/>
                      <a:pt x="107" y="0"/>
                    </a:cubicBezTo>
                    <a:cubicBezTo>
                      <a:pt x="197" y="116"/>
                      <a:pt x="197" y="116"/>
                      <a:pt x="197" y="116"/>
                    </a:cubicBezTo>
                    <a:cubicBezTo>
                      <a:pt x="197" y="116"/>
                      <a:pt x="125" y="62"/>
                      <a:pt x="0" y="82"/>
                    </a:cubicBezTo>
                    <a:close/>
                  </a:path>
                </a:pathLst>
              </a:custGeom>
              <a:gradFill flip="none" rotWithShape="1">
                <a:gsLst>
                  <a:gs pos="0">
                    <a:schemeClr val="accent4">
                      <a:lumMod val="75000"/>
                      <a:shade val="30000"/>
                      <a:satMod val="115000"/>
                    </a:schemeClr>
                  </a:gs>
                  <a:gs pos="72000">
                    <a:schemeClr val="accent4">
                      <a:lumMod val="75000"/>
                    </a:schemeClr>
                  </a:gs>
                  <a:gs pos="100000">
                    <a:schemeClr val="accent6">
                      <a:lumMod val="60000"/>
                      <a:lumOff val="40000"/>
                    </a:schemeClr>
                  </a:gs>
                  <a:gs pos="100000">
                    <a:schemeClr val="accent6">
                      <a:lumMod val="60000"/>
                      <a:lumOff val="40000"/>
                    </a:schemeClr>
                  </a:gs>
                </a:gsLst>
                <a:lin ang="5400000" scaled="1"/>
                <a:tileRect/>
              </a:gradFill>
              <a:ln w="9525" cap="flat">
                <a:noFill/>
                <a:prstDash val="solid"/>
                <a:miter lim="800000"/>
                <a:headEnd/>
                <a:tailEnd/>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0" compatLnSpc="1">
                <a:prstTxWarp prst="textNoShape">
                  <a:avLst/>
                </a:prstTxWarp>
              </a:bodyPr>
              <a:lstStyle/>
              <a:p>
                <a:endParaRPr lang="en-US" dirty="0"/>
              </a:p>
            </p:txBody>
          </p:sp>
          <p:sp>
            <p:nvSpPr>
              <p:cNvPr id="25609" name="Freeform 9"/>
              <p:cNvSpPr>
                <a:spLocks/>
              </p:cNvSpPr>
              <p:nvPr/>
            </p:nvSpPr>
            <p:spPr bwMode="auto">
              <a:xfrm>
                <a:off x="7742238" y="2908300"/>
                <a:ext cx="301625" cy="436563"/>
              </a:xfrm>
              <a:custGeom>
                <a:avLst/>
                <a:gdLst/>
                <a:ahLst/>
                <a:cxnLst>
                  <a:cxn ang="0">
                    <a:pos x="0" y="0"/>
                  </a:cxn>
                  <a:cxn ang="0">
                    <a:pos x="100" y="186"/>
                  </a:cxn>
                  <a:cxn ang="0">
                    <a:pos x="126" y="38"/>
                  </a:cxn>
                  <a:cxn ang="0">
                    <a:pos x="0" y="0"/>
                  </a:cxn>
                </a:cxnLst>
                <a:rect l="0" t="0" r="r" b="b"/>
                <a:pathLst>
                  <a:path w="126" h="186">
                    <a:moveTo>
                      <a:pt x="0" y="0"/>
                    </a:moveTo>
                    <a:cubicBezTo>
                      <a:pt x="0" y="0"/>
                      <a:pt x="97" y="91"/>
                      <a:pt x="100" y="186"/>
                    </a:cubicBezTo>
                    <a:cubicBezTo>
                      <a:pt x="126" y="38"/>
                      <a:pt x="126" y="38"/>
                      <a:pt x="126" y="38"/>
                    </a:cubicBezTo>
                    <a:lnTo>
                      <a:pt x="0" y="0"/>
                    </a:lnTo>
                    <a:close/>
                  </a:path>
                </a:pathLst>
              </a:custGeom>
              <a:gradFill flip="none" rotWithShape="1">
                <a:gsLst>
                  <a:gs pos="0">
                    <a:schemeClr val="accent4">
                      <a:lumMod val="75000"/>
                      <a:shade val="30000"/>
                      <a:satMod val="115000"/>
                    </a:schemeClr>
                  </a:gs>
                  <a:gs pos="72000">
                    <a:schemeClr val="accent4">
                      <a:lumMod val="75000"/>
                    </a:schemeClr>
                  </a:gs>
                  <a:gs pos="100000">
                    <a:schemeClr val="accent6">
                      <a:lumMod val="60000"/>
                      <a:lumOff val="40000"/>
                    </a:schemeClr>
                  </a:gs>
                  <a:gs pos="100000">
                    <a:schemeClr val="accent6">
                      <a:lumMod val="60000"/>
                      <a:lumOff val="40000"/>
                    </a:schemeClr>
                  </a:gs>
                </a:gsLst>
                <a:lin ang="5400000" scaled="1"/>
                <a:tileRect/>
              </a:gradFill>
              <a:ln w="9525" cap="flat">
                <a:noFill/>
                <a:prstDash val="solid"/>
                <a:miter lim="800000"/>
                <a:headEnd/>
                <a:tailEnd/>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0" compatLnSpc="1">
                <a:prstTxWarp prst="textNoShape">
                  <a:avLst/>
                </a:prstTxWarp>
              </a:bodyPr>
              <a:lstStyle/>
              <a:p>
                <a:endParaRPr lang="en-US" dirty="0"/>
              </a:p>
            </p:txBody>
          </p:sp>
          <p:sp>
            <p:nvSpPr>
              <p:cNvPr id="25610" name="Freeform 10"/>
              <p:cNvSpPr>
                <a:spLocks/>
              </p:cNvSpPr>
              <p:nvPr/>
            </p:nvSpPr>
            <p:spPr bwMode="auto">
              <a:xfrm>
                <a:off x="7718426" y="3479800"/>
                <a:ext cx="314325" cy="446088"/>
              </a:xfrm>
              <a:custGeom>
                <a:avLst/>
                <a:gdLst/>
                <a:ahLst/>
                <a:cxnLst>
                  <a:cxn ang="0">
                    <a:pos x="109" y="0"/>
                  </a:cxn>
                  <a:cxn ang="0">
                    <a:pos x="131" y="169"/>
                  </a:cxn>
                  <a:cxn ang="0">
                    <a:pos x="0" y="190"/>
                  </a:cxn>
                  <a:cxn ang="0">
                    <a:pos x="109" y="0"/>
                  </a:cxn>
                </a:cxnLst>
                <a:rect l="0" t="0" r="r" b="b"/>
                <a:pathLst>
                  <a:path w="131" h="190">
                    <a:moveTo>
                      <a:pt x="109" y="0"/>
                    </a:moveTo>
                    <a:cubicBezTo>
                      <a:pt x="131" y="169"/>
                      <a:pt x="131" y="169"/>
                      <a:pt x="131" y="169"/>
                    </a:cubicBezTo>
                    <a:cubicBezTo>
                      <a:pt x="0" y="190"/>
                      <a:pt x="0" y="190"/>
                      <a:pt x="0" y="190"/>
                    </a:cubicBezTo>
                    <a:cubicBezTo>
                      <a:pt x="0" y="190"/>
                      <a:pt x="114" y="80"/>
                      <a:pt x="109" y="0"/>
                    </a:cubicBezTo>
                    <a:close/>
                  </a:path>
                </a:pathLst>
              </a:custGeom>
              <a:gradFill flip="none" rotWithShape="1">
                <a:gsLst>
                  <a:gs pos="0">
                    <a:schemeClr val="accent4">
                      <a:lumMod val="75000"/>
                      <a:shade val="30000"/>
                      <a:satMod val="115000"/>
                    </a:schemeClr>
                  </a:gs>
                  <a:gs pos="72000">
                    <a:schemeClr val="accent4">
                      <a:lumMod val="75000"/>
                    </a:schemeClr>
                  </a:gs>
                  <a:gs pos="100000">
                    <a:schemeClr val="accent6">
                      <a:lumMod val="60000"/>
                      <a:lumOff val="40000"/>
                    </a:schemeClr>
                  </a:gs>
                  <a:gs pos="100000">
                    <a:schemeClr val="accent6">
                      <a:lumMod val="60000"/>
                      <a:lumOff val="40000"/>
                    </a:schemeClr>
                  </a:gs>
                </a:gsLst>
                <a:lin ang="5400000" scaled="1"/>
                <a:tileRect/>
              </a:gradFill>
              <a:ln w="9525" cap="flat">
                <a:noFill/>
                <a:prstDash val="solid"/>
                <a:miter lim="800000"/>
                <a:headEnd/>
                <a:tailEnd/>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0" compatLnSpc="1">
                <a:prstTxWarp prst="textNoShape">
                  <a:avLst/>
                </a:prstTxWarp>
              </a:bodyPr>
              <a:lstStyle/>
              <a:p>
                <a:endParaRPr lang="en-US" dirty="0"/>
              </a:p>
            </p:txBody>
          </p:sp>
          <p:sp>
            <p:nvSpPr>
              <p:cNvPr id="25611" name="Freeform 11"/>
              <p:cNvSpPr>
                <a:spLocks/>
              </p:cNvSpPr>
              <p:nvPr/>
            </p:nvSpPr>
            <p:spPr bwMode="auto">
              <a:xfrm>
                <a:off x="7107238" y="4019550"/>
                <a:ext cx="461963" cy="246063"/>
              </a:xfrm>
              <a:custGeom>
                <a:avLst/>
                <a:gdLst/>
                <a:ahLst/>
                <a:cxnLst>
                  <a:cxn ang="0">
                    <a:pos x="0" y="9"/>
                  </a:cxn>
                  <a:cxn ang="0">
                    <a:pos x="115" y="105"/>
                  </a:cxn>
                  <a:cxn ang="0">
                    <a:pos x="192" y="0"/>
                  </a:cxn>
                  <a:cxn ang="0">
                    <a:pos x="0" y="9"/>
                  </a:cxn>
                </a:cxnLst>
                <a:rect l="0" t="0" r="r" b="b"/>
                <a:pathLst>
                  <a:path w="192" h="105">
                    <a:moveTo>
                      <a:pt x="0" y="9"/>
                    </a:moveTo>
                    <a:cubicBezTo>
                      <a:pt x="115" y="105"/>
                      <a:pt x="115" y="105"/>
                      <a:pt x="115" y="105"/>
                    </a:cubicBezTo>
                    <a:cubicBezTo>
                      <a:pt x="192" y="0"/>
                      <a:pt x="192" y="0"/>
                      <a:pt x="192" y="0"/>
                    </a:cubicBezTo>
                    <a:cubicBezTo>
                      <a:pt x="192" y="0"/>
                      <a:pt x="115" y="38"/>
                      <a:pt x="0" y="9"/>
                    </a:cubicBezTo>
                  </a:path>
                </a:pathLst>
              </a:custGeom>
              <a:gradFill flip="none" rotWithShape="1">
                <a:gsLst>
                  <a:gs pos="0">
                    <a:schemeClr val="accent4">
                      <a:lumMod val="75000"/>
                      <a:shade val="30000"/>
                      <a:satMod val="115000"/>
                    </a:schemeClr>
                  </a:gs>
                  <a:gs pos="72000">
                    <a:schemeClr val="accent4">
                      <a:lumMod val="75000"/>
                    </a:schemeClr>
                  </a:gs>
                  <a:gs pos="100000">
                    <a:schemeClr val="accent6">
                      <a:lumMod val="60000"/>
                      <a:lumOff val="40000"/>
                    </a:schemeClr>
                  </a:gs>
                  <a:gs pos="100000">
                    <a:schemeClr val="accent6">
                      <a:lumMod val="60000"/>
                      <a:lumOff val="40000"/>
                    </a:schemeClr>
                  </a:gs>
                </a:gsLst>
                <a:lin ang="5400000" scaled="1"/>
                <a:tileRect/>
              </a:gradFill>
              <a:ln w="9525" cap="flat">
                <a:noFill/>
                <a:prstDash val="solid"/>
                <a:miter lim="800000"/>
                <a:headEnd/>
                <a:tailEnd/>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0" compatLnSpc="1">
                <a:prstTxWarp prst="textNoShape">
                  <a:avLst/>
                </a:prstTxWarp>
              </a:bodyPr>
              <a:lstStyle/>
              <a:p>
                <a:endParaRPr lang="en-US" dirty="0"/>
              </a:p>
            </p:txBody>
          </p:sp>
          <p:sp>
            <p:nvSpPr>
              <p:cNvPr id="25612" name="Freeform 12"/>
              <p:cNvSpPr>
                <a:spLocks/>
              </p:cNvSpPr>
              <p:nvPr/>
            </p:nvSpPr>
            <p:spPr bwMode="auto">
              <a:xfrm>
                <a:off x="6297613" y="2559050"/>
                <a:ext cx="449263" cy="244475"/>
              </a:xfrm>
              <a:custGeom>
                <a:avLst/>
                <a:gdLst/>
                <a:ahLst/>
                <a:cxnLst>
                  <a:cxn ang="0">
                    <a:pos x="187" y="84"/>
                  </a:cxn>
                  <a:cxn ang="0">
                    <a:pos x="76" y="0"/>
                  </a:cxn>
                  <a:cxn ang="0">
                    <a:pos x="0" y="104"/>
                  </a:cxn>
                  <a:cxn ang="0">
                    <a:pos x="187" y="84"/>
                  </a:cxn>
                </a:cxnLst>
                <a:rect l="0" t="0" r="r" b="b"/>
                <a:pathLst>
                  <a:path w="187" h="104">
                    <a:moveTo>
                      <a:pt x="187" y="84"/>
                    </a:moveTo>
                    <a:cubicBezTo>
                      <a:pt x="76" y="0"/>
                      <a:pt x="76" y="0"/>
                      <a:pt x="76" y="0"/>
                    </a:cubicBezTo>
                    <a:cubicBezTo>
                      <a:pt x="0" y="104"/>
                      <a:pt x="0" y="104"/>
                      <a:pt x="0" y="104"/>
                    </a:cubicBezTo>
                    <a:cubicBezTo>
                      <a:pt x="0" y="104"/>
                      <a:pt x="90" y="57"/>
                      <a:pt x="187" y="84"/>
                    </a:cubicBezTo>
                    <a:close/>
                  </a:path>
                </a:pathLst>
              </a:custGeom>
              <a:gradFill flip="none" rotWithShape="1">
                <a:gsLst>
                  <a:gs pos="0">
                    <a:schemeClr val="accent4">
                      <a:lumMod val="75000"/>
                      <a:shade val="30000"/>
                      <a:satMod val="115000"/>
                    </a:schemeClr>
                  </a:gs>
                  <a:gs pos="72000">
                    <a:schemeClr val="accent4">
                      <a:lumMod val="75000"/>
                    </a:schemeClr>
                  </a:gs>
                  <a:gs pos="100000">
                    <a:schemeClr val="accent6">
                      <a:lumMod val="60000"/>
                      <a:lumOff val="40000"/>
                    </a:schemeClr>
                  </a:gs>
                  <a:gs pos="100000">
                    <a:schemeClr val="accent6">
                      <a:lumMod val="60000"/>
                      <a:lumOff val="40000"/>
                    </a:schemeClr>
                  </a:gs>
                </a:gsLst>
                <a:lin ang="5400000" scaled="1"/>
                <a:tileRect/>
              </a:gradFill>
              <a:ln w="9525" cap="flat">
                <a:noFill/>
                <a:prstDash val="solid"/>
                <a:miter lim="800000"/>
                <a:headEnd/>
                <a:tailEnd/>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0" compatLnSpc="1">
                <a:prstTxWarp prst="textNoShape">
                  <a:avLst/>
                </a:prstTxWarp>
              </a:bodyPr>
              <a:lstStyle/>
              <a:p>
                <a:endParaRPr lang="en-US" dirty="0"/>
              </a:p>
            </p:txBody>
          </p:sp>
          <p:sp>
            <p:nvSpPr>
              <p:cNvPr id="25614" name="Freeform 14"/>
              <p:cNvSpPr>
                <a:spLocks/>
              </p:cNvSpPr>
              <p:nvPr/>
            </p:nvSpPr>
            <p:spPr bwMode="auto">
              <a:xfrm rot="21351528">
                <a:off x="6420256" y="3983105"/>
                <a:ext cx="516974" cy="263063"/>
              </a:xfrm>
              <a:custGeom>
                <a:avLst/>
                <a:gdLst/>
                <a:ahLst/>
                <a:cxnLst>
                  <a:cxn ang="0">
                    <a:pos x="211" y="0"/>
                  </a:cxn>
                  <a:cxn ang="0">
                    <a:pos x="111" y="117"/>
                  </a:cxn>
                  <a:cxn ang="0">
                    <a:pos x="0" y="20"/>
                  </a:cxn>
                  <a:cxn ang="0">
                    <a:pos x="211" y="0"/>
                  </a:cxn>
                </a:cxnLst>
                <a:rect l="0" t="0" r="r" b="b"/>
                <a:pathLst>
                  <a:path w="211" h="117">
                    <a:moveTo>
                      <a:pt x="211" y="0"/>
                    </a:moveTo>
                    <a:cubicBezTo>
                      <a:pt x="111" y="117"/>
                      <a:pt x="111" y="117"/>
                      <a:pt x="111" y="117"/>
                    </a:cubicBezTo>
                    <a:cubicBezTo>
                      <a:pt x="0" y="20"/>
                      <a:pt x="0" y="20"/>
                      <a:pt x="0" y="20"/>
                    </a:cubicBezTo>
                    <a:cubicBezTo>
                      <a:pt x="0" y="20"/>
                      <a:pt x="158" y="59"/>
                      <a:pt x="211" y="0"/>
                    </a:cubicBezTo>
                    <a:close/>
                  </a:path>
                </a:pathLst>
              </a:custGeom>
              <a:gradFill flip="none" rotWithShape="1">
                <a:gsLst>
                  <a:gs pos="0">
                    <a:schemeClr val="accent4">
                      <a:lumMod val="75000"/>
                      <a:shade val="30000"/>
                      <a:satMod val="115000"/>
                    </a:schemeClr>
                  </a:gs>
                  <a:gs pos="72000">
                    <a:schemeClr val="accent4">
                      <a:lumMod val="75000"/>
                    </a:schemeClr>
                  </a:gs>
                  <a:gs pos="100000">
                    <a:schemeClr val="accent6">
                      <a:lumMod val="60000"/>
                      <a:lumOff val="40000"/>
                    </a:schemeClr>
                  </a:gs>
                  <a:gs pos="100000">
                    <a:schemeClr val="accent6">
                      <a:lumMod val="60000"/>
                      <a:lumOff val="40000"/>
                    </a:schemeClr>
                  </a:gs>
                </a:gsLst>
                <a:lin ang="5400000" scaled="1"/>
                <a:tileRect/>
              </a:gradFill>
              <a:ln w="9525" cap="flat">
                <a:noFill/>
                <a:prstDash val="solid"/>
                <a:miter lim="800000"/>
                <a:headEnd/>
                <a:tailEnd/>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0" compatLnSpc="1">
                <a:prstTxWarp prst="textNoShape">
                  <a:avLst/>
                </a:prstTxWarp>
              </a:bodyPr>
              <a:lstStyle/>
              <a:p>
                <a:endParaRPr lang="en-US" dirty="0"/>
              </a:p>
            </p:txBody>
          </p:sp>
          <p:sp>
            <p:nvSpPr>
              <p:cNvPr id="25613" name="Freeform 13"/>
              <p:cNvSpPr>
                <a:spLocks/>
              </p:cNvSpPr>
              <p:nvPr/>
            </p:nvSpPr>
            <p:spPr bwMode="auto">
              <a:xfrm>
                <a:off x="5754688" y="3338513"/>
                <a:ext cx="287338" cy="441325"/>
              </a:xfrm>
              <a:custGeom>
                <a:avLst/>
                <a:gdLst/>
                <a:ahLst/>
                <a:cxnLst>
                  <a:cxn ang="0">
                    <a:pos x="78" y="0"/>
                  </a:cxn>
                  <a:cxn ang="0">
                    <a:pos x="0" y="111"/>
                  </a:cxn>
                  <a:cxn ang="0">
                    <a:pos x="120" y="188"/>
                  </a:cxn>
                  <a:cxn ang="0">
                    <a:pos x="78" y="0"/>
                  </a:cxn>
                </a:cxnLst>
                <a:rect l="0" t="0" r="r" b="b"/>
                <a:pathLst>
                  <a:path w="120" h="188">
                    <a:moveTo>
                      <a:pt x="78" y="0"/>
                    </a:moveTo>
                    <a:cubicBezTo>
                      <a:pt x="0" y="111"/>
                      <a:pt x="0" y="111"/>
                      <a:pt x="0" y="111"/>
                    </a:cubicBezTo>
                    <a:cubicBezTo>
                      <a:pt x="120" y="188"/>
                      <a:pt x="120" y="188"/>
                      <a:pt x="120" y="188"/>
                    </a:cubicBezTo>
                    <a:cubicBezTo>
                      <a:pt x="120" y="188"/>
                      <a:pt x="60" y="117"/>
                      <a:pt x="78" y="0"/>
                    </a:cubicBezTo>
                    <a:close/>
                  </a:path>
                </a:pathLst>
              </a:custGeom>
              <a:gradFill flip="none" rotWithShape="1">
                <a:gsLst>
                  <a:gs pos="0">
                    <a:schemeClr val="accent4">
                      <a:lumMod val="75000"/>
                      <a:shade val="30000"/>
                      <a:satMod val="115000"/>
                    </a:schemeClr>
                  </a:gs>
                  <a:gs pos="72000">
                    <a:schemeClr val="accent4">
                      <a:lumMod val="75000"/>
                    </a:schemeClr>
                  </a:gs>
                  <a:gs pos="100000">
                    <a:schemeClr val="accent6">
                      <a:lumMod val="60000"/>
                      <a:lumOff val="40000"/>
                    </a:schemeClr>
                  </a:gs>
                  <a:gs pos="100000">
                    <a:schemeClr val="accent6">
                      <a:lumMod val="60000"/>
                      <a:lumOff val="40000"/>
                    </a:schemeClr>
                  </a:gs>
                </a:gsLst>
                <a:lin ang="5400000" scaled="1"/>
                <a:tileRect/>
              </a:gradFill>
              <a:ln w="9525" cap="flat">
                <a:noFill/>
                <a:prstDash val="solid"/>
                <a:miter lim="800000"/>
                <a:headEnd/>
                <a:tailEnd/>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0" compatLnSpc="1">
                <a:prstTxWarp prst="textNoShape">
                  <a:avLst/>
                </a:prstTxWarp>
              </a:bodyPr>
              <a:lstStyle/>
              <a:p>
                <a:endParaRPr lang="en-US" dirty="0"/>
              </a:p>
            </p:txBody>
          </p:sp>
        </p:grpSp>
        <p:sp>
          <p:nvSpPr>
            <p:cNvPr id="25606" name="Freeform 6"/>
            <p:cNvSpPr>
              <a:spLocks/>
            </p:cNvSpPr>
            <p:nvPr/>
          </p:nvSpPr>
          <p:spPr bwMode="auto">
            <a:xfrm>
              <a:off x="6031108" y="2219051"/>
              <a:ext cx="1239849" cy="1329539"/>
            </a:xfrm>
            <a:custGeom>
              <a:avLst/>
              <a:gdLst>
                <a:gd name="connsiteX0" fmla="*/ 0 w 10000"/>
                <a:gd name="connsiteY0" fmla="*/ 5221 h 10000"/>
                <a:gd name="connsiteX1" fmla="*/ 5317 w 10000"/>
                <a:gd name="connsiteY1" fmla="*/ 0 h 10000"/>
                <a:gd name="connsiteX2" fmla="*/ 9742 w 10000"/>
                <a:gd name="connsiteY2" fmla="*/ 3487 h 10000"/>
                <a:gd name="connsiteX3" fmla="*/ 9860 w 10000"/>
                <a:gd name="connsiteY3" fmla="*/ 6655 h 10000"/>
                <a:gd name="connsiteX4" fmla="*/ 5833 w 10000"/>
                <a:gd name="connsiteY4" fmla="*/ 10000 h 10000"/>
                <a:gd name="connsiteX5" fmla="*/ 0 w 10000"/>
                <a:gd name="connsiteY5" fmla="*/ 5221 h 10000"/>
                <a:gd name="connsiteX0" fmla="*/ 0 w 10000"/>
                <a:gd name="connsiteY0" fmla="*/ 5221 h 10000"/>
                <a:gd name="connsiteX1" fmla="*/ 5317 w 10000"/>
                <a:gd name="connsiteY1" fmla="*/ 0 h 10000"/>
                <a:gd name="connsiteX2" fmla="*/ 9860 w 10000"/>
                <a:gd name="connsiteY2" fmla="*/ 3505 h 10000"/>
                <a:gd name="connsiteX3" fmla="*/ 9860 w 10000"/>
                <a:gd name="connsiteY3" fmla="*/ 6655 h 10000"/>
                <a:gd name="connsiteX4" fmla="*/ 5833 w 10000"/>
                <a:gd name="connsiteY4" fmla="*/ 10000 h 10000"/>
                <a:gd name="connsiteX5" fmla="*/ 0 w 10000"/>
                <a:gd name="connsiteY5" fmla="*/ 5221 h 10000"/>
                <a:gd name="connsiteX0" fmla="*/ 0 w 10236"/>
                <a:gd name="connsiteY0" fmla="*/ 5221 h 10018"/>
                <a:gd name="connsiteX1" fmla="*/ 5317 w 10236"/>
                <a:gd name="connsiteY1" fmla="*/ 0 h 10018"/>
                <a:gd name="connsiteX2" fmla="*/ 9860 w 10236"/>
                <a:gd name="connsiteY2" fmla="*/ 3505 h 10018"/>
                <a:gd name="connsiteX3" fmla="*/ 9860 w 10236"/>
                <a:gd name="connsiteY3" fmla="*/ 6655 h 10018"/>
                <a:gd name="connsiteX4" fmla="*/ 5833 w 10236"/>
                <a:gd name="connsiteY4" fmla="*/ 10000 h 10018"/>
                <a:gd name="connsiteX5" fmla="*/ 0 w 10236"/>
                <a:gd name="connsiteY5" fmla="*/ 5221 h 10018"/>
                <a:gd name="connsiteX0" fmla="*/ 0 w 10236"/>
                <a:gd name="connsiteY0" fmla="*/ 5221 h 10018"/>
                <a:gd name="connsiteX1" fmla="*/ 5317 w 10236"/>
                <a:gd name="connsiteY1" fmla="*/ 0 h 10018"/>
                <a:gd name="connsiteX2" fmla="*/ 9860 w 10236"/>
                <a:gd name="connsiteY2" fmla="*/ 3505 h 10018"/>
                <a:gd name="connsiteX3" fmla="*/ 9860 w 10236"/>
                <a:gd name="connsiteY3" fmla="*/ 6655 h 10018"/>
                <a:gd name="connsiteX4" fmla="*/ 5833 w 10236"/>
                <a:gd name="connsiteY4" fmla="*/ 10000 h 10018"/>
                <a:gd name="connsiteX5" fmla="*/ 0 w 10236"/>
                <a:gd name="connsiteY5" fmla="*/ 5221 h 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6" h="10018">
                  <a:moveTo>
                    <a:pt x="0" y="5221"/>
                  </a:moveTo>
                  <a:cubicBezTo>
                    <a:pt x="0" y="5221"/>
                    <a:pt x="575" y="0"/>
                    <a:pt x="5317" y="0"/>
                  </a:cubicBezTo>
                  <a:cubicBezTo>
                    <a:pt x="9740" y="0"/>
                    <a:pt x="9820" y="2814"/>
                    <a:pt x="9860" y="3505"/>
                  </a:cubicBezTo>
                  <a:cubicBezTo>
                    <a:pt x="9880" y="4195"/>
                    <a:pt x="9880" y="4301"/>
                    <a:pt x="9860" y="6655"/>
                  </a:cubicBezTo>
                  <a:cubicBezTo>
                    <a:pt x="9860" y="6655"/>
                    <a:pt x="10236" y="10018"/>
                    <a:pt x="5833" y="10000"/>
                  </a:cubicBezTo>
                  <a:cubicBezTo>
                    <a:pt x="1687" y="10000"/>
                    <a:pt x="0" y="7044"/>
                    <a:pt x="0" y="5221"/>
                  </a:cubicBezTo>
                  <a:close/>
                </a:path>
              </a:pathLst>
            </a:custGeom>
            <a:gradFill flip="none" rotWithShape="1">
              <a:gsLst>
                <a:gs pos="0">
                  <a:schemeClr val="accent4">
                    <a:lumMod val="20000"/>
                    <a:lumOff val="80000"/>
                  </a:schemeClr>
                </a:gs>
                <a:gs pos="0">
                  <a:schemeClr val="accent4">
                    <a:lumMod val="20000"/>
                    <a:lumOff val="80000"/>
                  </a:schemeClr>
                </a:gs>
                <a:gs pos="50000">
                  <a:srgbClr val="F7AFB9"/>
                </a:gs>
                <a:gs pos="100000">
                  <a:schemeClr val="accent4">
                    <a:lumMod val="20000"/>
                    <a:lumOff val="80000"/>
                  </a:schemeClr>
                </a:gs>
              </a:gsLst>
              <a:path path="circle">
                <a:fillToRect l="50000" t="50000" r="50000" b="50000"/>
              </a:path>
              <a:tileRect/>
            </a:gradFill>
            <a:ln w="9525" cap="flat">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07" name="Freeform 7"/>
            <p:cNvSpPr>
              <a:spLocks/>
            </p:cNvSpPr>
            <p:nvPr/>
          </p:nvSpPr>
          <p:spPr bwMode="auto">
            <a:xfrm>
              <a:off x="7056975" y="2219051"/>
              <a:ext cx="1065213" cy="1357313"/>
            </a:xfrm>
            <a:custGeom>
              <a:avLst/>
              <a:gdLst/>
              <a:ahLst/>
              <a:cxnLst>
                <a:cxn ang="0">
                  <a:pos x="70" y="295"/>
                </a:cxn>
                <a:cxn ang="0">
                  <a:pos x="0" y="530"/>
                </a:cxn>
                <a:cxn ang="0">
                  <a:pos x="200" y="565"/>
                </a:cxn>
                <a:cxn ang="0">
                  <a:pos x="436" y="295"/>
                </a:cxn>
                <a:cxn ang="0">
                  <a:pos x="161" y="0"/>
                </a:cxn>
                <a:cxn ang="0">
                  <a:pos x="6" y="50"/>
                </a:cxn>
                <a:cxn ang="0">
                  <a:pos x="70" y="206"/>
                </a:cxn>
                <a:cxn ang="0">
                  <a:pos x="70" y="295"/>
                </a:cxn>
              </a:cxnLst>
              <a:rect l="0" t="0" r="r" b="b"/>
              <a:pathLst>
                <a:path w="443" h="578">
                  <a:moveTo>
                    <a:pt x="70" y="295"/>
                  </a:moveTo>
                  <a:cubicBezTo>
                    <a:pt x="70" y="295"/>
                    <a:pt x="87" y="482"/>
                    <a:pt x="0" y="530"/>
                  </a:cubicBezTo>
                  <a:cubicBezTo>
                    <a:pt x="0" y="530"/>
                    <a:pt x="101" y="578"/>
                    <a:pt x="200" y="565"/>
                  </a:cubicBezTo>
                  <a:cubicBezTo>
                    <a:pt x="298" y="552"/>
                    <a:pt x="428" y="447"/>
                    <a:pt x="436" y="295"/>
                  </a:cubicBezTo>
                  <a:cubicBezTo>
                    <a:pt x="443" y="143"/>
                    <a:pt x="302" y="0"/>
                    <a:pt x="161" y="0"/>
                  </a:cubicBezTo>
                  <a:cubicBezTo>
                    <a:pt x="28" y="0"/>
                    <a:pt x="1" y="53"/>
                    <a:pt x="6" y="50"/>
                  </a:cubicBezTo>
                  <a:cubicBezTo>
                    <a:pt x="9" y="48"/>
                    <a:pt x="70" y="115"/>
                    <a:pt x="70" y="206"/>
                  </a:cubicBezTo>
                  <a:lnTo>
                    <a:pt x="70" y="295"/>
                  </a:lnTo>
                  <a:close/>
                </a:path>
              </a:pathLst>
            </a:custGeom>
            <a:gradFill flip="none" rotWithShape="1">
              <a:gsLst>
                <a:gs pos="0">
                  <a:schemeClr val="accent4">
                    <a:lumMod val="20000"/>
                    <a:lumOff val="80000"/>
                  </a:schemeClr>
                </a:gs>
                <a:gs pos="0">
                  <a:schemeClr val="accent4">
                    <a:lumMod val="20000"/>
                    <a:lumOff val="80000"/>
                  </a:schemeClr>
                </a:gs>
                <a:gs pos="50000">
                  <a:srgbClr val="F7AFB9"/>
                </a:gs>
                <a:gs pos="100000">
                  <a:schemeClr val="accent4">
                    <a:lumMod val="20000"/>
                    <a:lumOff val="80000"/>
                  </a:schemeClr>
                </a:gs>
              </a:gsLst>
              <a:path path="circle">
                <a:fillToRect l="50000" t="50000" r="50000" b="50000"/>
              </a:path>
              <a:tileRect/>
            </a:gradFill>
            <a:ln w="9525" cap="flat">
              <a:solidFill>
                <a:schemeClr val="tx1">
                  <a:lumMod val="50000"/>
                  <a:lumOff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Rectangle 103"/>
            <p:cNvSpPr/>
            <p:nvPr/>
          </p:nvSpPr>
          <p:spPr>
            <a:xfrm>
              <a:off x="6509903" y="2514957"/>
              <a:ext cx="1282723" cy="584775"/>
            </a:xfrm>
            <a:prstGeom prst="rect">
              <a:avLst/>
            </a:prstGeom>
          </p:spPr>
          <p:txBody>
            <a:bodyPr wrap="none">
              <a:spAutoFit/>
            </a:bodyPr>
            <a:lstStyle/>
            <a:p>
              <a:pPr algn="ctr"/>
              <a:r>
                <a:rPr lang="en-US" sz="1600" b="1" i="1" dirty="0" smtClean="0"/>
                <a:t>Neisseria </a:t>
              </a:r>
            </a:p>
            <a:p>
              <a:pPr algn="ctr"/>
              <a:r>
                <a:rPr lang="en-US" sz="1600" b="1" i="1" dirty="0" smtClean="0"/>
                <a:t>meningitidis </a:t>
              </a:r>
              <a:endParaRPr lang="en-US" sz="1600" b="1" i="1" dirty="0"/>
            </a:p>
          </p:txBody>
        </p:sp>
        <p:grpSp>
          <p:nvGrpSpPr>
            <p:cNvPr id="41" name="Group 40"/>
            <p:cNvGrpSpPr/>
            <p:nvPr/>
          </p:nvGrpSpPr>
          <p:grpSpPr>
            <a:xfrm>
              <a:off x="5483439" y="1539555"/>
              <a:ext cx="3086844" cy="2537538"/>
              <a:chOff x="5362252" y="2057354"/>
              <a:chExt cx="3086844" cy="2537538"/>
            </a:xfrm>
          </p:grpSpPr>
          <p:sp>
            <p:nvSpPr>
              <p:cNvPr id="85" name="Oval 84"/>
              <p:cNvSpPr/>
              <p:nvPr/>
            </p:nvSpPr>
            <p:spPr>
              <a:xfrm>
                <a:off x="6040419" y="2174337"/>
                <a:ext cx="183439" cy="251052"/>
              </a:xfrm>
              <a:prstGeom prst="ellipse">
                <a:avLst/>
              </a:prstGeom>
              <a:solidFill>
                <a:srgbClr val="FFFAF3"/>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6496063" y="2057354"/>
                <a:ext cx="183439" cy="251052"/>
              </a:xfrm>
              <a:prstGeom prst="ellipse">
                <a:avLst/>
              </a:prstGeom>
              <a:solidFill>
                <a:srgbClr val="FFFAF3"/>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7015285" y="2110528"/>
                <a:ext cx="183439" cy="251052"/>
              </a:xfrm>
              <a:prstGeom prst="ellipse">
                <a:avLst/>
              </a:prstGeom>
              <a:solidFill>
                <a:srgbClr val="FFFAF3"/>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7417947" y="2195607"/>
                <a:ext cx="183439" cy="251052"/>
              </a:xfrm>
              <a:prstGeom prst="ellipse">
                <a:avLst/>
              </a:prstGeom>
              <a:solidFill>
                <a:srgbClr val="FFFAF3"/>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7852399" y="2280685"/>
                <a:ext cx="183439" cy="251052"/>
              </a:xfrm>
              <a:prstGeom prst="ellipse">
                <a:avLst/>
              </a:prstGeom>
              <a:solidFill>
                <a:srgbClr val="FFFAF3"/>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p:cNvSpPr/>
              <p:nvPr/>
            </p:nvSpPr>
            <p:spPr>
              <a:xfrm>
                <a:off x="8053730" y="2631634"/>
                <a:ext cx="183439" cy="251052"/>
              </a:xfrm>
              <a:prstGeom prst="ellipse">
                <a:avLst/>
              </a:prstGeom>
              <a:solidFill>
                <a:srgbClr val="FFFAF3"/>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p:nvPr/>
            </p:nvSpPr>
            <p:spPr>
              <a:xfrm>
                <a:off x="8255061" y="2982583"/>
                <a:ext cx="183439" cy="251052"/>
              </a:xfrm>
              <a:prstGeom prst="ellipse">
                <a:avLst/>
              </a:prstGeom>
              <a:solidFill>
                <a:srgbClr val="FFFAF3"/>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8265657" y="3365437"/>
                <a:ext cx="183439" cy="251052"/>
              </a:xfrm>
              <a:prstGeom prst="ellipse">
                <a:avLst/>
              </a:prstGeom>
              <a:solidFill>
                <a:srgbClr val="FFFAF3"/>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8202079" y="3727020"/>
                <a:ext cx="183439" cy="251052"/>
              </a:xfrm>
              <a:prstGeom prst="ellipse">
                <a:avLst/>
              </a:prstGeom>
              <a:solidFill>
                <a:srgbClr val="FFFAF3"/>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p:nvPr/>
            </p:nvSpPr>
            <p:spPr>
              <a:xfrm>
                <a:off x="8021940" y="4035430"/>
                <a:ext cx="183439" cy="251052"/>
              </a:xfrm>
              <a:prstGeom prst="ellipse">
                <a:avLst/>
              </a:prstGeom>
              <a:solidFill>
                <a:srgbClr val="FFFAF3"/>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7682857" y="4109874"/>
                <a:ext cx="183439" cy="251052"/>
              </a:xfrm>
              <a:prstGeom prst="ellipse">
                <a:avLst/>
              </a:prstGeom>
              <a:solidFill>
                <a:srgbClr val="FFFAF3"/>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7354369" y="4194952"/>
                <a:ext cx="183439" cy="251052"/>
              </a:xfrm>
              <a:prstGeom prst="ellipse">
                <a:avLst/>
              </a:prstGeom>
              <a:solidFill>
                <a:srgbClr val="FFFAF3"/>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7057671" y="4343840"/>
                <a:ext cx="183439" cy="251052"/>
              </a:xfrm>
              <a:prstGeom prst="ellipse">
                <a:avLst/>
              </a:prstGeom>
              <a:solidFill>
                <a:srgbClr val="FFFAF3"/>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6697394" y="4322570"/>
                <a:ext cx="183439" cy="251052"/>
              </a:xfrm>
              <a:prstGeom prst="ellipse">
                <a:avLst/>
              </a:prstGeom>
              <a:solidFill>
                <a:srgbClr val="FFFAF3"/>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6220558" y="4301301"/>
                <a:ext cx="183439" cy="251052"/>
              </a:xfrm>
              <a:prstGeom prst="ellipse">
                <a:avLst/>
              </a:prstGeom>
              <a:solidFill>
                <a:srgbClr val="FFFAF3"/>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5786106" y="4131144"/>
                <a:ext cx="183439" cy="251052"/>
              </a:xfrm>
              <a:prstGeom prst="ellipse">
                <a:avLst/>
              </a:prstGeom>
              <a:solidFill>
                <a:srgbClr val="FFFAF3"/>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5552986" y="3716386"/>
                <a:ext cx="183439" cy="251052"/>
              </a:xfrm>
              <a:prstGeom prst="ellipse">
                <a:avLst/>
              </a:prstGeom>
              <a:solidFill>
                <a:srgbClr val="FFFAF3"/>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5362252" y="3333532"/>
                <a:ext cx="183439" cy="251052"/>
              </a:xfrm>
              <a:prstGeom prst="ellipse">
                <a:avLst/>
              </a:prstGeom>
              <a:solidFill>
                <a:srgbClr val="FFFAF3"/>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p:cNvSpPr/>
              <p:nvPr/>
            </p:nvSpPr>
            <p:spPr>
              <a:xfrm>
                <a:off x="5712941" y="2454387"/>
                <a:ext cx="183439" cy="251052"/>
              </a:xfrm>
              <a:prstGeom prst="ellipse">
                <a:avLst/>
              </a:prstGeom>
              <a:solidFill>
                <a:srgbClr val="FFFAF3"/>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p:nvSpPr>
            <p:spPr>
              <a:xfrm>
                <a:off x="5503033" y="2762291"/>
                <a:ext cx="183439" cy="251052"/>
              </a:xfrm>
              <a:prstGeom prst="ellipse">
                <a:avLst/>
              </a:prstGeom>
              <a:solidFill>
                <a:srgbClr val="FFFAF3"/>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ru-RU" dirty="0" err="1" smtClean="0"/>
              <a:t>Санофи</a:t>
            </a:r>
            <a:r>
              <a:rPr lang="ru-RU" dirty="0" smtClean="0"/>
              <a:t> Пастер</a:t>
            </a:r>
            <a:r>
              <a:rPr lang="en-US" dirty="0" smtClean="0"/>
              <a:t>: </a:t>
            </a:r>
            <a:r>
              <a:rPr lang="ru-RU" dirty="0" smtClean="0"/>
              <a:t>более 40 лет в борьбе с менингитами</a:t>
            </a:r>
            <a:endParaRPr lang="en-US" dirty="0"/>
          </a:p>
        </p:txBody>
      </p:sp>
      <p:sp>
        <p:nvSpPr>
          <p:cNvPr id="6" name="Rectangle 5"/>
          <p:cNvSpPr/>
          <p:nvPr/>
        </p:nvSpPr>
        <p:spPr bwMode="white">
          <a:xfrm>
            <a:off x="132201" y="1134738"/>
            <a:ext cx="3448281" cy="672028"/>
          </a:xfrm>
          <a:prstGeom prst="rect">
            <a:avLst/>
          </a:prstGeom>
          <a:solidFill>
            <a:schemeClr val="bg1"/>
          </a:solidFill>
        </p:spPr>
        <p:txBody>
          <a:bodyPr wrap="none" lIns="0" tIns="0" rIns="0" bIns="0" rtlCol="0" anchor="ctr" anchorCtr="0">
            <a:noAutofit/>
          </a:bodyPr>
          <a:lstStyle/>
          <a:p>
            <a:pPr algn="ctr"/>
            <a:endParaRPr lang="en-US" dirty="0" smtClean="0">
              <a:solidFill>
                <a:srgbClr val="FF00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25" name="Title 1"/>
          <p:cNvSpPr>
            <a:spLocks noGrp="1"/>
          </p:cNvSpPr>
          <p:nvPr>
            <p:ph type="title"/>
          </p:nvPr>
        </p:nvSpPr>
        <p:spPr/>
        <p:txBody>
          <a:bodyPr/>
          <a:lstStyle/>
          <a:p>
            <a:r>
              <a:rPr lang="ru-RU" sz="2800" dirty="0" smtClean="0"/>
              <a:t>История менингококковых вакцин в Санофи Пастер</a:t>
            </a:r>
            <a:r>
              <a:rPr lang="en-US" sz="2800" dirty="0" smtClean="0"/>
              <a:t>: 40 </a:t>
            </a:r>
            <a:r>
              <a:rPr lang="ru-RU" sz="2800" dirty="0" smtClean="0"/>
              <a:t>лет развития</a:t>
            </a:r>
            <a:endParaRPr lang="en-US" sz="2800" baseline="30000" dirty="0" smtClean="0"/>
          </a:p>
        </p:txBody>
      </p:sp>
      <p:sp>
        <p:nvSpPr>
          <p:cNvPr id="29" name="Content Placeholder 28"/>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1600" dirty="0" smtClean="0">
              <a:latin typeface="Calibri" pitchFamily="34" charset="0"/>
            </a:endParaRPr>
          </a:p>
          <a:p>
            <a:pPr>
              <a:buNone/>
            </a:pPr>
            <a:endParaRPr lang="en-US" dirty="0"/>
          </a:p>
        </p:txBody>
      </p:sp>
      <p:sp>
        <p:nvSpPr>
          <p:cNvPr id="17" name="Rectangle 16"/>
          <p:cNvSpPr/>
          <p:nvPr/>
        </p:nvSpPr>
        <p:spPr>
          <a:xfrm>
            <a:off x="204250" y="1330325"/>
            <a:ext cx="1828800" cy="1005840"/>
          </a:xfrm>
          <a:prstGeom prst="rect">
            <a:avLst/>
          </a:prstGeom>
          <a:gradFill flip="none" rotWithShape="1">
            <a:gsLst>
              <a:gs pos="0">
                <a:schemeClr val="accent6">
                  <a:lumMod val="40000"/>
                  <a:lumOff val="60000"/>
                </a:schemeClr>
              </a:gs>
              <a:gs pos="50000">
                <a:schemeClr val="accent6">
                  <a:lumMod val="20000"/>
                  <a:lumOff val="80000"/>
                </a:schemeClr>
              </a:gs>
              <a:gs pos="100000">
                <a:srgbClr val="F9FAFD"/>
              </a:gs>
            </a:gsLst>
            <a:lin ang="5400000" scaled="1"/>
            <a:tileRect/>
          </a:gradFill>
          <a:ln w="9525">
            <a:noFill/>
            <a:miter lim="800000"/>
            <a:headEnd/>
            <a:tailEnd/>
          </a:ln>
          <a:effectLst>
            <a:outerShdw blurRad="50800" dist="38100" dir="2700000" algn="tl" rotWithShape="0">
              <a:prstClr val="black">
                <a:alpha val="40000"/>
              </a:prstClr>
            </a:outerShdw>
          </a:effectLst>
        </p:spPr>
        <p:txBody>
          <a:bodyPr wrap="square" lIns="0" tIns="0" rIns="0" bIns="0" anchor="ctr"/>
          <a:lstStyle/>
          <a:p>
            <a:pPr algn="ctr">
              <a:spcBef>
                <a:spcPct val="0"/>
              </a:spcBef>
              <a:defRPr/>
            </a:pPr>
            <a:r>
              <a:rPr lang="ru-RU" sz="1200" dirty="0" smtClean="0">
                <a:solidFill>
                  <a:schemeClr val="tx1"/>
                </a:solidFill>
                <a:latin typeface="Calibri" pitchFamily="34" charset="0"/>
              </a:rPr>
              <a:t>Первая вакцины против менингококковой инфекции группы</a:t>
            </a:r>
            <a:r>
              <a:rPr lang="en-US" sz="1200" dirty="0" smtClean="0">
                <a:solidFill>
                  <a:schemeClr val="tx1"/>
                </a:solidFill>
                <a:latin typeface="Calibri" pitchFamily="34" charset="0"/>
              </a:rPr>
              <a:t> </a:t>
            </a:r>
            <a:r>
              <a:rPr lang="en-US" sz="1200" dirty="0">
                <a:solidFill>
                  <a:schemeClr val="tx1"/>
                </a:solidFill>
                <a:latin typeface="Calibri" pitchFamily="34" charset="0"/>
              </a:rPr>
              <a:t>A </a:t>
            </a:r>
            <a:r>
              <a:rPr lang="en-US" sz="1200" dirty="0" smtClean="0">
                <a:solidFill>
                  <a:schemeClr val="tx1"/>
                </a:solidFill>
                <a:latin typeface="Calibri" pitchFamily="34" charset="0"/>
              </a:rPr>
              <a:t/>
            </a:r>
            <a:br>
              <a:rPr lang="en-US" sz="1200" dirty="0" smtClean="0">
                <a:solidFill>
                  <a:schemeClr val="tx1"/>
                </a:solidFill>
                <a:latin typeface="Calibri" pitchFamily="34" charset="0"/>
              </a:rPr>
            </a:br>
            <a:endParaRPr lang="en-US" sz="1200" dirty="0">
              <a:solidFill>
                <a:schemeClr val="tx1"/>
              </a:solidFill>
              <a:latin typeface="Calibri" pitchFamily="34" charset="0"/>
            </a:endParaRPr>
          </a:p>
        </p:txBody>
      </p:sp>
      <p:sp>
        <p:nvSpPr>
          <p:cNvPr id="30" name="Rectangle 29"/>
          <p:cNvSpPr/>
          <p:nvPr/>
        </p:nvSpPr>
        <p:spPr>
          <a:xfrm>
            <a:off x="2404476" y="1344612"/>
            <a:ext cx="1828800" cy="1005840"/>
          </a:xfrm>
          <a:prstGeom prst="rect">
            <a:avLst/>
          </a:prstGeom>
          <a:gradFill flip="none" rotWithShape="1">
            <a:gsLst>
              <a:gs pos="0">
                <a:schemeClr val="accent6">
                  <a:lumMod val="40000"/>
                  <a:lumOff val="60000"/>
                </a:schemeClr>
              </a:gs>
              <a:gs pos="50000">
                <a:schemeClr val="accent6">
                  <a:lumMod val="20000"/>
                  <a:lumOff val="80000"/>
                </a:schemeClr>
              </a:gs>
              <a:gs pos="100000">
                <a:srgbClr val="F9FAFD"/>
              </a:gs>
            </a:gsLst>
            <a:lin ang="5400000" scaled="1"/>
            <a:tileRect/>
          </a:gradFill>
          <a:ln w="9525">
            <a:noFill/>
            <a:miter lim="800000"/>
            <a:headEnd/>
            <a:tailEnd/>
          </a:ln>
          <a:effectLst>
            <a:outerShdw blurRad="50800" dist="38100" dir="2700000" algn="tl" rotWithShape="0">
              <a:prstClr val="black">
                <a:alpha val="40000"/>
              </a:prstClr>
            </a:outerShdw>
          </a:effectLst>
        </p:spPr>
        <p:txBody>
          <a:bodyPr wrap="square" lIns="0" tIns="0" rIns="0" bIns="0" anchor="ctr"/>
          <a:lstStyle/>
          <a:p>
            <a:pPr algn="ctr">
              <a:spcBef>
                <a:spcPct val="0"/>
              </a:spcBef>
              <a:defRPr/>
            </a:pPr>
            <a:r>
              <a:rPr lang="ru-RU" sz="1200" dirty="0" err="1" smtClean="0">
                <a:solidFill>
                  <a:schemeClr val="tx1"/>
                </a:solidFill>
                <a:latin typeface="Calibri" pitchFamily="34" charset="0"/>
              </a:rPr>
              <a:t>Мениммун</a:t>
            </a:r>
            <a:r>
              <a:rPr lang="en-US" sz="1200" dirty="0" smtClean="0">
                <a:solidFill>
                  <a:schemeClr val="tx1"/>
                </a:solidFill>
                <a:latin typeface="Calibri" pitchFamily="34" charset="0"/>
              </a:rPr>
              <a:t>®: </a:t>
            </a:r>
            <a:br>
              <a:rPr lang="en-US" sz="1200" dirty="0" smtClean="0">
                <a:solidFill>
                  <a:schemeClr val="tx1"/>
                </a:solidFill>
                <a:latin typeface="Calibri" pitchFamily="34" charset="0"/>
              </a:rPr>
            </a:br>
            <a:r>
              <a:rPr lang="ru-RU" sz="1200" dirty="0" smtClean="0">
                <a:solidFill>
                  <a:schemeClr val="tx1"/>
                </a:solidFill>
                <a:latin typeface="Calibri" pitchFamily="34" charset="0"/>
              </a:rPr>
              <a:t>Первая полисахаридная </a:t>
            </a:r>
            <a:r>
              <a:rPr lang="ru-RU" sz="1200" dirty="0" err="1" smtClean="0">
                <a:solidFill>
                  <a:schemeClr val="tx1"/>
                </a:solidFill>
                <a:latin typeface="Calibri" pitchFamily="34" charset="0"/>
              </a:rPr>
              <a:t>квадривалентная</a:t>
            </a:r>
            <a:r>
              <a:rPr lang="ru-RU" sz="1200" dirty="0" smtClean="0">
                <a:solidFill>
                  <a:schemeClr val="tx1"/>
                </a:solidFill>
                <a:latin typeface="Calibri" pitchFamily="34" charset="0"/>
              </a:rPr>
              <a:t> вакцина</a:t>
            </a:r>
            <a:r>
              <a:rPr lang="en-US" sz="1200" dirty="0" smtClean="0">
                <a:solidFill>
                  <a:schemeClr val="tx1"/>
                </a:solidFill>
                <a:latin typeface="Calibri" pitchFamily="34" charset="0"/>
              </a:rPr>
              <a:t> </a:t>
            </a:r>
            <a:br>
              <a:rPr lang="en-US" sz="1200" dirty="0" smtClean="0">
                <a:solidFill>
                  <a:schemeClr val="tx1"/>
                </a:solidFill>
                <a:latin typeface="Calibri" pitchFamily="34" charset="0"/>
              </a:rPr>
            </a:br>
            <a:r>
              <a:rPr lang="en-US" sz="1200" dirty="0" smtClean="0">
                <a:solidFill>
                  <a:schemeClr val="tx1"/>
                </a:solidFill>
                <a:latin typeface="Calibri" pitchFamily="34" charset="0"/>
              </a:rPr>
              <a:t>(A + C + W + Y</a:t>
            </a:r>
            <a:r>
              <a:rPr lang="en-US" sz="1200" dirty="0">
                <a:solidFill>
                  <a:schemeClr val="tx1"/>
                </a:solidFill>
                <a:latin typeface="Calibri" pitchFamily="34" charset="0"/>
              </a:rPr>
              <a:t>), </a:t>
            </a:r>
            <a:r>
              <a:rPr lang="ru-RU" sz="1200" dirty="0" smtClean="0">
                <a:solidFill>
                  <a:schemeClr val="tx1"/>
                </a:solidFill>
                <a:latin typeface="Calibri" pitchFamily="34" charset="0"/>
              </a:rPr>
              <a:t>для лиц</a:t>
            </a:r>
            <a:r>
              <a:rPr lang="en-US" sz="1200" dirty="0" smtClean="0">
                <a:solidFill>
                  <a:schemeClr val="tx1"/>
                </a:solidFill>
                <a:latin typeface="Calibri" pitchFamily="34" charset="0"/>
              </a:rPr>
              <a:t> </a:t>
            </a:r>
            <a:r>
              <a:rPr lang="en-US" sz="1200" dirty="0">
                <a:solidFill>
                  <a:schemeClr val="tx1"/>
                </a:solidFill>
                <a:latin typeface="Calibri" pitchFamily="34" charset="0"/>
              </a:rPr>
              <a:t>&gt;2 </a:t>
            </a:r>
            <a:r>
              <a:rPr lang="ru-RU" sz="1200" dirty="0" smtClean="0">
                <a:latin typeface="Calibri" pitchFamily="34" charset="0"/>
              </a:rPr>
              <a:t>лет</a:t>
            </a:r>
            <a:r>
              <a:rPr lang="en-US" sz="1200" dirty="0" smtClean="0">
                <a:solidFill>
                  <a:schemeClr val="tx1"/>
                </a:solidFill>
                <a:latin typeface="Calibri" pitchFamily="34" charset="0"/>
              </a:rPr>
              <a:t> </a:t>
            </a:r>
            <a:endParaRPr lang="en-US" sz="1200" dirty="0">
              <a:solidFill>
                <a:schemeClr val="tx1"/>
              </a:solidFill>
              <a:latin typeface="Calibri" pitchFamily="34" charset="0"/>
            </a:endParaRPr>
          </a:p>
        </p:txBody>
      </p:sp>
      <p:sp>
        <p:nvSpPr>
          <p:cNvPr id="31" name="Rectangle 30"/>
          <p:cNvSpPr/>
          <p:nvPr/>
        </p:nvSpPr>
        <p:spPr>
          <a:xfrm>
            <a:off x="4604702" y="1344612"/>
            <a:ext cx="1828800" cy="1005840"/>
          </a:xfrm>
          <a:prstGeom prst="rect">
            <a:avLst/>
          </a:prstGeom>
          <a:gradFill flip="none" rotWithShape="1">
            <a:gsLst>
              <a:gs pos="0">
                <a:schemeClr val="accent6">
                  <a:lumMod val="40000"/>
                  <a:lumOff val="60000"/>
                </a:schemeClr>
              </a:gs>
              <a:gs pos="50000">
                <a:schemeClr val="accent6">
                  <a:lumMod val="20000"/>
                  <a:lumOff val="80000"/>
                </a:schemeClr>
              </a:gs>
              <a:gs pos="100000">
                <a:srgbClr val="F9FAFD"/>
              </a:gs>
            </a:gsLst>
            <a:lin ang="5400000" scaled="1"/>
            <a:tileRect/>
          </a:gradFill>
          <a:ln w="9525">
            <a:noFill/>
            <a:miter lim="800000"/>
            <a:headEnd/>
            <a:tailEnd/>
          </a:ln>
          <a:effectLst>
            <a:outerShdw blurRad="50800" dist="38100" dir="2700000" algn="tl" rotWithShape="0">
              <a:prstClr val="black">
                <a:alpha val="40000"/>
              </a:prstClr>
            </a:outerShdw>
          </a:effectLst>
        </p:spPr>
        <p:txBody>
          <a:bodyPr wrap="square" lIns="0" tIns="0" rIns="0" bIns="0" anchor="ctr"/>
          <a:lstStyle/>
          <a:p>
            <a:pPr algn="ctr">
              <a:spcBef>
                <a:spcPct val="0"/>
              </a:spcBef>
              <a:defRPr/>
            </a:pPr>
            <a:r>
              <a:rPr lang="ru-RU" sz="1200" dirty="0" err="1" smtClean="0">
                <a:solidFill>
                  <a:schemeClr val="tx1"/>
                </a:solidFill>
                <a:latin typeface="Calibri" pitchFamily="34" charset="0"/>
              </a:rPr>
              <a:t>Менактра</a:t>
            </a:r>
            <a:r>
              <a:rPr lang="en-US" sz="1200" dirty="0" smtClean="0">
                <a:solidFill>
                  <a:schemeClr val="tx1"/>
                </a:solidFill>
                <a:latin typeface="Calibri" pitchFamily="34" charset="0"/>
              </a:rPr>
              <a:t>®</a:t>
            </a:r>
            <a:r>
              <a:rPr lang="ru-RU" sz="1200" dirty="0" smtClean="0">
                <a:solidFill>
                  <a:schemeClr val="tx1"/>
                </a:solidFill>
                <a:latin typeface="Calibri" pitchFamily="34" charset="0"/>
              </a:rPr>
              <a:t> лицензирована для вакцинации детей            </a:t>
            </a:r>
            <a:r>
              <a:rPr lang="en-US" sz="1200" dirty="0" smtClean="0">
                <a:solidFill>
                  <a:schemeClr val="tx1"/>
                </a:solidFill>
                <a:latin typeface="Calibri" pitchFamily="34" charset="0"/>
              </a:rPr>
              <a:t> </a:t>
            </a:r>
            <a:r>
              <a:rPr lang="en-US" sz="1200" dirty="0">
                <a:solidFill>
                  <a:schemeClr val="tx1"/>
                </a:solidFill>
                <a:latin typeface="Calibri" pitchFamily="34" charset="0"/>
              </a:rPr>
              <a:t>2 </a:t>
            </a:r>
            <a:r>
              <a:rPr lang="ru-RU" sz="1200" dirty="0" smtClean="0">
                <a:solidFill>
                  <a:schemeClr val="tx1"/>
                </a:solidFill>
                <a:latin typeface="Calibri" pitchFamily="34" charset="0"/>
              </a:rPr>
              <a:t>-</a:t>
            </a:r>
            <a:r>
              <a:rPr lang="en-US" sz="1200" dirty="0" smtClean="0">
                <a:solidFill>
                  <a:schemeClr val="tx1"/>
                </a:solidFill>
                <a:latin typeface="Calibri" pitchFamily="34" charset="0"/>
              </a:rPr>
              <a:t> </a:t>
            </a:r>
            <a:r>
              <a:rPr lang="en-US" sz="1200" dirty="0">
                <a:solidFill>
                  <a:schemeClr val="tx1"/>
                </a:solidFill>
                <a:latin typeface="Calibri" pitchFamily="34" charset="0"/>
              </a:rPr>
              <a:t>10 </a:t>
            </a:r>
            <a:r>
              <a:rPr lang="ru-RU" sz="1200" dirty="0" smtClean="0">
                <a:solidFill>
                  <a:schemeClr val="tx1"/>
                </a:solidFill>
                <a:latin typeface="Calibri" pitchFamily="34" charset="0"/>
              </a:rPr>
              <a:t>лет</a:t>
            </a:r>
            <a:endParaRPr lang="en-US" sz="1200" dirty="0">
              <a:solidFill>
                <a:schemeClr val="tx1"/>
              </a:solidFill>
              <a:latin typeface="Calibri" pitchFamily="34" charset="0"/>
            </a:endParaRPr>
          </a:p>
        </p:txBody>
      </p:sp>
      <p:sp>
        <p:nvSpPr>
          <p:cNvPr id="32" name="Rectangle 31"/>
          <p:cNvSpPr/>
          <p:nvPr/>
        </p:nvSpPr>
        <p:spPr>
          <a:xfrm>
            <a:off x="6804927" y="1355725"/>
            <a:ext cx="1828800" cy="1005840"/>
          </a:xfrm>
          <a:prstGeom prst="rect">
            <a:avLst/>
          </a:prstGeom>
          <a:gradFill flip="none" rotWithShape="1">
            <a:gsLst>
              <a:gs pos="0">
                <a:schemeClr val="accent6">
                  <a:lumMod val="40000"/>
                  <a:lumOff val="60000"/>
                </a:schemeClr>
              </a:gs>
              <a:gs pos="50000">
                <a:schemeClr val="accent6">
                  <a:lumMod val="20000"/>
                  <a:lumOff val="80000"/>
                </a:schemeClr>
              </a:gs>
              <a:gs pos="100000">
                <a:srgbClr val="F9FAFD"/>
              </a:gs>
            </a:gsLst>
            <a:lin ang="5400000" scaled="1"/>
            <a:tileRect/>
          </a:gradFill>
          <a:ln w="9525">
            <a:noFill/>
            <a:miter lim="800000"/>
            <a:headEnd/>
            <a:tailEnd/>
          </a:ln>
          <a:effectLst>
            <a:outerShdw blurRad="50800" dist="38100" dir="2700000" algn="tl" rotWithShape="0">
              <a:prstClr val="black">
                <a:alpha val="40000"/>
              </a:prstClr>
            </a:outerShdw>
          </a:effectLst>
        </p:spPr>
        <p:txBody>
          <a:bodyPr wrap="square" lIns="0" tIns="0" rIns="0" bIns="0" anchor="ctr"/>
          <a:lstStyle/>
          <a:p>
            <a:pPr algn="ctr">
              <a:spcBef>
                <a:spcPct val="0"/>
              </a:spcBef>
              <a:defRPr/>
            </a:pPr>
            <a:r>
              <a:rPr lang="ru-RU" sz="1200" dirty="0" err="1" smtClean="0">
                <a:solidFill>
                  <a:schemeClr val="tx1"/>
                </a:solidFill>
                <a:latin typeface="Calibri" pitchFamily="34" charset="0"/>
              </a:rPr>
              <a:t>Преквалификация</a:t>
            </a:r>
            <a:r>
              <a:rPr lang="ru-RU" sz="1200" dirty="0" smtClean="0">
                <a:solidFill>
                  <a:schemeClr val="tx1"/>
                </a:solidFill>
                <a:latin typeface="Calibri" pitchFamily="34" charset="0"/>
              </a:rPr>
              <a:t> ВОЗ</a:t>
            </a:r>
            <a:endParaRPr lang="en-US" sz="1200" dirty="0">
              <a:solidFill>
                <a:schemeClr val="tx1"/>
              </a:solidFill>
              <a:latin typeface="Calibri" pitchFamily="34" charset="0"/>
            </a:endParaRPr>
          </a:p>
        </p:txBody>
      </p:sp>
      <p:sp>
        <p:nvSpPr>
          <p:cNvPr id="35" name="Rectangle 34"/>
          <p:cNvSpPr/>
          <p:nvPr/>
        </p:nvSpPr>
        <p:spPr>
          <a:xfrm>
            <a:off x="5707157" y="3978275"/>
            <a:ext cx="1828800" cy="1005840"/>
          </a:xfrm>
          <a:prstGeom prst="rect">
            <a:avLst/>
          </a:prstGeom>
          <a:gradFill flip="none" rotWithShape="1">
            <a:gsLst>
              <a:gs pos="0">
                <a:schemeClr val="accent6">
                  <a:lumMod val="40000"/>
                  <a:lumOff val="60000"/>
                </a:schemeClr>
              </a:gs>
              <a:gs pos="50000">
                <a:schemeClr val="accent6">
                  <a:lumMod val="20000"/>
                  <a:lumOff val="80000"/>
                </a:schemeClr>
              </a:gs>
              <a:gs pos="100000">
                <a:srgbClr val="F9FAFD"/>
              </a:gs>
            </a:gsLst>
            <a:lin ang="5400000" scaled="1"/>
            <a:tileRect/>
          </a:gradFill>
          <a:ln w="9525">
            <a:noFill/>
            <a:miter lim="800000"/>
            <a:headEnd/>
            <a:tailEnd/>
          </a:ln>
          <a:effectLst>
            <a:outerShdw blurRad="50800" dist="38100" dir="2700000" algn="tl" rotWithShape="0">
              <a:prstClr val="black">
                <a:alpha val="40000"/>
              </a:prstClr>
            </a:outerShdw>
          </a:effectLst>
        </p:spPr>
        <p:txBody>
          <a:bodyPr wrap="square" lIns="0" tIns="0" rIns="0" bIns="0" anchor="ctr"/>
          <a:lstStyle/>
          <a:p>
            <a:pPr algn="ctr">
              <a:spcBef>
                <a:spcPct val="0"/>
              </a:spcBef>
              <a:defRPr/>
            </a:pPr>
            <a:r>
              <a:rPr lang="ru-RU" sz="1200" dirty="0" smtClean="0">
                <a:latin typeface="Calibri" pitchFamily="34" charset="0"/>
              </a:rPr>
              <a:t>Менактра</a:t>
            </a:r>
            <a:r>
              <a:rPr lang="en-US" sz="1200" dirty="0" smtClean="0">
                <a:latin typeface="Calibri" pitchFamily="34" charset="0"/>
              </a:rPr>
              <a:t>® </a:t>
            </a:r>
            <a:r>
              <a:rPr lang="ru-RU" sz="1200" dirty="0" smtClean="0">
                <a:latin typeface="Calibri" pitchFamily="34" charset="0"/>
              </a:rPr>
              <a:t>лицензирована для вакцинации детей с </a:t>
            </a:r>
            <a:r>
              <a:rPr lang="en-US" sz="1200" dirty="0" smtClean="0">
                <a:latin typeface="Calibri" pitchFamily="34" charset="0"/>
              </a:rPr>
              <a:t> 9 </a:t>
            </a:r>
            <a:r>
              <a:rPr lang="ru-RU" sz="1200" dirty="0" smtClean="0">
                <a:latin typeface="Calibri" pitchFamily="34" charset="0"/>
              </a:rPr>
              <a:t>месяцев</a:t>
            </a:r>
            <a:endParaRPr lang="en-US" sz="1200" dirty="0" smtClean="0">
              <a:latin typeface="Calibri" pitchFamily="34" charset="0"/>
            </a:endParaRPr>
          </a:p>
        </p:txBody>
      </p:sp>
      <p:sp>
        <p:nvSpPr>
          <p:cNvPr id="37" name="Rectangle 36"/>
          <p:cNvSpPr/>
          <p:nvPr/>
        </p:nvSpPr>
        <p:spPr>
          <a:xfrm>
            <a:off x="3504249" y="3992562"/>
            <a:ext cx="1828800" cy="1005840"/>
          </a:xfrm>
          <a:prstGeom prst="rect">
            <a:avLst/>
          </a:prstGeom>
          <a:gradFill flip="none" rotWithShape="1">
            <a:gsLst>
              <a:gs pos="0">
                <a:schemeClr val="accent6">
                  <a:lumMod val="40000"/>
                  <a:lumOff val="60000"/>
                </a:schemeClr>
              </a:gs>
              <a:gs pos="50000">
                <a:schemeClr val="accent6">
                  <a:lumMod val="20000"/>
                  <a:lumOff val="80000"/>
                </a:schemeClr>
              </a:gs>
              <a:gs pos="100000">
                <a:srgbClr val="F9FAFD"/>
              </a:gs>
            </a:gsLst>
            <a:lin ang="5400000" scaled="1"/>
            <a:tileRect/>
          </a:gradFill>
          <a:ln w="9525">
            <a:noFill/>
            <a:miter lim="800000"/>
            <a:headEnd/>
            <a:tailEnd/>
          </a:ln>
          <a:effectLst>
            <a:outerShdw blurRad="50800" dist="38100" dir="2700000" algn="tl" rotWithShape="0">
              <a:prstClr val="black">
                <a:alpha val="40000"/>
              </a:prstClr>
            </a:outerShdw>
          </a:effectLst>
        </p:spPr>
        <p:txBody>
          <a:bodyPr wrap="square" lIns="0" tIns="0" rIns="0" bIns="0" anchor="ctr"/>
          <a:lstStyle/>
          <a:p>
            <a:pPr algn="ctr">
              <a:spcBef>
                <a:spcPct val="0"/>
              </a:spcBef>
              <a:defRPr/>
            </a:pPr>
            <a:endParaRPr lang="en-US" sz="1200" dirty="0">
              <a:solidFill>
                <a:schemeClr val="tx1"/>
              </a:solidFill>
              <a:latin typeface="Calibri" pitchFamily="34" charset="0"/>
            </a:endParaRPr>
          </a:p>
          <a:p>
            <a:pPr algn="ctr">
              <a:spcBef>
                <a:spcPct val="0"/>
              </a:spcBef>
              <a:defRPr/>
            </a:pPr>
            <a:r>
              <a:rPr lang="ru-RU" sz="1200" dirty="0" err="1" smtClean="0">
                <a:latin typeface="Calibri" pitchFamily="34" charset="0"/>
              </a:rPr>
              <a:t>Менактра</a:t>
            </a:r>
            <a:r>
              <a:rPr lang="en-US" sz="1200" dirty="0" smtClean="0">
                <a:latin typeface="Calibri" pitchFamily="34" charset="0"/>
              </a:rPr>
              <a:t>® : </a:t>
            </a:r>
            <a:r>
              <a:rPr lang="en-US" sz="1200" dirty="0" smtClean="0">
                <a:solidFill>
                  <a:schemeClr val="tx1"/>
                </a:solidFill>
                <a:latin typeface="Calibri" pitchFamily="34" charset="0"/>
              </a:rPr>
              <a:t/>
            </a:r>
            <a:br>
              <a:rPr lang="en-US" sz="1200" dirty="0" smtClean="0">
                <a:solidFill>
                  <a:schemeClr val="tx1"/>
                </a:solidFill>
                <a:latin typeface="Calibri" pitchFamily="34" charset="0"/>
              </a:rPr>
            </a:br>
            <a:r>
              <a:rPr lang="ru-RU" sz="1200" dirty="0" smtClean="0">
                <a:solidFill>
                  <a:schemeClr val="tx1"/>
                </a:solidFill>
                <a:latin typeface="Calibri" pitchFamily="34" charset="0"/>
              </a:rPr>
              <a:t>Первая </a:t>
            </a:r>
            <a:r>
              <a:rPr lang="ru-RU" sz="1200" dirty="0" err="1" smtClean="0">
                <a:solidFill>
                  <a:schemeClr val="tx1"/>
                </a:solidFill>
                <a:latin typeface="Calibri" pitchFamily="34" charset="0"/>
              </a:rPr>
              <a:t>квадривалентная</a:t>
            </a:r>
            <a:r>
              <a:rPr lang="ru-RU" sz="1200" dirty="0" smtClean="0">
                <a:solidFill>
                  <a:schemeClr val="tx1"/>
                </a:solidFill>
                <a:latin typeface="Calibri" pitchFamily="34" charset="0"/>
              </a:rPr>
              <a:t> менингококковая конъюгированная вакцина </a:t>
            </a:r>
            <a:r>
              <a:rPr lang="en-US" sz="1200" dirty="0" smtClean="0">
                <a:solidFill>
                  <a:schemeClr val="tx1"/>
                </a:solidFill>
                <a:latin typeface="Calibri" pitchFamily="34" charset="0"/>
              </a:rPr>
              <a:t>(A + C + W + Y</a:t>
            </a:r>
            <a:r>
              <a:rPr lang="en-US" sz="1200" dirty="0">
                <a:solidFill>
                  <a:schemeClr val="tx1"/>
                </a:solidFill>
                <a:latin typeface="Calibri" pitchFamily="34" charset="0"/>
              </a:rPr>
              <a:t>)</a:t>
            </a:r>
          </a:p>
          <a:p>
            <a:pPr algn="ctr">
              <a:spcBef>
                <a:spcPct val="0"/>
              </a:spcBef>
              <a:defRPr/>
            </a:pPr>
            <a:endParaRPr lang="en-US" sz="1200" dirty="0">
              <a:solidFill>
                <a:schemeClr val="tx1"/>
              </a:solidFill>
              <a:latin typeface="Calibri" pitchFamily="34" charset="0"/>
            </a:endParaRPr>
          </a:p>
        </p:txBody>
      </p:sp>
      <p:sp>
        <p:nvSpPr>
          <p:cNvPr id="38" name="Rectangle 37"/>
          <p:cNvSpPr/>
          <p:nvPr/>
        </p:nvSpPr>
        <p:spPr>
          <a:xfrm>
            <a:off x="1301340" y="3984624"/>
            <a:ext cx="1828800" cy="1005840"/>
          </a:xfrm>
          <a:prstGeom prst="rect">
            <a:avLst/>
          </a:prstGeom>
          <a:gradFill flip="none" rotWithShape="1">
            <a:gsLst>
              <a:gs pos="0">
                <a:schemeClr val="accent6">
                  <a:lumMod val="40000"/>
                  <a:lumOff val="60000"/>
                </a:schemeClr>
              </a:gs>
              <a:gs pos="50000">
                <a:schemeClr val="accent6">
                  <a:lumMod val="20000"/>
                  <a:lumOff val="80000"/>
                </a:schemeClr>
              </a:gs>
              <a:gs pos="100000">
                <a:srgbClr val="F9FAFD"/>
              </a:gs>
            </a:gsLst>
            <a:lin ang="5400000" scaled="1"/>
            <a:tileRect/>
          </a:gradFill>
          <a:ln w="9525">
            <a:noFill/>
            <a:miter lim="800000"/>
            <a:headEnd/>
            <a:tailEnd/>
          </a:ln>
          <a:effectLst>
            <a:outerShdw blurRad="50800" dist="38100" dir="2700000" algn="tl" rotWithShape="0">
              <a:prstClr val="black">
                <a:alpha val="40000"/>
              </a:prstClr>
            </a:outerShdw>
          </a:effectLst>
        </p:spPr>
        <p:txBody>
          <a:bodyPr wrap="square" lIns="0" tIns="0" rIns="0" bIns="0" anchor="ctr"/>
          <a:lstStyle/>
          <a:p>
            <a:pPr algn="ctr">
              <a:spcBef>
                <a:spcPct val="0"/>
              </a:spcBef>
              <a:defRPr/>
            </a:pPr>
            <a:endParaRPr lang="en-US" sz="1200" dirty="0">
              <a:solidFill>
                <a:schemeClr val="tx1"/>
              </a:solidFill>
              <a:latin typeface="Calibri" pitchFamily="34" charset="0"/>
            </a:endParaRPr>
          </a:p>
          <a:p>
            <a:pPr algn="ctr">
              <a:spcBef>
                <a:spcPct val="0"/>
              </a:spcBef>
              <a:defRPr/>
            </a:pPr>
            <a:r>
              <a:rPr lang="ru-RU" sz="1200" dirty="0" smtClean="0">
                <a:solidFill>
                  <a:schemeClr val="tx1"/>
                </a:solidFill>
                <a:latin typeface="Calibri" pitchFamily="34" charset="0"/>
              </a:rPr>
              <a:t>Первая</a:t>
            </a:r>
            <a:r>
              <a:rPr lang="en-US" sz="1200" dirty="0" smtClean="0">
                <a:solidFill>
                  <a:schemeClr val="tx1"/>
                </a:solidFill>
                <a:latin typeface="Calibri" pitchFamily="34" charset="0"/>
              </a:rPr>
              <a:t> </a:t>
            </a:r>
            <a:br>
              <a:rPr lang="en-US" sz="1200" dirty="0" smtClean="0">
                <a:solidFill>
                  <a:schemeClr val="tx1"/>
                </a:solidFill>
                <a:latin typeface="Calibri" pitchFamily="34" charset="0"/>
              </a:rPr>
            </a:br>
            <a:r>
              <a:rPr lang="en-US" sz="1200" dirty="0" smtClean="0">
                <a:solidFill>
                  <a:schemeClr val="tx1"/>
                </a:solidFill>
                <a:latin typeface="Calibri" pitchFamily="34" charset="0"/>
              </a:rPr>
              <a:t>A + C</a:t>
            </a:r>
            <a:r>
              <a:rPr lang="en-US" sz="1200" dirty="0">
                <a:solidFill>
                  <a:schemeClr val="tx1"/>
                </a:solidFill>
                <a:latin typeface="Calibri" pitchFamily="34" charset="0"/>
              </a:rPr>
              <a:t> </a:t>
            </a:r>
            <a:r>
              <a:rPr lang="ru-RU" sz="1200" dirty="0" smtClean="0">
                <a:solidFill>
                  <a:schemeClr val="tx1"/>
                </a:solidFill>
                <a:latin typeface="Calibri" pitchFamily="34" charset="0"/>
              </a:rPr>
              <a:t>менингококковая вакцина</a:t>
            </a:r>
            <a:r>
              <a:rPr lang="en-US" sz="1200" dirty="0" smtClean="0">
                <a:solidFill>
                  <a:schemeClr val="tx1"/>
                </a:solidFill>
                <a:latin typeface="Calibri" pitchFamily="34" charset="0"/>
              </a:rPr>
              <a:t> </a:t>
            </a:r>
            <a:endParaRPr lang="en-US" sz="1200" dirty="0">
              <a:solidFill>
                <a:schemeClr val="tx1"/>
              </a:solidFill>
              <a:latin typeface="Calibri" pitchFamily="34" charset="0"/>
            </a:endParaRPr>
          </a:p>
          <a:p>
            <a:pPr algn="ctr">
              <a:spcBef>
                <a:spcPct val="0"/>
              </a:spcBef>
              <a:defRPr/>
            </a:pPr>
            <a:endParaRPr lang="en-US" sz="1200" dirty="0">
              <a:solidFill>
                <a:schemeClr val="tx1"/>
              </a:solidFill>
              <a:latin typeface="Calibri" pitchFamily="34" charset="0"/>
            </a:endParaRPr>
          </a:p>
        </p:txBody>
      </p:sp>
      <p:sp>
        <p:nvSpPr>
          <p:cNvPr id="33" name="Right Arrow 32"/>
          <p:cNvSpPr/>
          <p:nvPr/>
        </p:nvSpPr>
        <p:spPr>
          <a:xfrm>
            <a:off x="451692" y="2567681"/>
            <a:ext cx="8547846" cy="1094944"/>
          </a:xfrm>
          <a:prstGeom prst="rightArrow">
            <a:avLst>
              <a:gd name="adj1" fmla="val 50000"/>
              <a:gd name="adj2" fmla="val 57554"/>
            </a:avLst>
          </a:prstGeom>
          <a:gradFill flip="none" rotWithShape="1">
            <a:gsLst>
              <a:gs pos="0">
                <a:schemeClr val="accent4">
                  <a:lumMod val="60000"/>
                  <a:lumOff val="40000"/>
                </a:schemeClr>
              </a:gs>
              <a:gs pos="50000">
                <a:schemeClr val="accent2">
                  <a:lumMod val="60000"/>
                  <a:lumOff val="40000"/>
                </a:schemeClr>
              </a:gs>
              <a:gs pos="65000">
                <a:schemeClr val="accent2"/>
              </a:gs>
              <a:gs pos="65000">
                <a:schemeClr val="accent2"/>
              </a:gs>
              <a:gs pos="50000">
                <a:schemeClr val="accent3">
                  <a:lumMod val="40000"/>
                  <a:lumOff val="60000"/>
                </a:schemeClr>
              </a:gs>
              <a:gs pos="100000">
                <a:schemeClr val="accent3">
                  <a:lumMod val="60000"/>
                  <a:lumOff val="40000"/>
                </a:schemeClr>
              </a:gs>
              <a:gs pos="100000">
                <a:schemeClr val="accent3"/>
              </a:gs>
            </a:gsLst>
            <a:lin ang="0" scaled="1"/>
            <a:tileRect/>
          </a:gradFill>
          <a:ln w="15875" cap="flat">
            <a:noFill/>
            <a:prstDash val="solid"/>
            <a:miter lim="800000"/>
            <a:headEnd/>
            <a:tailEnd/>
          </a:ln>
          <a:effectLst>
            <a:glow rad="63500">
              <a:srgbClr val="818184">
                <a:satMod val="175000"/>
                <a:alpha val="40000"/>
              </a:srgbClr>
            </a:glow>
            <a:outerShdw blurRad="149987" dist="250190" dir="8460000" algn="ctr">
              <a:srgbClr val="000000">
                <a:alpha val="28000"/>
              </a:srgbClr>
            </a:outerShdw>
          </a:effectLst>
          <a:scene3d>
            <a:camera prst="orthographicFront">
              <a:rot lat="150000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316430" name="TextBox 6"/>
          <p:cNvSpPr txBox="1">
            <a:spLocks noChangeArrowheads="1"/>
          </p:cNvSpPr>
          <p:nvPr/>
        </p:nvSpPr>
        <p:spPr bwMode="auto">
          <a:xfrm>
            <a:off x="642444" y="2930487"/>
            <a:ext cx="952413" cy="369332"/>
          </a:xfrm>
          <a:prstGeom prst="rect">
            <a:avLst/>
          </a:prstGeom>
          <a:noFill/>
          <a:ln w="9525">
            <a:noFill/>
            <a:miter lim="800000"/>
            <a:headEnd/>
            <a:tailEnd/>
          </a:ln>
        </p:spPr>
        <p:txBody>
          <a:bodyPr lIns="0" tIns="0" rIns="0" bIns="0" anchor="ctr" anchorCtr="0">
            <a:noAutofit/>
          </a:bodyPr>
          <a:lstStyle/>
          <a:p>
            <a:pPr algn="ctr"/>
            <a:r>
              <a:rPr lang="en-US" dirty="0"/>
              <a:t>1974</a:t>
            </a:r>
          </a:p>
        </p:txBody>
      </p:sp>
      <p:sp>
        <p:nvSpPr>
          <p:cNvPr id="316431" name="TextBox 8"/>
          <p:cNvSpPr txBox="1">
            <a:spLocks noChangeArrowheads="1"/>
          </p:cNvSpPr>
          <p:nvPr/>
        </p:nvSpPr>
        <p:spPr bwMode="auto">
          <a:xfrm>
            <a:off x="2838019" y="2930487"/>
            <a:ext cx="954238" cy="369332"/>
          </a:xfrm>
          <a:prstGeom prst="rect">
            <a:avLst/>
          </a:prstGeom>
          <a:noFill/>
          <a:ln w="9525">
            <a:noFill/>
            <a:miter lim="800000"/>
            <a:headEnd/>
            <a:tailEnd/>
          </a:ln>
        </p:spPr>
        <p:txBody>
          <a:bodyPr lIns="0" tIns="0" rIns="0" bIns="0" anchor="ctr" anchorCtr="0">
            <a:noAutofit/>
          </a:bodyPr>
          <a:lstStyle/>
          <a:p>
            <a:pPr algn="ctr"/>
            <a:r>
              <a:rPr lang="en-US" dirty="0" smtClean="0"/>
              <a:t>1981</a:t>
            </a:r>
            <a:endParaRPr lang="en-US" dirty="0"/>
          </a:p>
        </p:txBody>
      </p:sp>
      <p:sp>
        <p:nvSpPr>
          <p:cNvPr id="316432" name="TextBox 9"/>
          <p:cNvSpPr txBox="1">
            <a:spLocks noChangeArrowheads="1"/>
          </p:cNvSpPr>
          <p:nvPr/>
        </p:nvSpPr>
        <p:spPr bwMode="auto">
          <a:xfrm>
            <a:off x="1739438" y="2930487"/>
            <a:ext cx="952413" cy="369332"/>
          </a:xfrm>
          <a:prstGeom prst="rect">
            <a:avLst/>
          </a:prstGeom>
          <a:noFill/>
          <a:ln w="9525">
            <a:noFill/>
            <a:miter lim="800000"/>
            <a:headEnd/>
            <a:tailEnd/>
          </a:ln>
        </p:spPr>
        <p:txBody>
          <a:bodyPr lIns="0" tIns="0" rIns="0" bIns="0" anchor="ctr" anchorCtr="0">
            <a:noAutofit/>
          </a:bodyPr>
          <a:lstStyle/>
          <a:p>
            <a:pPr algn="ctr"/>
            <a:r>
              <a:rPr lang="en-US" dirty="0"/>
              <a:t>1975</a:t>
            </a:r>
          </a:p>
        </p:txBody>
      </p:sp>
      <p:sp>
        <p:nvSpPr>
          <p:cNvPr id="316433" name="TextBox 10"/>
          <p:cNvSpPr txBox="1">
            <a:spLocks noChangeArrowheads="1"/>
          </p:cNvSpPr>
          <p:nvPr/>
        </p:nvSpPr>
        <p:spPr bwMode="auto">
          <a:xfrm>
            <a:off x="3938425" y="2930487"/>
            <a:ext cx="954238" cy="369332"/>
          </a:xfrm>
          <a:prstGeom prst="rect">
            <a:avLst/>
          </a:prstGeom>
          <a:noFill/>
          <a:ln w="9525">
            <a:noFill/>
            <a:miter lim="800000"/>
            <a:headEnd/>
            <a:tailEnd/>
          </a:ln>
        </p:spPr>
        <p:txBody>
          <a:bodyPr lIns="0" tIns="0" rIns="0" bIns="0" anchor="ctr" anchorCtr="0">
            <a:noAutofit/>
          </a:bodyPr>
          <a:lstStyle/>
          <a:p>
            <a:pPr algn="ctr"/>
            <a:r>
              <a:rPr lang="en-US" dirty="0" smtClean="0"/>
              <a:t>2005</a:t>
            </a:r>
            <a:endParaRPr lang="en-US" dirty="0"/>
          </a:p>
        </p:txBody>
      </p:sp>
      <p:sp>
        <p:nvSpPr>
          <p:cNvPr id="316434" name="TextBox 11"/>
          <p:cNvSpPr txBox="1">
            <a:spLocks noChangeArrowheads="1"/>
          </p:cNvSpPr>
          <p:nvPr/>
        </p:nvSpPr>
        <p:spPr bwMode="auto">
          <a:xfrm>
            <a:off x="5038831" y="2930487"/>
            <a:ext cx="954237" cy="369332"/>
          </a:xfrm>
          <a:prstGeom prst="rect">
            <a:avLst/>
          </a:prstGeom>
          <a:noFill/>
          <a:ln w="9525">
            <a:noFill/>
            <a:miter lim="800000"/>
            <a:headEnd/>
            <a:tailEnd/>
          </a:ln>
        </p:spPr>
        <p:txBody>
          <a:bodyPr lIns="0" tIns="0" rIns="0" bIns="0" anchor="ctr" anchorCtr="0">
            <a:noAutofit/>
          </a:bodyPr>
          <a:lstStyle/>
          <a:p>
            <a:pPr algn="ctr"/>
            <a:r>
              <a:rPr lang="en-US" dirty="0"/>
              <a:t>2007</a:t>
            </a:r>
          </a:p>
        </p:txBody>
      </p:sp>
      <p:sp>
        <p:nvSpPr>
          <p:cNvPr id="316435" name="TextBox 12"/>
          <p:cNvSpPr txBox="1">
            <a:spLocks noChangeArrowheads="1"/>
          </p:cNvSpPr>
          <p:nvPr/>
        </p:nvSpPr>
        <p:spPr bwMode="auto">
          <a:xfrm>
            <a:off x="6139236" y="2930487"/>
            <a:ext cx="954238" cy="369332"/>
          </a:xfrm>
          <a:prstGeom prst="rect">
            <a:avLst/>
          </a:prstGeom>
          <a:noFill/>
          <a:ln w="9525">
            <a:noFill/>
            <a:miter lim="800000"/>
            <a:headEnd/>
            <a:tailEnd/>
          </a:ln>
        </p:spPr>
        <p:txBody>
          <a:bodyPr lIns="0" tIns="0" rIns="0" bIns="0" anchor="ctr" anchorCtr="0">
            <a:noAutofit/>
          </a:bodyPr>
          <a:lstStyle/>
          <a:p>
            <a:pPr algn="ctr"/>
            <a:r>
              <a:rPr lang="en-US" dirty="0" smtClean="0"/>
              <a:t>2011</a:t>
            </a:r>
            <a:endParaRPr lang="en-US" dirty="0"/>
          </a:p>
        </p:txBody>
      </p:sp>
      <p:sp>
        <p:nvSpPr>
          <p:cNvPr id="316436" name="TextBox 13"/>
          <p:cNvSpPr txBox="1">
            <a:spLocks noChangeArrowheads="1"/>
          </p:cNvSpPr>
          <p:nvPr/>
        </p:nvSpPr>
        <p:spPr bwMode="auto">
          <a:xfrm>
            <a:off x="7243121" y="2930487"/>
            <a:ext cx="952413" cy="369332"/>
          </a:xfrm>
          <a:prstGeom prst="rect">
            <a:avLst/>
          </a:prstGeom>
          <a:noFill/>
          <a:ln w="9525">
            <a:noFill/>
            <a:miter lim="800000"/>
            <a:headEnd/>
            <a:tailEnd/>
          </a:ln>
        </p:spPr>
        <p:txBody>
          <a:bodyPr lIns="0" tIns="0" rIns="0" bIns="0" anchor="ctr" anchorCtr="0">
            <a:noAutofit/>
          </a:bodyPr>
          <a:lstStyle/>
          <a:p>
            <a:pPr algn="ctr"/>
            <a:r>
              <a:rPr lang="en-US" dirty="0"/>
              <a:t>2013</a:t>
            </a:r>
          </a:p>
        </p:txBody>
      </p:sp>
      <p:cxnSp>
        <p:nvCxnSpPr>
          <p:cNvPr id="43" name="Straight Connector 42"/>
          <p:cNvCxnSpPr>
            <a:stCxn id="316430" idx="0"/>
            <a:endCxn id="17" idx="2"/>
          </p:cNvCxnSpPr>
          <p:nvPr/>
        </p:nvCxnSpPr>
        <p:spPr>
          <a:xfrm flipH="1" flipV="1">
            <a:off x="1118650" y="2336165"/>
            <a:ext cx="1" cy="594322"/>
          </a:xfrm>
          <a:prstGeom prst="line">
            <a:avLst/>
          </a:prstGeom>
          <a:ln w="19050">
            <a:solidFill>
              <a:schemeClr val="accent4">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16431" idx="0"/>
            <a:endCxn id="30" idx="2"/>
          </p:cNvCxnSpPr>
          <p:nvPr/>
        </p:nvCxnSpPr>
        <p:spPr>
          <a:xfrm flipV="1">
            <a:off x="3315138" y="2350452"/>
            <a:ext cx="3738" cy="580035"/>
          </a:xfrm>
          <a:prstGeom prst="line">
            <a:avLst/>
          </a:prstGeom>
          <a:ln w="19050">
            <a:solidFill>
              <a:schemeClr val="accent4">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16434" idx="0"/>
            <a:endCxn id="31" idx="2"/>
          </p:cNvCxnSpPr>
          <p:nvPr/>
        </p:nvCxnSpPr>
        <p:spPr>
          <a:xfrm flipV="1">
            <a:off x="5515950" y="2350452"/>
            <a:ext cx="3152" cy="580035"/>
          </a:xfrm>
          <a:prstGeom prst="line">
            <a:avLst/>
          </a:prstGeom>
          <a:ln w="19050">
            <a:solidFill>
              <a:schemeClr val="accent4">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16436" idx="0"/>
            <a:endCxn id="32" idx="2"/>
          </p:cNvCxnSpPr>
          <p:nvPr/>
        </p:nvCxnSpPr>
        <p:spPr>
          <a:xfrm flipH="1" flipV="1">
            <a:off x="7719327" y="2361565"/>
            <a:ext cx="1" cy="568922"/>
          </a:xfrm>
          <a:prstGeom prst="line">
            <a:avLst/>
          </a:prstGeom>
          <a:ln w="19050">
            <a:solidFill>
              <a:schemeClr val="accent4">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16432" idx="2"/>
            <a:endCxn id="38" idx="0"/>
          </p:cNvCxnSpPr>
          <p:nvPr/>
        </p:nvCxnSpPr>
        <p:spPr>
          <a:xfrm>
            <a:off x="2215645" y="3299819"/>
            <a:ext cx="95" cy="684805"/>
          </a:xfrm>
          <a:prstGeom prst="line">
            <a:avLst/>
          </a:prstGeom>
          <a:ln w="19050">
            <a:solidFill>
              <a:schemeClr val="accent4">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316433" idx="2"/>
            <a:endCxn id="37" idx="0"/>
          </p:cNvCxnSpPr>
          <p:nvPr/>
        </p:nvCxnSpPr>
        <p:spPr>
          <a:xfrm>
            <a:off x="4415544" y="3299819"/>
            <a:ext cx="3105" cy="692743"/>
          </a:xfrm>
          <a:prstGeom prst="line">
            <a:avLst/>
          </a:prstGeom>
          <a:ln w="19050">
            <a:solidFill>
              <a:schemeClr val="accent4">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316435" idx="2"/>
            <a:endCxn id="35" idx="0"/>
          </p:cNvCxnSpPr>
          <p:nvPr/>
        </p:nvCxnSpPr>
        <p:spPr>
          <a:xfrm>
            <a:off x="6616355" y="3299819"/>
            <a:ext cx="5202" cy="678456"/>
          </a:xfrm>
          <a:prstGeom prst="line">
            <a:avLst/>
          </a:prstGeom>
          <a:ln w="19050">
            <a:solidFill>
              <a:schemeClr val="accent4">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64" name="Text Box 4"/>
          <p:cNvSpPr txBox="1">
            <a:spLocks noChangeArrowheads="1"/>
          </p:cNvSpPr>
          <p:nvPr/>
        </p:nvSpPr>
        <p:spPr bwMode="auto">
          <a:xfrm>
            <a:off x="314325" y="5906617"/>
            <a:ext cx="8732838" cy="643229"/>
          </a:xfrm>
          <a:prstGeom prst="rect">
            <a:avLst/>
          </a:prstGeom>
          <a:noFill/>
          <a:ln w="9525">
            <a:noFill/>
            <a:miter lim="800000"/>
            <a:headEnd/>
            <a:tailEnd/>
          </a:ln>
        </p:spPr>
        <p:txBody>
          <a:bodyPr wrap="square" lIns="0" tIns="0" rIns="0" bIns="0" anchor="b" anchorCtr="0">
            <a:noAutofit/>
          </a:bodyPr>
          <a:lstStyle>
            <a:lvl1pPr eaLnBrk="0" hangingPunct="0">
              <a:defRPr sz="1500" b="1">
                <a:solidFill>
                  <a:schemeClr val="tx1"/>
                </a:solidFill>
                <a:latin typeface="Arial" pitchFamily="34" charset="0"/>
                <a:cs typeface="Arial" pitchFamily="34" charset="0"/>
              </a:defRPr>
            </a:lvl1pPr>
            <a:lvl2pPr marL="742950" indent="-285750" eaLnBrk="0" hangingPunct="0">
              <a:defRPr sz="1500" b="1">
                <a:solidFill>
                  <a:schemeClr val="tx1"/>
                </a:solidFill>
                <a:latin typeface="Arial" pitchFamily="34" charset="0"/>
                <a:cs typeface="Arial" pitchFamily="34" charset="0"/>
              </a:defRPr>
            </a:lvl2pPr>
            <a:lvl3pPr marL="1143000" indent="-228600" eaLnBrk="0" hangingPunct="0">
              <a:defRPr sz="1500" b="1">
                <a:solidFill>
                  <a:schemeClr val="tx1"/>
                </a:solidFill>
                <a:latin typeface="Arial" pitchFamily="34" charset="0"/>
                <a:cs typeface="Arial" pitchFamily="34" charset="0"/>
              </a:defRPr>
            </a:lvl3pPr>
            <a:lvl4pPr marL="1600200" indent="-228600" eaLnBrk="0" hangingPunct="0">
              <a:defRPr sz="1500" b="1">
                <a:solidFill>
                  <a:schemeClr val="tx1"/>
                </a:solidFill>
                <a:latin typeface="Arial" pitchFamily="34" charset="0"/>
                <a:cs typeface="Arial" pitchFamily="34" charset="0"/>
              </a:defRPr>
            </a:lvl4pPr>
            <a:lvl5pPr marL="2057400" indent="-228600" eaLnBrk="0" hangingPunct="0">
              <a:defRPr sz="15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5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5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5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500" b="1">
                <a:solidFill>
                  <a:schemeClr val="tx1"/>
                </a:solidFill>
                <a:latin typeface="Arial" pitchFamily="34" charset="0"/>
                <a:cs typeface="Arial" pitchFamily="34" charset="0"/>
              </a:defRPr>
            </a:lvl9pPr>
          </a:lstStyle>
          <a:p>
            <a:pPr marL="228600" lvl="0" indent="-228600" eaLnBrk="1" hangingPunct="1">
              <a:lnSpc>
                <a:spcPct val="95000"/>
              </a:lnSpc>
              <a:spcBef>
                <a:spcPct val="0"/>
              </a:spcBef>
              <a:tabLst>
                <a:tab pos="3657600" algn="l"/>
                <a:tab pos="6223000" algn="l"/>
              </a:tabLst>
            </a:pPr>
            <a:r>
              <a:rPr lang="en-US" altLang="en-US" sz="1000" b="0" dirty="0" smtClean="0">
                <a:solidFill>
                  <a:srgbClr val="20252C"/>
                </a:solidFill>
                <a:latin typeface="+mj-lt"/>
              </a:rPr>
              <a:t>http://www.sanofipasteur.com/articles/1256-menomuneu-is-the-first-quadrivalent-meningococcal-vaccine-prequalified-by-the-who.html;</a:t>
            </a:r>
          </a:p>
          <a:p>
            <a:pPr marL="228600" lvl="0" indent="-228600" eaLnBrk="1" hangingPunct="1">
              <a:lnSpc>
                <a:spcPct val="95000"/>
              </a:lnSpc>
              <a:spcBef>
                <a:spcPct val="0"/>
              </a:spcBef>
              <a:tabLst>
                <a:tab pos="3657600" algn="l"/>
                <a:tab pos="6223000" algn="l"/>
              </a:tabLst>
            </a:pPr>
            <a:r>
              <a:rPr lang="en-US" altLang="en-US" sz="1000" b="0" dirty="0" smtClean="0">
                <a:solidFill>
                  <a:srgbClr val="20252C"/>
                </a:solidFill>
                <a:latin typeface="+mj-lt"/>
              </a:rPr>
              <a:t>http://www.sanofipasteur.us/about/history; </a:t>
            </a:r>
          </a:p>
          <a:p>
            <a:pPr marL="228600" indent="-228600" eaLnBrk="1" hangingPunct="1">
              <a:lnSpc>
                <a:spcPct val="95000"/>
              </a:lnSpc>
              <a:spcBef>
                <a:spcPct val="0"/>
              </a:spcBef>
              <a:tabLst>
                <a:tab pos="3657600" algn="l"/>
                <a:tab pos="6223000" algn="l"/>
              </a:tabLst>
            </a:pPr>
            <a:r>
              <a:rPr lang="en-US" altLang="en-US" sz="1000" b="0" dirty="0" smtClean="0">
                <a:solidFill>
                  <a:srgbClr val="20252C"/>
                </a:solidFill>
                <a:latin typeface="+mj-lt"/>
              </a:rPr>
              <a:t>http://sanofipasteurus.mediaroom.com/index.php?s=11069&amp;item=33927.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dirty="0" smtClean="0"/>
              <a:t>Менактра:</a:t>
            </a:r>
            <a:r>
              <a:rPr lang="en-US" dirty="0" smtClean="0"/>
              <a:t> </a:t>
            </a:r>
            <a:r>
              <a:rPr lang="ru-RU" dirty="0" smtClean="0"/>
              <a:t>заключение по клиническим исследованиям у детей 9 – 23 месяцев</a:t>
            </a:r>
            <a:r>
              <a:rPr lang="ru-RU" dirty="0" smtClean="0">
                <a:solidFill>
                  <a:srgbClr val="002060"/>
                </a:solidFill>
              </a:rPr>
              <a:t>*</a:t>
            </a:r>
            <a:endParaRPr lang="en-US" dirty="0">
              <a:solidFill>
                <a:srgbClr val="002060"/>
              </a:solidFill>
            </a:endParaRPr>
          </a:p>
        </p:txBody>
      </p:sp>
      <p:sp>
        <p:nvSpPr>
          <p:cNvPr id="9" name="Content Placeholder 8"/>
          <p:cNvSpPr>
            <a:spLocks noGrp="1"/>
          </p:cNvSpPr>
          <p:nvPr>
            <p:ph idx="1"/>
          </p:nvPr>
        </p:nvSpPr>
        <p:spPr/>
        <p:txBody>
          <a:bodyPr/>
          <a:lstStyle/>
          <a:p>
            <a:r>
              <a:rPr lang="ru-RU" dirty="0" smtClean="0"/>
              <a:t>Вакцина Менактра</a:t>
            </a:r>
            <a:r>
              <a:rPr lang="en-US" dirty="0" smtClean="0"/>
              <a:t> </a:t>
            </a:r>
            <a:r>
              <a:rPr lang="ru-RU" dirty="0" smtClean="0"/>
              <a:t>обеспечивает выработку антител в высоком защитном титре</a:t>
            </a:r>
            <a:r>
              <a:rPr lang="en-US" dirty="0" smtClean="0"/>
              <a:t> (</a:t>
            </a:r>
            <a:r>
              <a:rPr lang="en-US" dirty="0" smtClean="0">
                <a:sym typeface="Symbol"/>
              </a:rPr>
              <a:t></a:t>
            </a:r>
            <a:r>
              <a:rPr lang="en-US" dirty="0" smtClean="0"/>
              <a:t>1:8) </a:t>
            </a:r>
            <a:r>
              <a:rPr lang="ru-RU" dirty="0" smtClean="0"/>
              <a:t>у привитых в возрасте с 9 месяцев</a:t>
            </a:r>
            <a:r>
              <a:rPr lang="en-US" dirty="0" smtClean="0"/>
              <a:t/>
            </a:r>
            <a:br>
              <a:rPr lang="en-US" dirty="0" smtClean="0"/>
            </a:br>
            <a:endParaRPr lang="ru-RU" dirty="0" smtClean="0"/>
          </a:p>
          <a:p>
            <a:r>
              <a:rPr lang="ru-RU" dirty="0" smtClean="0"/>
              <a:t>Начало вакцинации во втором полугодии жизни</a:t>
            </a:r>
            <a:r>
              <a:rPr lang="en-US" dirty="0" smtClean="0"/>
              <a:t>:</a:t>
            </a:r>
          </a:p>
          <a:p>
            <a:pPr lvl="1"/>
            <a:r>
              <a:rPr lang="ru-RU" dirty="0" smtClean="0"/>
              <a:t>Гибкий график вакцинации </a:t>
            </a:r>
          </a:p>
          <a:p>
            <a:pPr lvl="1"/>
            <a:r>
              <a:rPr lang="ru-RU" dirty="0" smtClean="0"/>
              <a:t>Две дозы вакцины</a:t>
            </a:r>
          </a:p>
          <a:p>
            <a:pPr lvl="1"/>
            <a:r>
              <a:rPr lang="ru-RU" dirty="0" smtClean="0"/>
              <a:t>Дает такие же клинические преимущества, как и график 3 + 1, с двух месяцев с бустером на втором году жизни</a:t>
            </a:r>
            <a:r>
              <a:rPr lang="en-US" dirty="0" smtClean="0"/>
              <a:t>, </a:t>
            </a:r>
            <a:r>
              <a:rPr lang="ru-RU" dirty="0" smtClean="0"/>
              <a:t>но за счет меньшего количества доз</a:t>
            </a:r>
          </a:p>
          <a:p>
            <a:pPr lvl="1"/>
            <a:r>
              <a:rPr lang="ru-RU" dirty="0" smtClean="0"/>
              <a:t>Не требует дополнительной вакцинации в первом полугодии жизни (не перегружает график прививок)</a:t>
            </a:r>
            <a:endParaRPr lang="en-US" dirty="0" smtClean="0"/>
          </a:p>
          <a:p>
            <a:pPr marL="457200" lvl="1" indent="0">
              <a:buNone/>
            </a:pPr>
            <a:endParaRPr lang="en-US" dirty="0" smtClean="0"/>
          </a:p>
          <a:p>
            <a:endParaRPr lang="en-US" dirty="0"/>
          </a:p>
        </p:txBody>
      </p:sp>
      <p:sp>
        <p:nvSpPr>
          <p:cNvPr id="1411076" name="Text Box 4"/>
          <p:cNvSpPr txBox="1">
            <a:spLocks noChangeArrowheads="1"/>
          </p:cNvSpPr>
          <p:nvPr/>
        </p:nvSpPr>
        <p:spPr bwMode="auto">
          <a:xfrm>
            <a:off x="549275" y="5055672"/>
            <a:ext cx="9144000" cy="184666"/>
          </a:xfrm>
          <a:prstGeom prst="rect">
            <a:avLst/>
          </a:prstGeom>
          <a:noFill/>
          <a:ln w="12700">
            <a:noFill/>
            <a:miter lim="800000"/>
            <a:headEnd/>
            <a:tailEnd/>
          </a:ln>
          <a:effectLst/>
        </p:spPr>
        <p:txBody>
          <a:bodyPr lIns="0" tIns="0" rIns="0" bIns="0" anchor="b">
            <a:spAutoFit/>
          </a:bodyPr>
          <a:lstStyle>
            <a:lvl1pPr eaLnBrk="0" hangingPunct="0">
              <a:defRPr sz="1500" b="1">
                <a:solidFill>
                  <a:schemeClr val="tx1"/>
                </a:solidFill>
                <a:latin typeface="Arial" pitchFamily="34" charset="0"/>
                <a:cs typeface="Arial" pitchFamily="34" charset="0"/>
              </a:defRPr>
            </a:lvl1pPr>
            <a:lvl2pPr marL="742950" indent="-285750" eaLnBrk="0" hangingPunct="0">
              <a:defRPr sz="1500" b="1">
                <a:solidFill>
                  <a:schemeClr val="tx1"/>
                </a:solidFill>
                <a:latin typeface="Arial" pitchFamily="34" charset="0"/>
                <a:cs typeface="Arial" pitchFamily="34" charset="0"/>
              </a:defRPr>
            </a:lvl2pPr>
            <a:lvl3pPr marL="1143000" indent="-228600" eaLnBrk="0" hangingPunct="0">
              <a:defRPr sz="1500" b="1">
                <a:solidFill>
                  <a:schemeClr val="tx1"/>
                </a:solidFill>
                <a:latin typeface="Arial" pitchFamily="34" charset="0"/>
                <a:cs typeface="Arial" pitchFamily="34" charset="0"/>
              </a:defRPr>
            </a:lvl3pPr>
            <a:lvl4pPr marL="1600200" indent="-228600" eaLnBrk="0" hangingPunct="0">
              <a:defRPr sz="1500" b="1">
                <a:solidFill>
                  <a:schemeClr val="tx1"/>
                </a:solidFill>
                <a:latin typeface="Arial" pitchFamily="34" charset="0"/>
                <a:cs typeface="Arial" pitchFamily="34" charset="0"/>
              </a:defRPr>
            </a:lvl4pPr>
            <a:lvl5pPr marL="2057400" indent="-228600" eaLnBrk="0" hangingPunct="0">
              <a:defRPr sz="15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5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5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5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500" b="1">
                <a:solidFill>
                  <a:schemeClr val="tx1"/>
                </a:solidFill>
                <a:latin typeface="Arial" pitchFamily="34" charset="0"/>
                <a:cs typeface="Arial" pitchFamily="34" charset="0"/>
              </a:defRPr>
            </a:lvl9pPr>
          </a:lstStyle>
          <a:p>
            <a:pPr>
              <a:spcBef>
                <a:spcPct val="0"/>
              </a:spcBef>
              <a:defRPr/>
            </a:pPr>
            <a:endParaRPr lang="en-US" sz="1200" b="0" dirty="0" smtClean="0">
              <a:solidFill>
                <a:srgbClr val="FFFFFF"/>
              </a:solidFill>
              <a:effectLst>
                <a:outerShdw blurRad="38100" dist="38100" dir="2700000" algn="tl">
                  <a:srgbClr val="000000"/>
                </a:outerShdw>
              </a:effectLst>
              <a:latin typeface="Calibri" pitchFamily="34" charset="0"/>
            </a:endParaRPr>
          </a:p>
        </p:txBody>
      </p:sp>
      <p:sp>
        <p:nvSpPr>
          <p:cNvPr id="7" name="Text Box 4"/>
          <p:cNvSpPr txBox="1">
            <a:spLocks noChangeArrowheads="1"/>
          </p:cNvSpPr>
          <p:nvPr/>
        </p:nvSpPr>
        <p:spPr bwMode="auto">
          <a:xfrm>
            <a:off x="346075" y="6169573"/>
            <a:ext cx="8675688" cy="383982"/>
          </a:xfrm>
          <a:prstGeom prst="rect">
            <a:avLst/>
          </a:prstGeom>
          <a:noFill/>
          <a:ln w="9525">
            <a:noFill/>
            <a:miter lim="800000"/>
            <a:headEnd/>
            <a:tailEnd/>
          </a:ln>
        </p:spPr>
        <p:txBody>
          <a:bodyPr wrap="square" lIns="0" tIns="0" rIns="0" bIns="0" anchor="b" anchorCtr="0">
            <a:noAutofit/>
          </a:bodyPr>
          <a:lstStyle>
            <a:lvl1pPr eaLnBrk="0" hangingPunct="0">
              <a:defRPr sz="1500" b="1">
                <a:solidFill>
                  <a:schemeClr val="tx1"/>
                </a:solidFill>
                <a:latin typeface="Arial" pitchFamily="34" charset="0"/>
                <a:cs typeface="Arial" pitchFamily="34" charset="0"/>
              </a:defRPr>
            </a:lvl1pPr>
            <a:lvl2pPr marL="742950" indent="-285750" eaLnBrk="0" hangingPunct="0">
              <a:defRPr sz="1500" b="1">
                <a:solidFill>
                  <a:schemeClr val="tx1"/>
                </a:solidFill>
                <a:latin typeface="Arial" pitchFamily="34" charset="0"/>
                <a:cs typeface="Arial" pitchFamily="34" charset="0"/>
              </a:defRPr>
            </a:lvl2pPr>
            <a:lvl3pPr marL="1143000" indent="-228600" eaLnBrk="0" hangingPunct="0">
              <a:defRPr sz="1500" b="1">
                <a:solidFill>
                  <a:schemeClr val="tx1"/>
                </a:solidFill>
                <a:latin typeface="Arial" pitchFamily="34" charset="0"/>
                <a:cs typeface="Arial" pitchFamily="34" charset="0"/>
              </a:defRPr>
            </a:lvl3pPr>
            <a:lvl4pPr marL="1600200" indent="-228600" eaLnBrk="0" hangingPunct="0">
              <a:defRPr sz="1500" b="1">
                <a:solidFill>
                  <a:schemeClr val="tx1"/>
                </a:solidFill>
                <a:latin typeface="Arial" pitchFamily="34" charset="0"/>
                <a:cs typeface="Arial" pitchFamily="34" charset="0"/>
              </a:defRPr>
            </a:lvl4pPr>
            <a:lvl5pPr marL="2057400" indent="-228600" eaLnBrk="0" hangingPunct="0">
              <a:defRPr sz="15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5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5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5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500" b="1">
                <a:solidFill>
                  <a:schemeClr val="tx1"/>
                </a:solidFill>
                <a:latin typeface="Arial" pitchFamily="34" charset="0"/>
                <a:cs typeface="Arial" pitchFamily="34" charset="0"/>
              </a:defRPr>
            </a:lvl9pPr>
          </a:lstStyle>
          <a:p>
            <a:pPr>
              <a:spcBef>
                <a:spcPct val="0"/>
              </a:spcBef>
              <a:defRPr/>
            </a:pPr>
            <a:r>
              <a:rPr lang="fi-FI" sz="1000" b="0" dirty="0" smtClean="0">
                <a:solidFill>
                  <a:srgbClr val="000000"/>
                </a:solidFill>
                <a:latin typeface="Calibri"/>
              </a:rPr>
              <a:t/>
            </a:r>
            <a:br>
              <a:rPr lang="fi-FI" sz="1000" b="0" dirty="0" smtClean="0">
                <a:solidFill>
                  <a:srgbClr val="000000"/>
                </a:solidFill>
                <a:latin typeface="Calibri"/>
              </a:rPr>
            </a:br>
            <a:r>
              <a:rPr lang="fi-FI" sz="1000" b="0" dirty="0" smtClean="0">
                <a:solidFill>
                  <a:srgbClr val="000000"/>
                </a:solidFill>
                <a:latin typeface="Calibri"/>
              </a:rPr>
              <a:t>Menactra® - A/C/Y/W-135 [PI]. sanofi pasteur; 2013; Pelton SI. </a:t>
            </a:r>
            <a:r>
              <a:rPr lang="fi-FI" sz="1000" b="0" i="1" dirty="0" smtClean="0">
                <a:solidFill>
                  <a:srgbClr val="000000"/>
                </a:solidFill>
                <a:latin typeface="Calibri"/>
              </a:rPr>
              <a:t>Pediatr Infect Dis J</a:t>
            </a:r>
            <a:r>
              <a:rPr lang="fi-FI" sz="1000" b="0" dirty="0" smtClean="0">
                <a:solidFill>
                  <a:srgbClr val="000000"/>
                </a:solidFill>
                <a:latin typeface="Calibri"/>
              </a:rPr>
              <a:t>. 2009;28(4):329</a:t>
            </a:r>
            <a:r>
              <a:rPr lang="en-US" sz="1000" b="0" dirty="0" smtClean="0">
                <a:solidFill>
                  <a:srgbClr val="000000"/>
                </a:solidFill>
                <a:latin typeface="Calibri"/>
              </a:rPr>
              <a:t>; </a:t>
            </a:r>
            <a:r>
              <a:rPr lang="tr-TR" sz="1000" b="0" dirty="0">
                <a:latin typeface="+mn-lt"/>
              </a:rPr>
              <a:t>Pelton SI, Gilmet GP. Expert Rev Vaccines. 2009;8(6):717-27</a:t>
            </a:r>
            <a:r>
              <a:rPr lang="fi-FI" sz="1000" b="0" dirty="0" smtClean="0">
                <a:solidFill>
                  <a:srgbClr val="000000"/>
                </a:solidFill>
                <a:latin typeface="+mn-lt"/>
              </a:rPr>
              <a:t>.</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enactra-LOGO-PNG.png"/>
          <p:cNvPicPr>
            <a:picLocks noChangeAspect="1"/>
          </p:cNvPicPr>
          <p:nvPr/>
        </p:nvPicPr>
        <p:blipFill>
          <a:blip r:embed="rId3" cstate="print"/>
          <a:srcRect r="22966" b="56746"/>
          <a:stretch>
            <a:fillRect/>
          </a:stretch>
        </p:blipFill>
        <p:spPr>
          <a:xfrm>
            <a:off x="6163741" y="1046253"/>
            <a:ext cx="2539996" cy="723810"/>
          </a:xfrm>
          <a:prstGeom prst="rect">
            <a:avLst/>
          </a:prstGeom>
        </p:spPr>
      </p:pic>
      <p:sp>
        <p:nvSpPr>
          <p:cNvPr id="11" name="Rectangle 10"/>
          <p:cNvSpPr/>
          <p:nvPr/>
        </p:nvSpPr>
        <p:spPr>
          <a:xfrm>
            <a:off x="5924550" y="1733550"/>
            <a:ext cx="2857500" cy="333375"/>
          </a:xfrm>
          <a:prstGeom prst="rect">
            <a:avLst/>
          </a:prstGeom>
          <a:solidFill>
            <a:schemeClr val="bg1"/>
          </a:solidFill>
        </p:spPr>
        <p:txBody>
          <a:bodyPr wrap="none" lIns="0" tIns="0" rIns="0" bIns="0" rtlCol="0" anchor="ctr" anchorCtr="0">
            <a:noAutofit/>
          </a:bodyPr>
          <a:lstStyle/>
          <a:p>
            <a:pPr algn="ctr"/>
            <a:endParaRPr lang="en-US" dirty="0" smtClean="0"/>
          </a:p>
        </p:txBody>
      </p:sp>
      <p:sp>
        <p:nvSpPr>
          <p:cNvPr id="7" name="Title 6"/>
          <p:cNvSpPr>
            <a:spLocks noGrp="1"/>
          </p:cNvSpPr>
          <p:nvPr>
            <p:ph type="title"/>
          </p:nvPr>
        </p:nvSpPr>
        <p:spPr/>
        <p:txBody>
          <a:bodyPr anchor="ctr" anchorCtr="0"/>
          <a:lstStyle/>
          <a:p>
            <a:r>
              <a:rPr lang="ru-RU" dirty="0" smtClean="0"/>
              <a:t>Заключение</a:t>
            </a:r>
            <a:endParaRPr lang="en-US" dirty="0"/>
          </a:p>
        </p:txBody>
      </p:sp>
      <p:sp>
        <p:nvSpPr>
          <p:cNvPr id="14" name="Content Placeholder 13"/>
          <p:cNvSpPr>
            <a:spLocks noGrp="1"/>
          </p:cNvSpPr>
          <p:nvPr>
            <p:ph idx="1"/>
          </p:nvPr>
        </p:nvSpPr>
        <p:spPr>
          <a:xfrm>
            <a:off x="139437" y="1038956"/>
            <a:ext cx="5860528" cy="2869088"/>
          </a:xfrm>
        </p:spPr>
        <p:txBody>
          <a:bodyPr/>
          <a:lstStyle/>
          <a:p>
            <a:r>
              <a:rPr lang="ru-RU" dirty="0" smtClean="0"/>
              <a:t>Менингококковый менингит и </a:t>
            </a:r>
            <a:r>
              <a:rPr lang="ru-RU" dirty="0" err="1" smtClean="0"/>
              <a:t>менингококкцемия</a:t>
            </a:r>
            <a:endParaRPr lang="en-US" dirty="0" smtClean="0"/>
          </a:p>
          <a:p>
            <a:pPr lvl="1"/>
            <a:r>
              <a:rPr lang="en-US" dirty="0" smtClean="0"/>
              <a:t> </a:t>
            </a:r>
            <a:r>
              <a:rPr lang="ru-RU" dirty="0" smtClean="0"/>
              <a:t>быстропрогрессирующие тяжелые заболевания</a:t>
            </a:r>
            <a:endParaRPr lang="en-US" dirty="0" smtClean="0"/>
          </a:p>
          <a:p>
            <a:pPr lvl="2"/>
            <a:r>
              <a:rPr lang="ru-RU" dirty="0" smtClean="0"/>
              <a:t>Высокая летальность у детей</a:t>
            </a:r>
            <a:endParaRPr lang="en-US" dirty="0" smtClean="0"/>
          </a:p>
          <a:p>
            <a:pPr lvl="1"/>
            <a:r>
              <a:rPr lang="ru-RU" dirty="0" smtClean="0"/>
              <a:t>могут быть предотвращены вакцинацией</a:t>
            </a:r>
            <a:endParaRPr lang="en-US" dirty="0" smtClean="0"/>
          </a:p>
          <a:p>
            <a:r>
              <a:rPr lang="ru-RU" dirty="0" smtClean="0"/>
              <a:t>Менактра</a:t>
            </a:r>
            <a:r>
              <a:rPr lang="en-US" dirty="0" smtClean="0"/>
              <a:t> </a:t>
            </a:r>
          </a:p>
          <a:p>
            <a:pPr lvl="1"/>
            <a:r>
              <a:rPr lang="ru-RU" dirty="0" smtClean="0"/>
              <a:t>Зарегистрирована в</a:t>
            </a:r>
            <a:r>
              <a:rPr lang="en-US" dirty="0" smtClean="0"/>
              <a:t> 5</a:t>
            </a:r>
            <a:r>
              <a:rPr lang="ru-RU" dirty="0" smtClean="0"/>
              <a:t>3 странах мира</a:t>
            </a:r>
            <a:r>
              <a:rPr lang="en-US" dirty="0" smtClean="0">
                <a:solidFill>
                  <a:schemeClr val="tx1"/>
                </a:solidFill>
              </a:rPr>
              <a:t> </a:t>
            </a:r>
            <a:endParaRPr lang="en-US" baseline="30000" dirty="0" smtClean="0">
              <a:solidFill>
                <a:schemeClr val="tx1"/>
              </a:solidFill>
            </a:endParaRPr>
          </a:p>
          <a:p>
            <a:pPr lvl="1"/>
            <a:r>
              <a:rPr lang="ru-RU" dirty="0" smtClean="0"/>
              <a:t>Обеспечивает стойкий иммунный ответ у детей, подростков и взрослых к </a:t>
            </a:r>
            <a:r>
              <a:rPr lang="ru-RU" dirty="0" err="1" smtClean="0"/>
              <a:t>серогруппам</a:t>
            </a:r>
            <a:r>
              <a:rPr lang="en-US" dirty="0" smtClean="0"/>
              <a:t> A, C W, </a:t>
            </a:r>
            <a:r>
              <a:rPr lang="ru-RU" dirty="0"/>
              <a:t>и</a:t>
            </a:r>
            <a:r>
              <a:rPr lang="en-US" dirty="0" smtClean="0"/>
              <a:t> Y</a:t>
            </a:r>
            <a:endParaRPr lang="en-US" dirty="0"/>
          </a:p>
          <a:p>
            <a:pPr lvl="1"/>
            <a:r>
              <a:rPr lang="ru-RU" dirty="0" smtClean="0"/>
              <a:t>Безопасность доказана </a:t>
            </a:r>
            <a:r>
              <a:rPr lang="ru-RU" dirty="0" smtClean="0"/>
              <a:t>10-и </a:t>
            </a:r>
            <a:r>
              <a:rPr lang="ru-RU" dirty="0" smtClean="0"/>
              <a:t>летним применением</a:t>
            </a:r>
            <a:endParaRPr lang="en-US" dirty="0" smtClean="0"/>
          </a:p>
          <a:p>
            <a:pPr lvl="1"/>
            <a:r>
              <a:rPr lang="ru-RU" dirty="0" smtClean="0"/>
              <a:t>В мире использовано более </a:t>
            </a:r>
            <a:r>
              <a:rPr lang="en-US" dirty="0" smtClean="0"/>
              <a:t>7</a:t>
            </a:r>
            <a:r>
              <a:rPr lang="ru-RU" dirty="0" smtClean="0"/>
              <a:t>2 </a:t>
            </a:r>
            <a:r>
              <a:rPr lang="ru-RU" dirty="0" smtClean="0"/>
              <a:t>миллионов доз</a:t>
            </a:r>
            <a:endParaRPr lang="en-US" sz="2000" dirty="0"/>
          </a:p>
        </p:txBody>
      </p:sp>
      <p:pic>
        <p:nvPicPr>
          <p:cNvPr id="3074" name="Picture 2" descr="P:\Sanofi Pasteur\Med Ed\I3-337 Meningitis Vaccines Global Speaker Training\PPT\Girl.png"/>
          <p:cNvPicPr>
            <a:picLocks noChangeAspect="1" noChangeArrowheads="1"/>
          </p:cNvPicPr>
          <p:nvPr/>
        </p:nvPicPr>
        <p:blipFill>
          <a:blip r:embed="rId4" cstate="print"/>
          <a:srcRect/>
          <a:stretch>
            <a:fillRect/>
          </a:stretch>
        </p:blipFill>
        <p:spPr bwMode="auto">
          <a:xfrm>
            <a:off x="5634419" y="1915141"/>
            <a:ext cx="3047619" cy="4466667"/>
          </a:xfrm>
          <a:prstGeom prst="rect">
            <a:avLst/>
          </a:prstGeom>
          <a:noFill/>
        </p:spPr>
      </p:pic>
      <p:sp>
        <p:nvSpPr>
          <p:cNvPr id="8" name="Text Box 4"/>
          <p:cNvSpPr txBox="1">
            <a:spLocks noChangeArrowheads="1"/>
          </p:cNvSpPr>
          <p:nvPr/>
        </p:nvSpPr>
        <p:spPr bwMode="auto">
          <a:xfrm>
            <a:off x="346075" y="6169573"/>
            <a:ext cx="8675688" cy="383982"/>
          </a:xfrm>
          <a:prstGeom prst="rect">
            <a:avLst/>
          </a:prstGeom>
          <a:noFill/>
          <a:ln w="9525">
            <a:noFill/>
            <a:miter lim="800000"/>
            <a:headEnd/>
            <a:tailEnd/>
          </a:ln>
        </p:spPr>
        <p:txBody>
          <a:bodyPr wrap="square" lIns="0" tIns="0" rIns="0" bIns="0" anchor="b" anchorCtr="0">
            <a:noAutofit/>
          </a:bodyPr>
          <a:lstStyle>
            <a:lvl1pPr eaLnBrk="0" hangingPunct="0">
              <a:defRPr sz="1500" b="1">
                <a:solidFill>
                  <a:schemeClr val="tx1"/>
                </a:solidFill>
                <a:latin typeface="Arial" pitchFamily="34" charset="0"/>
                <a:cs typeface="Arial" pitchFamily="34" charset="0"/>
              </a:defRPr>
            </a:lvl1pPr>
            <a:lvl2pPr marL="742950" indent="-285750" eaLnBrk="0" hangingPunct="0">
              <a:defRPr sz="1500" b="1">
                <a:solidFill>
                  <a:schemeClr val="tx1"/>
                </a:solidFill>
                <a:latin typeface="Arial" pitchFamily="34" charset="0"/>
                <a:cs typeface="Arial" pitchFamily="34" charset="0"/>
              </a:defRPr>
            </a:lvl2pPr>
            <a:lvl3pPr marL="1143000" indent="-228600" eaLnBrk="0" hangingPunct="0">
              <a:defRPr sz="1500" b="1">
                <a:solidFill>
                  <a:schemeClr val="tx1"/>
                </a:solidFill>
                <a:latin typeface="Arial" pitchFamily="34" charset="0"/>
                <a:cs typeface="Arial" pitchFamily="34" charset="0"/>
              </a:defRPr>
            </a:lvl3pPr>
            <a:lvl4pPr marL="1600200" indent="-228600" eaLnBrk="0" hangingPunct="0">
              <a:defRPr sz="1500" b="1">
                <a:solidFill>
                  <a:schemeClr val="tx1"/>
                </a:solidFill>
                <a:latin typeface="Arial" pitchFamily="34" charset="0"/>
                <a:cs typeface="Arial" pitchFamily="34" charset="0"/>
              </a:defRPr>
            </a:lvl4pPr>
            <a:lvl5pPr marL="2057400" indent="-228600" eaLnBrk="0" hangingPunct="0">
              <a:defRPr sz="15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5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5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5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500" b="1">
                <a:solidFill>
                  <a:schemeClr val="tx1"/>
                </a:solidFill>
                <a:latin typeface="Arial" pitchFamily="34" charset="0"/>
                <a:cs typeface="Arial" pitchFamily="34" charset="0"/>
              </a:defRPr>
            </a:lvl9pPr>
          </a:lstStyle>
          <a:p>
            <a:pPr>
              <a:spcBef>
                <a:spcPct val="0"/>
              </a:spcBef>
              <a:defRPr/>
            </a:pPr>
            <a:r>
              <a:rPr lang="fi-FI" sz="1000" b="0" dirty="0" smtClean="0">
                <a:solidFill>
                  <a:srgbClr val="000000"/>
                </a:solidFill>
                <a:latin typeface="Calibri"/>
              </a:rPr>
              <a:t/>
            </a:r>
            <a:br>
              <a:rPr lang="fi-FI" sz="1000" b="0" dirty="0" smtClean="0">
                <a:solidFill>
                  <a:srgbClr val="000000"/>
                </a:solidFill>
                <a:latin typeface="Calibri"/>
              </a:rPr>
            </a:br>
            <a:r>
              <a:rPr lang="fi-FI" sz="1000" b="0" dirty="0" smtClean="0">
                <a:solidFill>
                  <a:srgbClr val="000000"/>
                </a:solidFill>
                <a:latin typeface="Calibri"/>
              </a:rPr>
              <a:t>http://www.sanofipasteur.com/Documents/PDF/Menactra_Timeline_2012-09_for_intranet.pdf; Menactra® - A/C/Y/W-135 [PI]. sanofi pasteur; 2013;</a:t>
            </a:r>
            <a:r>
              <a:rPr lang="fi-FI" sz="1000" b="0" baseline="30000" dirty="0" smtClean="0">
                <a:solidFill>
                  <a:srgbClr val="000000"/>
                </a:solidFill>
                <a:latin typeface="Calibri"/>
              </a:rPr>
              <a:t> </a:t>
            </a:r>
            <a:r>
              <a:rPr lang="fi-FI" sz="1000" b="0" dirty="0" smtClean="0">
                <a:solidFill>
                  <a:srgbClr val="000000"/>
                </a:solidFill>
                <a:latin typeface="Calibri"/>
              </a:rPr>
              <a:t>Sanofi Pasteur data on file: </a:t>
            </a:r>
            <a:r>
              <a:rPr lang="en-US" sz="1000" b="0" dirty="0" smtClean="0">
                <a:latin typeface="Calibri" pitchFamily="34" charset="0"/>
                <a:cs typeface="Calibri" pitchFamily="34" charset="0"/>
              </a:rPr>
              <a:t>RA_0060009V32</a:t>
            </a:r>
            <a:r>
              <a:rPr lang="fi-FI" sz="1000" b="0" dirty="0" smtClean="0">
                <a:solidFill>
                  <a:srgbClr val="000000"/>
                </a:solidFill>
                <a:latin typeface="Calibri"/>
              </a:rPr>
              <a:t>, April 2014; Sanofi Pasteur data on file; April 2014.</a:t>
            </a:r>
          </a:p>
        </p:txBody>
      </p:sp>
    </p:spTree>
    <p:extLst>
      <p:ext uri="{BB962C8B-B14F-4D97-AF65-F5344CB8AC3E}">
        <p14:creationId xmlns:p14="http://schemas.microsoft.com/office/powerpoint/2010/main" val="184331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ru-RU" dirty="0" smtClean="0"/>
              <a:t>Презентация предоставлена компанией САНОФИ-ПАСТЕР</a:t>
            </a:r>
            <a:endParaRPr lang="en-US" dirty="0"/>
          </a:p>
        </p:txBody>
      </p:sp>
      <p:sp>
        <p:nvSpPr>
          <p:cNvPr id="5" name="TextBox 4"/>
          <p:cNvSpPr txBox="1"/>
          <p:nvPr/>
        </p:nvSpPr>
        <p:spPr>
          <a:xfrm>
            <a:off x="328612" y="6677739"/>
            <a:ext cx="4116388" cy="123111"/>
          </a:xfrm>
          <a:prstGeom prst="rect">
            <a:avLst/>
          </a:prstGeom>
          <a:noFill/>
        </p:spPr>
        <p:txBody>
          <a:bodyPr wrap="square" lIns="0" tIns="0" rIns="0" bIns="0" rtlCol="0" anchor="b"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tx1"/>
                </a:solidFill>
                <a:latin typeface="+mn-lt"/>
              </a:rPr>
              <a:t>CIRC.14/05/FGMS/814 – Approved 12 May 2014</a:t>
            </a:r>
            <a:endParaRPr lang="en-US" sz="800" b="0" dirty="0">
              <a:solidFill>
                <a:schemeClr val="tx1"/>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26" name="Rectangle 2"/>
          <p:cNvSpPr>
            <a:spLocks noGrp="1" noChangeArrowheads="1"/>
          </p:cNvSpPr>
          <p:nvPr>
            <p:ph type="title" idx="4294967295"/>
          </p:nvPr>
        </p:nvSpPr>
        <p:spPr>
          <a:xfrm>
            <a:off x="463136" y="215588"/>
            <a:ext cx="8182099" cy="722563"/>
          </a:xfrm>
        </p:spPr>
        <p:txBody>
          <a:bodyPr/>
          <a:lstStyle/>
          <a:p>
            <a:pPr>
              <a:defRPr/>
            </a:pPr>
            <a:r>
              <a:rPr lang="ru-RU" dirty="0"/>
              <a:t>Распространение</a:t>
            </a:r>
            <a:r>
              <a:rPr lang="en-US" sz="3200" dirty="0" smtClean="0"/>
              <a:t> </a:t>
            </a:r>
            <a:r>
              <a:rPr lang="en-US" i="1" dirty="0" smtClean="0"/>
              <a:t>N. </a:t>
            </a:r>
            <a:r>
              <a:rPr lang="en-US" i="1" dirty="0" err="1" smtClean="0"/>
              <a:t>meningitidis</a:t>
            </a:r>
            <a:endParaRPr lang="en-US" i="1" dirty="0" smtClean="0"/>
          </a:p>
        </p:txBody>
      </p:sp>
      <p:sp>
        <p:nvSpPr>
          <p:cNvPr id="1332227" name="Rectangle 3"/>
          <p:cNvSpPr>
            <a:spLocks noGrp="1" noChangeArrowheads="1"/>
          </p:cNvSpPr>
          <p:nvPr>
            <p:ph type="body" idx="4294967295"/>
          </p:nvPr>
        </p:nvSpPr>
        <p:spPr/>
        <p:txBody>
          <a:bodyPr/>
          <a:lstStyle/>
          <a:p>
            <a:pPr>
              <a:defRPr/>
            </a:pPr>
            <a:r>
              <a:rPr lang="ru-RU" dirty="0" smtClean="0"/>
              <a:t>Единственным носителем</a:t>
            </a:r>
            <a:r>
              <a:rPr lang="en-US" dirty="0" smtClean="0"/>
              <a:t> </a:t>
            </a:r>
            <a:r>
              <a:rPr lang="en-US" i="1" dirty="0" smtClean="0"/>
              <a:t>N. meningitidis</a:t>
            </a:r>
            <a:r>
              <a:rPr lang="ru-RU" baseline="30000" dirty="0" smtClean="0"/>
              <a:t> </a:t>
            </a:r>
            <a:r>
              <a:rPr lang="ru-RU" dirty="0" smtClean="0"/>
              <a:t>является человек</a:t>
            </a:r>
            <a:endParaRPr lang="en-US" baseline="30000" dirty="0" smtClean="0"/>
          </a:p>
          <a:p>
            <a:pPr>
              <a:defRPr/>
            </a:pPr>
            <a:endParaRPr lang="en-US" sz="1200" dirty="0" smtClean="0"/>
          </a:p>
          <a:p>
            <a:pPr>
              <a:defRPr/>
            </a:pPr>
            <a:r>
              <a:rPr lang="ru-RU" dirty="0" smtClean="0"/>
              <a:t>Бессимптомное носительство в носоглотке выявляется у</a:t>
            </a:r>
            <a:r>
              <a:rPr lang="en-US" dirty="0" smtClean="0"/>
              <a:t> </a:t>
            </a:r>
            <a:br>
              <a:rPr lang="en-US" dirty="0" smtClean="0"/>
            </a:br>
            <a:r>
              <a:rPr lang="en-US" dirty="0" smtClean="0"/>
              <a:t>8</a:t>
            </a:r>
            <a:r>
              <a:rPr lang="en-US" dirty="0" smtClean="0">
                <a:cs typeface="Arial" charset="0"/>
              </a:rPr>
              <a:t>–</a:t>
            </a:r>
            <a:r>
              <a:rPr lang="en-US" dirty="0" smtClean="0"/>
              <a:t>25</a:t>
            </a:r>
            <a:r>
              <a:rPr lang="en-US" dirty="0" smtClean="0">
                <a:cs typeface="Arial" charset="0"/>
              </a:rPr>
              <a:t>% </a:t>
            </a:r>
            <a:r>
              <a:rPr lang="ru-RU" dirty="0" smtClean="0">
                <a:cs typeface="Arial" charset="0"/>
              </a:rPr>
              <a:t>здоровых лиц</a:t>
            </a:r>
            <a:endParaRPr lang="en-US" baseline="30000" dirty="0" smtClean="0">
              <a:cs typeface="Arial" charset="0"/>
            </a:endParaRPr>
          </a:p>
          <a:p>
            <a:pPr lvl="1">
              <a:defRPr/>
            </a:pPr>
            <a:r>
              <a:rPr lang="ru-RU" sz="2000" dirty="0" smtClean="0"/>
              <a:t>Менее, чем у </a:t>
            </a:r>
            <a:r>
              <a:rPr lang="en-US" sz="2000" dirty="0" smtClean="0"/>
              <a:t>1% </a:t>
            </a:r>
            <a:r>
              <a:rPr lang="ru-RU" sz="2000" dirty="0" smtClean="0"/>
              <a:t>носителей развивается заболевание</a:t>
            </a:r>
            <a:endParaRPr lang="en-US" sz="2000" baseline="30000" dirty="0" smtClean="0"/>
          </a:p>
          <a:p>
            <a:pPr lvl="1">
              <a:defRPr/>
            </a:pPr>
            <a:r>
              <a:rPr lang="ru-RU" dirty="0" smtClean="0"/>
              <a:t>Риск развития заболевания выше при недавно приобретенном носительстве</a:t>
            </a:r>
            <a:endParaRPr lang="en-US" sz="2000" baseline="30000" dirty="0" smtClean="0"/>
          </a:p>
          <a:p>
            <a:pPr lvl="1">
              <a:defRPr/>
            </a:pPr>
            <a:endParaRPr lang="en-US" sz="1200" dirty="0" smtClean="0"/>
          </a:p>
          <a:p>
            <a:pPr>
              <a:defRPr/>
            </a:pPr>
            <a:r>
              <a:rPr lang="ru-RU" dirty="0" smtClean="0"/>
              <a:t>Инфекция распространяется воздушно-капельным путем</a:t>
            </a:r>
            <a:r>
              <a:rPr lang="ru-RU" dirty="0"/>
              <a:t> </a:t>
            </a:r>
            <a:r>
              <a:rPr lang="ru-RU" dirty="0" smtClean="0"/>
              <a:t>и при прямом контакте</a:t>
            </a:r>
            <a:endParaRPr lang="en-US" baseline="30000" dirty="0" smtClean="0"/>
          </a:p>
          <a:p>
            <a:pPr lvl="1">
              <a:defRPr/>
            </a:pPr>
            <a:r>
              <a:rPr lang="ru-RU" sz="2000" dirty="0" smtClean="0"/>
              <a:t>Инкубационный период обычно длится 3 – 4 дня</a:t>
            </a:r>
            <a:r>
              <a:rPr lang="en-US" sz="2000" dirty="0" smtClean="0"/>
              <a:t>, </a:t>
            </a:r>
            <a:r>
              <a:rPr lang="ru-RU" sz="2000" dirty="0" smtClean="0"/>
              <a:t>но может варьировать от</a:t>
            </a:r>
            <a:r>
              <a:rPr lang="en-US" sz="2000" dirty="0" smtClean="0"/>
              <a:t> 2</a:t>
            </a:r>
            <a:r>
              <a:rPr lang="ru-RU" sz="2000" dirty="0" smtClean="0"/>
              <a:t> до </a:t>
            </a:r>
            <a:r>
              <a:rPr lang="en-US" sz="2000" dirty="0" smtClean="0"/>
              <a:t>10 </a:t>
            </a:r>
            <a:r>
              <a:rPr lang="ru-RU" sz="2000" dirty="0" smtClean="0"/>
              <a:t>дней</a:t>
            </a:r>
            <a:endParaRPr lang="en-US" sz="2000" dirty="0" smtClean="0"/>
          </a:p>
        </p:txBody>
      </p:sp>
      <p:sp>
        <p:nvSpPr>
          <p:cNvPr id="5" name="Text Box 15"/>
          <p:cNvSpPr txBox="1">
            <a:spLocks noChangeArrowheads="1"/>
          </p:cNvSpPr>
          <p:nvPr/>
        </p:nvSpPr>
        <p:spPr bwMode="auto">
          <a:xfrm>
            <a:off x="247650" y="6159500"/>
            <a:ext cx="8789670" cy="457200"/>
          </a:xfrm>
          <a:prstGeom prst="rect">
            <a:avLst/>
          </a:prstGeom>
          <a:noFill/>
          <a:ln w="9525">
            <a:noFill/>
            <a:miter lim="800000"/>
            <a:headEnd/>
            <a:tailEnd/>
          </a:ln>
          <a:effectLst/>
        </p:spPr>
        <p:txBody>
          <a:bodyPr wrap="square">
            <a:spAutoFit/>
          </a:bodyPr>
          <a:lstStyle/>
          <a:p>
            <a:pPr>
              <a:defRPr/>
            </a:pPr>
            <a:r>
              <a:rPr lang="en-US" sz="1200" b="0" dirty="0" err="1" smtClean="0">
                <a:latin typeface="Arial" charset="0"/>
              </a:rPr>
              <a:t>Heymann</a:t>
            </a:r>
            <a:r>
              <a:rPr lang="en-US" sz="1200" b="0" dirty="0" smtClean="0">
                <a:latin typeface="Arial" charset="0"/>
              </a:rPr>
              <a:t> </a:t>
            </a:r>
            <a:r>
              <a:rPr lang="en-US" sz="1200" b="0" dirty="0">
                <a:latin typeface="Arial" charset="0"/>
              </a:rPr>
              <a:t>DL. In: </a:t>
            </a:r>
            <a:r>
              <a:rPr lang="en-US" sz="1200" b="0" i="1" dirty="0">
                <a:latin typeface="Arial" charset="0"/>
              </a:rPr>
              <a:t>Control of Communicable Diseases Manual</a:t>
            </a:r>
            <a:r>
              <a:rPr lang="en-US" sz="1200" b="0" dirty="0">
                <a:latin typeface="Arial" charset="0"/>
              </a:rPr>
              <a:t>. 18th ed.</a:t>
            </a:r>
            <a:r>
              <a:rPr lang="en-US" sz="1200" b="0" dirty="0">
                <a:latin typeface="Arial" charset="0"/>
                <a:sym typeface="Symbol" pitchFamily="18" charset="2"/>
              </a:rPr>
              <a:t> 2004; </a:t>
            </a:r>
            <a:r>
              <a:rPr lang="en-US" sz="1200" b="0" dirty="0" smtClean="0">
                <a:latin typeface="Arial" charset="0"/>
                <a:sym typeface="Symbol" pitchFamily="18" charset="2"/>
              </a:rPr>
              <a:t>Stephens </a:t>
            </a:r>
            <a:r>
              <a:rPr lang="en-US" sz="1200" b="0" dirty="0">
                <a:latin typeface="Arial" charset="0"/>
                <a:sym typeface="Symbol" pitchFamily="18" charset="2"/>
              </a:rPr>
              <a:t>DS, et al. </a:t>
            </a:r>
            <a:r>
              <a:rPr lang="en-US" sz="1200" b="0" i="1" dirty="0">
                <a:latin typeface="Arial" charset="0"/>
                <a:sym typeface="Symbol" pitchFamily="18" charset="2"/>
              </a:rPr>
              <a:t>Lancet. </a:t>
            </a:r>
            <a:r>
              <a:rPr lang="en-US" sz="1200" b="0" dirty="0">
                <a:latin typeface="Arial" charset="0"/>
                <a:sym typeface="Symbol" pitchFamily="18" charset="2"/>
              </a:rPr>
              <a:t>2007;369(9580):2196; </a:t>
            </a:r>
            <a:r>
              <a:rPr lang="en-US" sz="1200" b="0" dirty="0" smtClean="0">
                <a:latin typeface="Arial" charset="0"/>
              </a:rPr>
              <a:t>Cushing </a:t>
            </a:r>
            <a:r>
              <a:rPr lang="en-US" sz="1200" b="0" dirty="0">
                <a:latin typeface="Arial" charset="0"/>
              </a:rPr>
              <a:t>K, Cohn A. In: </a:t>
            </a:r>
            <a:r>
              <a:rPr lang="en-US" sz="1200" b="0" i="1" dirty="0">
                <a:latin typeface="Arial" charset="0"/>
              </a:rPr>
              <a:t>VPD Surveillance Manual</a:t>
            </a:r>
            <a:r>
              <a:rPr lang="en-US" sz="1200" b="0" dirty="0">
                <a:latin typeface="Arial" charset="0"/>
              </a:rPr>
              <a:t>. 4th ed. 2008; </a:t>
            </a:r>
            <a:r>
              <a:rPr lang="da-DK" sz="1200" b="0" dirty="0" smtClean="0">
                <a:latin typeface="Arial" charset="0"/>
              </a:rPr>
              <a:t>Caugant </a:t>
            </a:r>
            <a:r>
              <a:rPr lang="da-DK" sz="1200" b="0" dirty="0">
                <a:latin typeface="Arial" charset="0"/>
              </a:rPr>
              <a:t>DA, et al. </a:t>
            </a:r>
            <a:r>
              <a:rPr lang="da-DK" sz="1200" b="0" i="1" dirty="0">
                <a:latin typeface="Arial" charset="0"/>
              </a:rPr>
              <a:t>FEMS Microbiol Rev. </a:t>
            </a:r>
            <a:r>
              <a:rPr lang="da-DK" sz="1200" b="0" dirty="0">
                <a:latin typeface="Arial" charset="0"/>
              </a:rPr>
              <a:t>2007;31(1):52.</a:t>
            </a:r>
            <a:endParaRPr lang="en-US" sz="1200" b="0" dirty="0">
              <a:latin typeface="Arial" charset="0"/>
            </a:endParaRPr>
          </a:p>
        </p:txBody>
      </p:sp>
    </p:spTree>
    <p:extLst>
      <p:ext uri="{BB962C8B-B14F-4D97-AF65-F5344CB8AC3E}">
        <p14:creationId xmlns:p14="http://schemas.microsoft.com/office/powerpoint/2010/main" val="30108426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7" name="Rectangle 3"/>
          <p:cNvSpPr>
            <a:spLocks noChangeArrowheads="1"/>
          </p:cNvSpPr>
          <p:nvPr/>
        </p:nvSpPr>
        <p:spPr bwMode="auto">
          <a:xfrm>
            <a:off x="215265" y="1284675"/>
            <a:ext cx="4520565" cy="3575338"/>
          </a:xfrm>
          <a:prstGeom prst="rect">
            <a:avLst/>
          </a:prstGeom>
          <a:noFill/>
          <a:ln w="19050">
            <a:noFill/>
            <a:miter lim="800000"/>
            <a:headEnd/>
            <a:tailEnd/>
          </a:ln>
          <a:effectLst/>
        </p:spPr>
        <p:txBody>
          <a:bodyPr wrap="square" lIns="90487" tIns="44450" rIns="90487" bIns="44450">
            <a:spAutoFit/>
          </a:bodyPr>
          <a:lstStyle/>
          <a:p>
            <a:pPr marL="219075" indent="-219075">
              <a:spcAft>
                <a:spcPct val="25000"/>
              </a:spcAft>
              <a:defRPr/>
            </a:pPr>
            <a:r>
              <a:rPr lang="ru-RU" sz="2400" dirty="0">
                <a:solidFill>
                  <a:srgbClr val="00AFFF"/>
                </a:solidFill>
                <a:latin typeface="Arial" charset="0"/>
              </a:rPr>
              <a:t>Менингококковый менингит</a:t>
            </a:r>
            <a:r>
              <a:rPr lang="en-US" sz="2400" dirty="0">
                <a:solidFill>
                  <a:srgbClr val="00AFFF"/>
                </a:solidFill>
                <a:latin typeface="Arial" charset="0"/>
              </a:rPr>
              <a:t> (50%)</a:t>
            </a:r>
            <a:endParaRPr lang="en-US" sz="2400" dirty="0">
              <a:solidFill>
                <a:srgbClr val="00AFFF"/>
              </a:solidFill>
              <a:latin typeface="Arial" charset="0"/>
            </a:endParaRPr>
          </a:p>
          <a:p>
            <a:pPr marL="219075" indent="-219075">
              <a:spcAft>
                <a:spcPct val="25000"/>
              </a:spcAft>
              <a:buClr>
                <a:srgbClr val="FFD457"/>
              </a:buClr>
              <a:buSzPct val="120000"/>
              <a:buFontTx/>
              <a:buChar char="•"/>
              <a:defRPr/>
            </a:pPr>
            <a:r>
              <a:rPr lang="en-US" sz="1800" dirty="0">
                <a:solidFill>
                  <a:srgbClr val="00AFFF"/>
                </a:solidFill>
                <a:latin typeface="Arial" charset="0"/>
              </a:rPr>
              <a:t> </a:t>
            </a:r>
            <a:r>
              <a:rPr lang="ru-RU" dirty="0" smtClean="0">
                <a:latin typeface="Arial" charset="0"/>
              </a:rPr>
              <a:t>Лихорадка</a:t>
            </a:r>
            <a:r>
              <a:rPr lang="en-US" sz="1800" dirty="0" smtClean="0">
                <a:latin typeface="Arial" charset="0"/>
              </a:rPr>
              <a:t> </a:t>
            </a:r>
            <a:r>
              <a:rPr lang="ru-RU" sz="1800" dirty="0" smtClean="0">
                <a:latin typeface="Arial" charset="0"/>
              </a:rPr>
              <a:t>и головная боль</a:t>
            </a:r>
            <a:r>
              <a:rPr lang="en-US" sz="1800" dirty="0" smtClean="0">
                <a:latin typeface="Arial" charset="0"/>
              </a:rPr>
              <a:t> </a:t>
            </a:r>
            <a:r>
              <a:rPr lang="en-US" sz="1800" dirty="0">
                <a:latin typeface="Arial" charset="0"/>
              </a:rPr>
              <a:t/>
            </a:r>
            <a:br>
              <a:rPr lang="en-US" sz="1800" dirty="0">
                <a:latin typeface="Arial" charset="0"/>
              </a:rPr>
            </a:br>
            <a:r>
              <a:rPr lang="en-US" sz="1800" dirty="0" smtClean="0">
                <a:latin typeface="Arial" charset="0"/>
              </a:rPr>
              <a:t>(</a:t>
            </a:r>
            <a:r>
              <a:rPr lang="ru-RU" dirty="0" smtClean="0">
                <a:latin typeface="Arial" charset="0"/>
              </a:rPr>
              <a:t>гриппоподобные симптомы)</a:t>
            </a:r>
            <a:endParaRPr lang="en-US" dirty="0">
              <a:latin typeface="Arial" charset="0"/>
            </a:endParaRPr>
          </a:p>
          <a:p>
            <a:pPr marL="219075" indent="-219075">
              <a:spcAft>
                <a:spcPct val="25000"/>
              </a:spcAft>
              <a:buClr>
                <a:srgbClr val="FFD457"/>
              </a:buClr>
              <a:buSzPct val="120000"/>
              <a:buFontTx/>
              <a:buChar char="•"/>
              <a:defRPr/>
            </a:pPr>
            <a:r>
              <a:rPr lang="ru-RU" dirty="0" smtClean="0">
                <a:latin typeface="Arial" charset="0"/>
              </a:rPr>
              <a:t>Ригидность</a:t>
            </a:r>
            <a:r>
              <a:rPr lang="en-US" dirty="0" smtClean="0">
                <a:latin typeface="Arial" charset="0"/>
              </a:rPr>
              <a:t> </a:t>
            </a:r>
            <a:r>
              <a:rPr lang="ru-RU" dirty="0" smtClean="0">
                <a:latin typeface="Arial" charset="0"/>
              </a:rPr>
              <a:t>шейных мышц</a:t>
            </a:r>
            <a:endParaRPr lang="en-US" dirty="0" smtClean="0">
              <a:latin typeface="Arial" charset="0"/>
            </a:endParaRPr>
          </a:p>
          <a:p>
            <a:pPr marL="219075" indent="-219075">
              <a:spcAft>
                <a:spcPct val="25000"/>
              </a:spcAft>
              <a:buClr>
                <a:srgbClr val="FFD457"/>
              </a:buClr>
              <a:buSzPct val="120000"/>
              <a:buFontTx/>
              <a:buChar char="•"/>
              <a:defRPr/>
            </a:pPr>
            <a:r>
              <a:rPr lang="ru-RU" dirty="0" smtClean="0">
                <a:latin typeface="Arial" charset="0"/>
              </a:rPr>
              <a:t>Тошнота </a:t>
            </a:r>
            <a:endParaRPr lang="en-US" dirty="0" smtClean="0">
              <a:latin typeface="Arial" charset="0"/>
            </a:endParaRPr>
          </a:p>
          <a:p>
            <a:pPr marL="219075" indent="-219075">
              <a:spcAft>
                <a:spcPct val="25000"/>
              </a:spcAft>
              <a:buClr>
                <a:srgbClr val="FFD457"/>
              </a:buClr>
              <a:buSzPct val="120000"/>
              <a:buFontTx/>
              <a:buChar char="•"/>
              <a:defRPr/>
            </a:pPr>
            <a:r>
              <a:rPr lang="ru-RU" dirty="0" smtClean="0">
                <a:latin typeface="Arial" charset="0"/>
              </a:rPr>
              <a:t>Фотофобия</a:t>
            </a:r>
            <a:endParaRPr lang="en-US" sz="1800" dirty="0">
              <a:latin typeface="Arial" charset="0"/>
            </a:endParaRPr>
          </a:p>
          <a:p>
            <a:pPr marL="219075" indent="-219075">
              <a:spcAft>
                <a:spcPct val="25000"/>
              </a:spcAft>
              <a:buClr>
                <a:srgbClr val="FFD457"/>
              </a:buClr>
              <a:buSzPct val="120000"/>
              <a:buFontTx/>
              <a:buChar char="•"/>
              <a:defRPr/>
            </a:pPr>
            <a:r>
              <a:rPr lang="ru-RU" dirty="0" smtClean="0">
                <a:latin typeface="Arial" charset="0"/>
              </a:rPr>
              <a:t>Нарушения сознания</a:t>
            </a:r>
            <a:endParaRPr lang="en-US" sz="1800" dirty="0">
              <a:latin typeface="Arial" charset="0"/>
            </a:endParaRPr>
          </a:p>
          <a:p>
            <a:pPr marL="219075" indent="-219075">
              <a:spcAft>
                <a:spcPct val="25000"/>
              </a:spcAft>
              <a:buClr>
                <a:srgbClr val="FFD457"/>
              </a:buClr>
              <a:buSzPct val="120000"/>
              <a:buFontTx/>
              <a:buChar char="•"/>
              <a:defRPr/>
            </a:pPr>
            <a:r>
              <a:rPr lang="ru-RU" dirty="0" smtClean="0">
                <a:latin typeface="Arial" charset="0"/>
              </a:rPr>
              <a:t>Судороги</a:t>
            </a:r>
            <a:r>
              <a:rPr lang="en-US" sz="1800" dirty="0">
                <a:latin typeface="Arial" charset="0"/>
              </a:rPr>
              <a:t/>
            </a:r>
            <a:br>
              <a:rPr lang="en-US" sz="1800" dirty="0">
                <a:latin typeface="Arial" charset="0"/>
              </a:rPr>
            </a:br>
            <a:endParaRPr lang="en-US" sz="2400" dirty="0">
              <a:solidFill>
                <a:schemeClr val="folHlink"/>
              </a:solidFill>
              <a:latin typeface="Arial" charset="0"/>
            </a:endParaRPr>
          </a:p>
        </p:txBody>
      </p:sp>
      <p:sp>
        <p:nvSpPr>
          <p:cNvPr id="395268" name="Rectangle 4"/>
          <p:cNvSpPr>
            <a:spLocks noChangeArrowheads="1"/>
          </p:cNvSpPr>
          <p:nvPr/>
        </p:nvSpPr>
        <p:spPr bwMode="auto">
          <a:xfrm>
            <a:off x="4390401" y="1283527"/>
            <a:ext cx="4544914" cy="3206006"/>
          </a:xfrm>
          <a:prstGeom prst="rect">
            <a:avLst/>
          </a:prstGeom>
          <a:noFill/>
          <a:ln w="19050">
            <a:noFill/>
            <a:miter lim="800000"/>
            <a:headEnd/>
            <a:tailEnd/>
          </a:ln>
          <a:effectLst/>
        </p:spPr>
        <p:txBody>
          <a:bodyPr wrap="square" lIns="90487" tIns="44450" rIns="90487" bIns="44450">
            <a:spAutoFit/>
          </a:bodyPr>
          <a:lstStyle/>
          <a:p>
            <a:pPr marL="230188" indent="-230188">
              <a:spcAft>
                <a:spcPct val="25000"/>
              </a:spcAft>
              <a:defRPr/>
            </a:pPr>
            <a:r>
              <a:rPr lang="ru-RU" sz="2400" dirty="0" smtClean="0">
                <a:solidFill>
                  <a:srgbClr val="00AFFF"/>
                </a:solidFill>
                <a:latin typeface="Arial" charset="0"/>
              </a:rPr>
              <a:t>Бактериемия, включая менингококкцемию (37,5%)</a:t>
            </a:r>
            <a:endParaRPr lang="en-US" sz="2400" dirty="0">
              <a:solidFill>
                <a:srgbClr val="00AFFF"/>
              </a:solidFill>
              <a:latin typeface="Arial" charset="0"/>
            </a:endParaRPr>
          </a:p>
          <a:p>
            <a:pPr marL="230188" indent="-230188">
              <a:spcAft>
                <a:spcPct val="25000"/>
              </a:spcAft>
              <a:buClr>
                <a:srgbClr val="FFD457"/>
              </a:buClr>
              <a:buSzPct val="120000"/>
              <a:buFontTx/>
              <a:buChar char="•"/>
              <a:defRPr/>
            </a:pPr>
            <a:r>
              <a:rPr lang="ru-RU" dirty="0" smtClean="0">
                <a:latin typeface="Arial" charset="0"/>
              </a:rPr>
              <a:t>Лихорадка</a:t>
            </a:r>
            <a:endParaRPr lang="en-US" sz="1800" dirty="0">
              <a:latin typeface="Arial" charset="0"/>
            </a:endParaRPr>
          </a:p>
          <a:p>
            <a:pPr marL="230188" indent="-230188">
              <a:spcAft>
                <a:spcPct val="25000"/>
              </a:spcAft>
              <a:buClr>
                <a:srgbClr val="FFD457"/>
              </a:buClr>
              <a:buSzPct val="120000"/>
              <a:buFontTx/>
              <a:buChar char="•"/>
              <a:defRPr/>
            </a:pPr>
            <a:r>
              <a:rPr lang="ru-RU" dirty="0" err="1" smtClean="0">
                <a:latin typeface="Arial" charset="0"/>
              </a:rPr>
              <a:t>Петехиальная</a:t>
            </a:r>
            <a:r>
              <a:rPr lang="ru-RU" dirty="0" smtClean="0">
                <a:latin typeface="Arial" charset="0"/>
              </a:rPr>
              <a:t> и пурпурная сыпь</a:t>
            </a:r>
            <a:endParaRPr lang="en-US" sz="1800" dirty="0">
              <a:latin typeface="Arial" charset="0"/>
            </a:endParaRPr>
          </a:p>
          <a:p>
            <a:pPr marL="230188" indent="-230188">
              <a:spcAft>
                <a:spcPct val="25000"/>
              </a:spcAft>
              <a:buClr>
                <a:srgbClr val="FFD457"/>
              </a:buClr>
              <a:buSzPct val="120000"/>
              <a:buFontTx/>
              <a:buChar char="•"/>
              <a:defRPr/>
            </a:pPr>
            <a:r>
              <a:rPr lang="ru-RU" dirty="0" smtClean="0">
                <a:latin typeface="Arial" charset="0"/>
              </a:rPr>
              <a:t>Гипотензия</a:t>
            </a:r>
            <a:endParaRPr lang="en-US" sz="1800" dirty="0">
              <a:latin typeface="Arial" charset="0"/>
            </a:endParaRPr>
          </a:p>
          <a:p>
            <a:pPr marL="230188" indent="-230188">
              <a:spcAft>
                <a:spcPct val="25000"/>
              </a:spcAft>
              <a:buClr>
                <a:srgbClr val="FFD457"/>
              </a:buClr>
              <a:buSzPct val="120000"/>
              <a:buFontTx/>
              <a:buChar char="•"/>
              <a:defRPr/>
            </a:pPr>
            <a:r>
              <a:rPr lang="ru-RU" dirty="0" smtClean="0">
                <a:latin typeface="Arial" charset="0"/>
              </a:rPr>
              <a:t>Шок</a:t>
            </a:r>
            <a:endParaRPr lang="en-US" sz="1800" dirty="0">
              <a:latin typeface="Arial" charset="0"/>
            </a:endParaRPr>
          </a:p>
          <a:p>
            <a:pPr marL="230188" indent="-230188">
              <a:spcAft>
                <a:spcPct val="25000"/>
              </a:spcAft>
              <a:buClr>
                <a:srgbClr val="FFD457"/>
              </a:buClr>
              <a:buSzPct val="120000"/>
              <a:buFontTx/>
              <a:buChar char="•"/>
              <a:defRPr/>
            </a:pPr>
            <a:r>
              <a:rPr lang="ru-RU" dirty="0" smtClean="0">
                <a:latin typeface="Arial" charset="0"/>
              </a:rPr>
              <a:t>Мультиорганная недостаточность</a:t>
            </a:r>
            <a:endParaRPr lang="en-US" sz="1800" dirty="0">
              <a:latin typeface="Arial" charset="0"/>
            </a:endParaRPr>
          </a:p>
          <a:p>
            <a:pPr marL="230188" indent="-230188">
              <a:spcAft>
                <a:spcPct val="25000"/>
              </a:spcAft>
              <a:buClr>
                <a:srgbClr val="FFD457"/>
              </a:buClr>
              <a:buSzPct val="120000"/>
              <a:buFontTx/>
              <a:buChar char="•"/>
              <a:defRPr/>
            </a:pPr>
            <a:r>
              <a:rPr lang="ru-RU" dirty="0" smtClean="0">
                <a:latin typeface="Arial" charset="0"/>
              </a:rPr>
              <a:t>Смерть может наступить в первые 24 часа от появления первых симптомов</a:t>
            </a:r>
            <a:endParaRPr lang="en-US" sz="1800" dirty="0">
              <a:latin typeface="Arial" charset="0"/>
            </a:endParaRPr>
          </a:p>
        </p:txBody>
      </p:sp>
      <p:sp>
        <p:nvSpPr>
          <p:cNvPr id="395281" name="Rectangle 17"/>
          <p:cNvSpPr>
            <a:spLocks noGrp="1" noChangeArrowheads="1"/>
          </p:cNvSpPr>
          <p:nvPr>
            <p:ph type="title" idx="4294967295"/>
          </p:nvPr>
        </p:nvSpPr>
        <p:spPr>
          <a:xfrm>
            <a:off x="303213" y="273132"/>
            <a:ext cx="8718551" cy="861381"/>
          </a:xfrm>
        </p:spPr>
        <p:txBody>
          <a:bodyPr/>
          <a:lstStyle/>
          <a:p>
            <a:pPr>
              <a:defRPr/>
            </a:pPr>
            <a:r>
              <a:rPr lang="ru-RU" dirty="0"/>
              <a:t>Клинические формы инвазивной </a:t>
            </a:r>
            <a:r>
              <a:rPr lang="ru-RU" dirty="0" smtClean="0"/>
              <a:t/>
            </a:r>
            <a:br>
              <a:rPr lang="ru-RU" dirty="0" smtClean="0"/>
            </a:br>
            <a:r>
              <a:rPr lang="ru-RU" dirty="0" smtClean="0"/>
              <a:t>менингококковой </a:t>
            </a:r>
            <a:r>
              <a:rPr lang="ru-RU" dirty="0"/>
              <a:t>инфекции</a:t>
            </a:r>
            <a:endParaRPr lang="en-US" dirty="0"/>
          </a:p>
        </p:txBody>
      </p:sp>
      <p:sp>
        <p:nvSpPr>
          <p:cNvPr id="395288" name="Text Box 24"/>
          <p:cNvSpPr txBox="1">
            <a:spLocks noChangeArrowheads="1"/>
          </p:cNvSpPr>
          <p:nvPr/>
        </p:nvSpPr>
        <p:spPr bwMode="auto">
          <a:xfrm>
            <a:off x="163830" y="6004560"/>
            <a:ext cx="8591550" cy="830997"/>
          </a:xfrm>
          <a:prstGeom prst="rect">
            <a:avLst/>
          </a:prstGeom>
          <a:noFill/>
          <a:ln w="9525">
            <a:noFill/>
            <a:miter lim="800000"/>
            <a:headEnd/>
            <a:tailEnd/>
          </a:ln>
          <a:effectLst/>
        </p:spPr>
        <p:txBody>
          <a:bodyPr>
            <a:spAutoFit/>
          </a:bodyPr>
          <a:lstStyle/>
          <a:p>
            <a:pPr>
              <a:defRPr/>
            </a:pPr>
            <a:r>
              <a:rPr lang="en-US" sz="1200" b="0" dirty="0">
                <a:latin typeface="+mj-lt"/>
              </a:rPr>
              <a:t>Rosenstein NE, et al. </a:t>
            </a:r>
            <a:r>
              <a:rPr lang="en-US" sz="1200" b="0" i="1" dirty="0">
                <a:latin typeface="+mj-lt"/>
              </a:rPr>
              <a:t>N </a:t>
            </a:r>
            <a:r>
              <a:rPr lang="en-US" sz="1200" b="0" i="1" dirty="0" err="1">
                <a:latin typeface="+mj-lt"/>
              </a:rPr>
              <a:t>Engl</a:t>
            </a:r>
            <a:r>
              <a:rPr lang="en-US" sz="1200" b="0" i="1" dirty="0">
                <a:latin typeface="+mj-lt"/>
              </a:rPr>
              <a:t> J Med</a:t>
            </a:r>
            <a:r>
              <a:rPr lang="en-US" sz="1200" b="0" dirty="0">
                <a:latin typeface="+mj-lt"/>
              </a:rPr>
              <a:t>. 2001;344:1378. </a:t>
            </a:r>
            <a:r>
              <a:rPr lang="en-US" sz="1200" b="0" dirty="0">
                <a:latin typeface="+mj-lt"/>
                <a:ea typeface="Times New Roman" pitchFamily="18" charset="0"/>
                <a:cs typeface="Tahoma" pitchFamily="34" charset="0"/>
              </a:rPr>
              <a:t>Centers for Disease Control and Prevention (CDC). </a:t>
            </a:r>
            <a:r>
              <a:rPr lang="en-US" sz="1200" b="0" i="1" dirty="0">
                <a:latin typeface="+mj-lt"/>
                <a:ea typeface="Times New Roman" pitchFamily="18" charset="0"/>
                <a:cs typeface="Tahoma" pitchFamily="34" charset="0"/>
              </a:rPr>
              <a:t>Epidemiology and Prevention of Vaccine-Preventable Diseases</a:t>
            </a:r>
            <a:r>
              <a:rPr lang="en-US" sz="1200" b="0" dirty="0">
                <a:latin typeface="+mj-lt"/>
                <a:ea typeface="Times New Roman" pitchFamily="18" charset="0"/>
                <a:cs typeface="Tahoma" pitchFamily="34" charset="0"/>
              </a:rPr>
              <a:t>. 11th ed. </a:t>
            </a:r>
            <a:r>
              <a:rPr lang="en-US" sz="1200" b="0" dirty="0" smtClean="0">
                <a:latin typeface="+mj-lt"/>
                <a:ea typeface="Times New Roman" pitchFamily="18" charset="0"/>
                <a:cs typeface="Tahoma" pitchFamily="34" charset="0"/>
              </a:rPr>
              <a:t>2009.</a:t>
            </a:r>
            <a:r>
              <a:rPr lang="ru-RU" sz="1200" dirty="0" smtClean="0">
                <a:latin typeface="+mj-lt"/>
                <a:ea typeface="Times New Roman" pitchFamily="18" charset="0"/>
                <a:cs typeface="Tahoma" pitchFamily="34" charset="0"/>
              </a:rPr>
              <a:t>, Коллегия Федеральной службы по надзору в сфере защиты прав потребителей и благополучия человека, </a:t>
            </a:r>
            <a:r>
              <a:rPr lang="ru-RU" sz="1200" i="1" dirty="0" smtClean="0">
                <a:latin typeface="+mj-lt"/>
                <a:ea typeface="Times New Roman" pitchFamily="18" charset="0"/>
                <a:cs typeface="Tahoma" pitchFamily="34" charset="0"/>
              </a:rPr>
              <a:t>Решение №5 </a:t>
            </a:r>
            <a:r>
              <a:rPr lang="ru-RU" sz="1200" dirty="0" smtClean="0">
                <a:latin typeface="+mj-lt"/>
                <a:ea typeface="Times New Roman" pitchFamily="18" charset="0"/>
                <a:cs typeface="Tahoma" pitchFamily="34" charset="0"/>
              </a:rPr>
              <a:t>от 26.06.2014г.</a:t>
            </a:r>
            <a:r>
              <a:rPr lang="en-US" sz="1200" dirty="0" smtClean="0">
                <a:latin typeface="+mj-lt"/>
                <a:ea typeface="Times New Roman" pitchFamily="18" charset="0"/>
                <a:cs typeface="Tahoma" pitchFamily="34" charset="0"/>
              </a:rPr>
              <a:t>, </a:t>
            </a:r>
            <a:r>
              <a:rPr lang="en-US" sz="1200" dirty="0"/>
              <a:t>CDC </a:t>
            </a:r>
            <a:r>
              <a:rPr lang="en-US" sz="1200" i="1" dirty="0">
                <a:hlinkClick r:id="rId3"/>
              </a:rPr>
              <a:t>www.cdc.gov/vaccines/pubs/pinkbook/mening</a:t>
            </a:r>
            <a:r>
              <a:rPr lang="en-US" sz="1200" i="1" dirty="0"/>
              <a:t>. </a:t>
            </a:r>
            <a:r>
              <a:rPr lang="en-US" sz="1200" i="1" dirty="0" err="1"/>
              <a:t>htlm</a:t>
            </a:r>
            <a:endParaRPr lang="en-US" sz="1200" dirty="0"/>
          </a:p>
          <a:p>
            <a:pPr>
              <a:defRPr/>
            </a:pPr>
            <a:endParaRPr lang="en-US" sz="1200" b="0" dirty="0">
              <a:latin typeface="+mj-lt"/>
            </a:endParaRPr>
          </a:p>
        </p:txBody>
      </p:sp>
      <p:sp>
        <p:nvSpPr>
          <p:cNvPr id="2" name="TextBox 1"/>
          <p:cNvSpPr txBox="1"/>
          <p:nvPr/>
        </p:nvSpPr>
        <p:spPr>
          <a:xfrm>
            <a:off x="215265" y="4739640"/>
            <a:ext cx="8488680" cy="1051560"/>
          </a:xfrm>
          <a:prstGeom prst="rect">
            <a:avLst/>
          </a:prstGeom>
          <a:noFill/>
        </p:spPr>
        <p:txBody>
          <a:bodyPr wrap="square" lIns="0" tIns="0" rIns="0" bIns="0" rtlCol="0" anchor="ctr" anchorCtr="0">
            <a:noAutofit/>
          </a:bodyPr>
          <a:lstStyle/>
          <a:p>
            <a:r>
              <a:rPr lang="ru-RU" dirty="0" smtClean="0"/>
              <a:t>В России летальность от менингококковой инвазивной (</a:t>
            </a:r>
            <a:r>
              <a:rPr lang="ru-RU" dirty="0" err="1" smtClean="0"/>
              <a:t>генерализованной</a:t>
            </a:r>
            <a:r>
              <a:rPr lang="ru-RU" dirty="0" smtClean="0"/>
              <a:t>) инфекции составляет 15,3% (16,4% у детей).</a:t>
            </a:r>
          </a:p>
          <a:p>
            <a:r>
              <a:rPr lang="ru-RU" b="1" dirty="0" smtClean="0">
                <a:solidFill>
                  <a:srgbClr val="00A9EF"/>
                </a:solidFill>
              </a:rPr>
              <a:t>В 2013 в России от менингококковой инфекции умирал каждый шестой заболевший ребенок</a:t>
            </a:r>
          </a:p>
        </p:txBody>
      </p:sp>
      <p:pic>
        <p:nvPicPr>
          <p:cNvPr id="9" name="Picture 20" descr="Meningococcemia on the leg"/>
          <p:cNvPicPr>
            <a:picLocks noChangeAspect="1" noChangeArrowheads="1"/>
          </p:cNvPicPr>
          <p:nvPr/>
        </p:nvPicPr>
        <p:blipFill>
          <a:blip r:embed="rId4"/>
          <a:srcRect b="9293"/>
          <a:stretch>
            <a:fillRect/>
          </a:stretch>
        </p:blipFill>
        <p:spPr bwMode="auto">
          <a:xfrm>
            <a:off x="6578502" y="54292"/>
            <a:ext cx="2247900" cy="1263967"/>
          </a:xfrm>
          <a:prstGeom prst="rect">
            <a:avLst/>
          </a:prstGeom>
          <a:noFill/>
          <a:ln w="9525">
            <a:noFill/>
            <a:miter lim="800000"/>
            <a:headEnd/>
            <a:tailEnd/>
          </a:ln>
        </p:spPr>
      </p:pic>
    </p:spTree>
    <p:extLst>
      <p:ext uri="{BB962C8B-B14F-4D97-AF65-F5344CB8AC3E}">
        <p14:creationId xmlns:p14="http://schemas.microsoft.com/office/powerpoint/2010/main" val="29584437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ru-RU" dirty="0"/>
              <a:t>Случай </a:t>
            </a:r>
            <a:r>
              <a:rPr lang="ru-RU" dirty="0" err="1"/>
              <a:t>менингококкцемии</a:t>
            </a:r>
            <a:r>
              <a:rPr lang="ru-RU" dirty="0"/>
              <a:t>  с летальным исходом у ребенка 14-и лет</a:t>
            </a:r>
          </a:p>
        </p:txBody>
      </p:sp>
      <p:pic>
        <p:nvPicPr>
          <p:cNvPr id="3076" name="Picture 4" descr="C:\Users\ru009611\Documents\Menactra\slide ste preparation\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260" y="1223889"/>
            <a:ext cx="6569613" cy="40585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9828" y="5795889"/>
            <a:ext cx="7272997" cy="506437"/>
          </a:xfrm>
          <a:prstGeom prst="rect">
            <a:avLst/>
          </a:prstGeom>
          <a:noFill/>
        </p:spPr>
        <p:txBody>
          <a:bodyPr wrap="square" lIns="0" tIns="0" rIns="0" bIns="0" rtlCol="0" anchor="ctr" anchorCtr="0">
            <a:noAutofit/>
          </a:bodyPr>
          <a:lstStyle/>
          <a:p>
            <a:r>
              <a:rPr lang="ru-RU" dirty="0" smtClean="0"/>
              <a:t>Фото предоставлено сотрудниками ДГБ №1 г. Санкт Петербурга</a:t>
            </a:r>
          </a:p>
        </p:txBody>
      </p:sp>
    </p:spTree>
    <p:extLst>
      <p:ext uri="{BB962C8B-B14F-4D97-AF65-F5344CB8AC3E}">
        <p14:creationId xmlns:p14="http://schemas.microsoft.com/office/powerpoint/2010/main" val="1919006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3"/>
          <p:cNvSpPr>
            <a:spLocks noChangeArrowheads="1"/>
          </p:cNvSpPr>
          <p:nvPr/>
        </p:nvSpPr>
        <p:spPr bwMode="gray">
          <a:xfrm>
            <a:off x="5967413" y="3394075"/>
            <a:ext cx="2996477" cy="620713"/>
          </a:xfrm>
          <a:prstGeom prst="chevron">
            <a:avLst>
              <a:gd name="adj" fmla="val 37724"/>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38100">
            <a:noFill/>
            <a:miter lim="800000"/>
            <a:headEnd/>
            <a:tailEnd/>
          </a:ln>
          <a:effectLst>
            <a:outerShdw blurRad="50800" dist="38100" dir="16200000" rotWithShape="0">
              <a:prstClr val="black">
                <a:alpha val="40000"/>
              </a:prstClr>
            </a:outerShdw>
          </a:effectLst>
        </p:spPr>
        <p:txBody>
          <a:bodyPr wrap="none" anchor="ctr"/>
          <a:lstStyle/>
          <a:p>
            <a:pPr algn="ctr">
              <a:spcBef>
                <a:spcPct val="0"/>
              </a:spcBef>
              <a:buClr>
                <a:srgbClr val="FF6900"/>
              </a:buClr>
            </a:pPr>
            <a:endParaRPr lang="en-US" sz="2000" b="1" baseline="30000" dirty="0">
              <a:solidFill>
                <a:srgbClr val="FFFFFF"/>
              </a:solidFill>
              <a:cs typeface="Arial" pitchFamily="34" charset="0"/>
            </a:endParaRPr>
          </a:p>
        </p:txBody>
      </p:sp>
      <p:sp>
        <p:nvSpPr>
          <p:cNvPr id="303125" name="AutoShape 5"/>
          <p:cNvSpPr>
            <a:spLocks noChangeArrowheads="1"/>
          </p:cNvSpPr>
          <p:nvPr/>
        </p:nvSpPr>
        <p:spPr bwMode="gray">
          <a:xfrm>
            <a:off x="213361" y="3390900"/>
            <a:ext cx="3090106" cy="622300"/>
          </a:xfrm>
          <a:prstGeom prst="rightArrow">
            <a:avLst>
              <a:gd name="adj1" fmla="val 100000"/>
              <a:gd name="adj2" fmla="val 39744"/>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38100">
            <a:noFill/>
            <a:miter lim="800000"/>
            <a:headEnd/>
            <a:tailEnd/>
          </a:ln>
          <a:effectLst>
            <a:outerShdw blurRad="50800" dist="38100" dir="16200000" rotWithShape="0">
              <a:prstClr val="black">
                <a:alpha val="40000"/>
              </a:prstClr>
            </a:outerShdw>
          </a:effectLst>
        </p:spPr>
        <p:txBody>
          <a:bodyPr wrap="none" anchor="ctr"/>
          <a:lstStyle/>
          <a:p>
            <a:pPr algn="ctr">
              <a:spcBef>
                <a:spcPct val="0"/>
              </a:spcBef>
              <a:buClr>
                <a:srgbClr val="FF6900"/>
              </a:buClr>
            </a:pPr>
            <a:endParaRPr lang="en-US" sz="2000" b="1" baseline="30000" dirty="0">
              <a:solidFill>
                <a:srgbClr val="FFFFFF"/>
              </a:solidFill>
              <a:cs typeface="Arial" pitchFamily="34" charset="0"/>
            </a:endParaRPr>
          </a:p>
        </p:txBody>
      </p:sp>
      <p:sp>
        <p:nvSpPr>
          <p:cNvPr id="13" name="Title 12"/>
          <p:cNvSpPr>
            <a:spLocks noGrp="1"/>
          </p:cNvSpPr>
          <p:nvPr>
            <p:ph type="title"/>
          </p:nvPr>
        </p:nvSpPr>
        <p:spPr/>
        <p:txBody>
          <a:bodyPr anchor="ctr" anchorCtr="0"/>
          <a:lstStyle/>
          <a:p>
            <a:r>
              <a:rPr lang="ru-RU" dirty="0" smtClean="0"/>
              <a:t>Инвазивные менингококковые инфекции могут стать причиной смерти в течение первых суток заболевания</a:t>
            </a:r>
            <a:endParaRPr lang="en-US" dirty="0"/>
          </a:p>
        </p:txBody>
      </p:sp>
      <p:sp>
        <p:nvSpPr>
          <p:cNvPr id="14" name="Content Placeholder 13"/>
          <p:cNvSpPr>
            <a:spLocks noGrp="1"/>
          </p:cNvSpPr>
          <p:nvPr>
            <p:ph idx="1"/>
          </p:nvPr>
        </p:nvSpPr>
        <p:spPr/>
        <p:txBody>
          <a:bodyPr/>
          <a:lstStyle/>
          <a:p>
            <a:r>
              <a:rPr lang="ru-RU" dirty="0" smtClean="0"/>
              <a:t>Гриппоподобные симптомы усложняют постановку диагноза в первые часы болезни</a:t>
            </a:r>
            <a:r>
              <a:rPr lang="en-US" baseline="30000" dirty="0" smtClean="0"/>
              <a:t>1</a:t>
            </a:r>
          </a:p>
          <a:p>
            <a:r>
              <a:rPr lang="ru-RU" dirty="0" smtClean="0"/>
              <a:t>Прогрессирование стремительное</a:t>
            </a:r>
            <a:r>
              <a:rPr lang="en-US" dirty="0" smtClean="0"/>
              <a:t>,</a:t>
            </a:r>
            <a:r>
              <a:rPr lang="ru-RU" dirty="0" smtClean="0"/>
              <a:t> смерть наступает в первые</a:t>
            </a:r>
            <a:r>
              <a:rPr lang="en-US" dirty="0" smtClean="0"/>
              <a:t> 24</a:t>
            </a:r>
            <a:r>
              <a:rPr lang="ru-RU" dirty="0" smtClean="0"/>
              <a:t> часа заболевания</a:t>
            </a:r>
            <a:r>
              <a:rPr lang="en-US" baseline="30000" dirty="0" smtClean="0"/>
              <a:t>1,2</a:t>
            </a:r>
            <a:endParaRPr lang="en-US" baseline="30000" dirty="0"/>
          </a:p>
        </p:txBody>
      </p:sp>
      <p:sp>
        <p:nvSpPr>
          <p:cNvPr id="31748" name="Text Box 4"/>
          <p:cNvSpPr txBox="1">
            <a:spLocks noChangeArrowheads="1"/>
          </p:cNvSpPr>
          <p:nvPr/>
        </p:nvSpPr>
        <p:spPr bwMode="auto">
          <a:xfrm>
            <a:off x="256452" y="6284303"/>
            <a:ext cx="8707438" cy="274637"/>
          </a:xfrm>
          <a:prstGeom prst="rect">
            <a:avLst/>
          </a:prstGeom>
          <a:noFill/>
          <a:ln w="9525">
            <a:noFill/>
            <a:miter lim="800000"/>
            <a:headEnd/>
            <a:tailEnd/>
          </a:ln>
        </p:spPr>
        <p:txBody>
          <a:bodyPr wrap="square" lIns="0" tIns="0" rIns="0" bIns="0" anchor="b" anchorCtr="0">
            <a:noAutofit/>
          </a:bodyPr>
          <a:lstStyle>
            <a:lvl1pPr eaLnBrk="0" hangingPunct="0">
              <a:defRPr sz="1500" b="1">
                <a:solidFill>
                  <a:schemeClr val="tx1"/>
                </a:solidFill>
                <a:latin typeface="Arial" pitchFamily="34" charset="0"/>
                <a:cs typeface="Arial" pitchFamily="34" charset="0"/>
              </a:defRPr>
            </a:lvl1pPr>
            <a:lvl2pPr marL="742950" indent="-285750" eaLnBrk="0" hangingPunct="0">
              <a:defRPr sz="1500" b="1">
                <a:solidFill>
                  <a:schemeClr val="tx1"/>
                </a:solidFill>
                <a:latin typeface="Arial" pitchFamily="34" charset="0"/>
                <a:cs typeface="Arial" pitchFamily="34" charset="0"/>
              </a:defRPr>
            </a:lvl2pPr>
            <a:lvl3pPr marL="1143000" indent="-228600" eaLnBrk="0" hangingPunct="0">
              <a:defRPr sz="1500" b="1">
                <a:solidFill>
                  <a:schemeClr val="tx1"/>
                </a:solidFill>
                <a:latin typeface="Arial" pitchFamily="34" charset="0"/>
                <a:cs typeface="Arial" pitchFamily="34" charset="0"/>
              </a:defRPr>
            </a:lvl3pPr>
            <a:lvl4pPr marL="1600200" indent="-228600" eaLnBrk="0" hangingPunct="0">
              <a:defRPr sz="1500" b="1">
                <a:solidFill>
                  <a:schemeClr val="tx1"/>
                </a:solidFill>
                <a:latin typeface="Arial" pitchFamily="34" charset="0"/>
                <a:cs typeface="Arial" pitchFamily="34" charset="0"/>
              </a:defRPr>
            </a:lvl4pPr>
            <a:lvl5pPr marL="2057400" indent="-228600" eaLnBrk="0" hangingPunct="0">
              <a:defRPr sz="15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5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5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5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500" b="1">
                <a:solidFill>
                  <a:schemeClr val="tx1"/>
                </a:solidFill>
                <a:latin typeface="Arial" pitchFamily="34" charset="0"/>
                <a:cs typeface="Arial" pitchFamily="34" charset="0"/>
              </a:defRPr>
            </a:lvl9pPr>
          </a:lstStyle>
          <a:p>
            <a:pPr>
              <a:spcBef>
                <a:spcPct val="0"/>
              </a:spcBef>
              <a:defRPr/>
            </a:pPr>
            <a:r>
              <a:rPr lang="fr-FR" sz="1000" b="0" dirty="0" smtClean="0">
                <a:solidFill>
                  <a:schemeClr val="tx2"/>
                </a:solidFill>
                <a:latin typeface="+mj-lt"/>
              </a:rPr>
              <a:t>Thompson MJ, et al. </a:t>
            </a:r>
            <a:r>
              <a:rPr lang="fr-FR" sz="1000" b="0" i="1" dirty="0" smtClean="0">
                <a:solidFill>
                  <a:schemeClr val="tx2"/>
                </a:solidFill>
                <a:latin typeface="+mj-lt"/>
              </a:rPr>
              <a:t>Lancet</a:t>
            </a:r>
            <a:r>
              <a:rPr lang="fr-FR" sz="1000" b="0" dirty="0" smtClean="0">
                <a:solidFill>
                  <a:schemeClr val="tx2"/>
                </a:solidFill>
                <a:latin typeface="+mj-lt"/>
              </a:rPr>
              <a:t>. 2006;367:397</a:t>
            </a:r>
            <a:r>
              <a:rPr lang="en-US" sz="1000" b="0" dirty="0" smtClean="0">
                <a:solidFill>
                  <a:schemeClr val="tx2"/>
                </a:solidFill>
                <a:latin typeface="+mj-lt"/>
              </a:rPr>
              <a:t>; </a:t>
            </a:r>
            <a:r>
              <a:rPr lang="en-US" sz="1000" b="0" dirty="0" err="1" smtClean="0">
                <a:solidFill>
                  <a:schemeClr val="tx2"/>
                </a:solidFill>
                <a:latin typeface="+mj-lt"/>
              </a:rPr>
              <a:t>Branco</a:t>
            </a:r>
            <a:r>
              <a:rPr lang="en-US" sz="1000" b="0" dirty="0" smtClean="0">
                <a:solidFill>
                  <a:schemeClr val="tx2"/>
                </a:solidFill>
                <a:latin typeface="+mj-lt"/>
              </a:rPr>
              <a:t> RG, et al. </a:t>
            </a:r>
            <a:r>
              <a:rPr lang="en-US" sz="1000" b="0" i="1" dirty="0" smtClean="0">
                <a:solidFill>
                  <a:schemeClr val="tx2"/>
                </a:solidFill>
                <a:latin typeface="+mj-lt"/>
              </a:rPr>
              <a:t>J </a:t>
            </a:r>
            <a:r>
              <a:rPr lang="en-US" sz="1000" b="0" i="1" dirty="0" err="1" smtClean="0">
                <a:solidFill>
                  <a:schemeClr val="tx2"/>
                </a:solidFill>
                <a:latin typeface="+mj-lt"/>
              </a:rPr>
              <a:t>Pediatr</a:t>
            </a:r>
            <a:r>
              <a:rPr lang="en-US" sz="1000" b="0" i="1" dirty="0" smtClean="0">
                <a:solidFill>
                  <a:schemeClr val="tx2"/>
                </a:solidFill>
                <a:latin typeface="+mj-lt"/>
              </a:rPr>
              <a:t> (Rio J)</a:t>
            </a:r>
            <a:r>
              <a:rPr lang="en-US" sz="1000" b="0" dirty="0" smtClean="0">
                <a:solidFill>
                  <a:schemeClr val="tx2"/>
                </a:solidFill>
                <a:latin typeface="+mj-lt"/>
              </a:rPr>
              <a:t>. 2007;83(2 </a:t>
            </a:r>
            <a:r>
              <a:rPr lang="en-US" sz="1000" b="0" dirty="0" err="1" smtClean="0">
                <a:solidFill>
                  <a:schemeClr val="tx2"/>
                </a:solidFill>
                <a:latin typeface="+mj-lt"/>
              </a:rPr>
              <a:t>suppl</a:t>
            </a:r>
            <a:r>
              <a:rPr lang="en-US" sz="1000" b="0" dirty="0" smtClean="0">
                <a:solidFill>
                  <a:schemeClr val="tx2"/>
                </a:solidFill>
                <a:latin typeface="+mj-lt"/>
              </a:rPr>
              <a:t>):S46</a:t>
            </a:r>
            <a:r>
              <a:rPr lang="fr-FR" sz="1000" b="0" dirty="0" smtClean="0">
                <a:solidFill>
                  <a:schemeClr val="tx2"/>
                </a:solidFill>
                <a:latin typeface="+mj-lt"/>
              </a:rPr>
              <a:t>.</a:t>
            </a:r>
            <a:endParaRPr lang="en-US" sz="1000" b="0" dirty="0" smtClean="0">
              <a:solidFill>
                <a:schemeClr val="tx2"/>
              </a:solidFill>
              <a:latin typeface="+mj-lt"/>
            </a:endParaRPr>
          </a:p>
        </p:txBody>
      </p:sp>
      <p:sp>
        <p:nvSpPr>
          <p:cNvPr id="303124" name="AutoShape 3"/>
          <p:cNvSpPr>
            <a:spLocks noChangeArrowheads="1"/>
          </p:cNvSpPr>
          <p:nvPr/>
        </p:nvSpPr>
        <p:spPr bwMode="gray">
          <a:xfrm>
            <a:off x="3138488" y="3394075"/>
            <a:ext cx="3125152" cy="620713"/>
          </a:xfrm>
          <a:prstGeom prst="chevron">
            <a:avLst>
              <a:gd name="adj" fmla="val 37724"/>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38100">
            <a:noFill/>
            <a:miter lim="800000"/>
            <a:headEnd/>
            <a:tailEnd/>
          </a:ln>
          <a:effectLst>
            <a:outerShdw blurRad="50800" dist="38100" dir="16200000" rotWithShape="0">
              <a:prstClr val="black">
                <a:alpha val="40000"/>
              </a:prstClr>
            </a:outerShdw>
          </a:effectLst>
        </p:spPr>
        <p:txBody>
          <a:bodyPr wrap="none" anchor="ctr"/>
          <a:lstStyle/>
          <a:p>
            <a:pPr algn="ctr">
              <a:spcBef>
                <a:spcPct val="0"/>
              </a:spcBef>
              <a:buClr>
                <a:srgbClr val="FF6900"/>
              </a:buClr>
            </a:pPr>
            <a:endParaRPr lang="en-US" sz="2000" b="1" baseline="30000" dirty="0">
              <a:solidFill>
                <a:srgbClr val="FFFFFF"/>
              </a:solidFill>
              <a:cs typeface="Arial" pitchFamily="34" charset="0"/>
            </a:endParaRPr>
          </a:p>
        </p:txBody>
      </p:sp>
      <p:sp>
        <p:nvSpPr>
          <p:cNvPr id="303126" name="Rectangle 7"/>
          <p:cNvSpPr>
            <a:spLocks noChangeArrowheads="1"/>
          </p:cNvSpPr>
          <p:nvPr/>
        </p:nvSpPr>
        <p:spPr bwMode="ltGray">
          <a:xfrm>
            <a:off x="3175419" y="3413125"/>
            <a:ext cx="2881942" cy="587375"/>
          </a:xfrm>
          <a:prstGeom prst="rect">
            <a:avLst/>
          </a:prstGeom>
          <a:noFill/>
          <a:ln w="9525" algn="ctr">
            <a:noFill/>
            <a:miter lim="800000"/>
            <a:headEnd/>
            <a:tailEnd/>
          </a:ln>
          <a:effectLst>
            <a:outerShdw blurRad="50800" dist="38100" dir="16200000" rotWithShape="0">
              <a:prstClr val="black">
                <a:alpha val="40000"/>
              </a:prstClr>
            </a:outerShdw>
          </a:effectLst>
        </p:spPr>
        <p:txBody>
          <a:bodyPr wrap="square">
            <a:spAutoFit/>
          </a:bodyPr>
          <a:lstStyle/>
          <a:p>
            <a:pPr algn="ctr">
              <a:lnSpc>
                <a:spcPct val="90000"/>
              </a:lnSpc>
              <a:spcBef>
                <a:spcPct val="0"/>
              </a:spcBef>
              <a:buClr>
                <a:srgbClr val="FF6900"/>
              </a:buClr>
            </a:pPr>
            <a:r>
              <a:rPr lang="en-US" sz="1800" b="1" dirty="0">
                <a:solidFill>
                  <a:srgbClr val="FFFFFF"/>
                </a:solidFill>
                <a:cs typeface="Arial" pitchFamily="34" charset="0"/>
              </a:rPr>
              <a:t>12–15 </a:t>
            </a:r>
            <a:r>
              <a:rPr lang="ru-RU" sz="1800" b="1" dirty="0" smtClean="0">
                <a:solidFill>
                  <a:srgbClr val="FFFFFF"/>
                </a:solidFill>
                <a:cs typeface="Arial" pitchFamily="34" charset="0"/>
              </a:rPr>
              <a:t>часов</a:t>
            </a:r>
            <a:r>
              <a:rPr lang="en-US" b="1" baseline="30000" dirty="0" smtClean="0">
                <a:solidFill>
                  <a:srgbClr val="FFFFFF"/>
                </a:solidFill>
                <a:cs typeface="Arial" pitchFamily="34" charset="0"/>
              </a:rPr>
              <a:t>1,2</a:t>
            </a:r>
            <a:endParaRPr lang="en-US" sz="1800" b="1" dirty="0">
              <a:solidFill>
                <a:srgbClr val="FFFFFF"/>
              </a:solidFill>
              <a:cs typeface="Arial" pitchFamily="34" charset="0"/>
            </a:endParaRPr>
          </a:p>
          <a:p>
            <a:pPr algn="ctr">
              <a:lnSpc>
                <a:spcPct val="90000"/>
              </a:lnSpc>
              <a:spcBef>
                <a:spcPct val="0"/>
              </a:spcBef>
              <a:buClr>
                <a:srgbClr val="FF6900"/>
              </a:buClr>
            </a:pPr>
            <a:r>
              <a:rPr lang="ru-RU" sz="1800" b="1" dirty="0" smtClean="0">
                <a:solidFill>
                  <a:srgbClr val="FFFF00"/>
                </a:solidFill>
                <a:cs typeface="Arial" pitchFamily="34" charset="0"/>
              </a:rPr>
              <a:t>Характерные симптомы</a:t>
            </a:r>
            <a:endParaRPr lang="en-US" sz="1800" b="1" dirty="0">
              <a:solidFill>
                <a:srgbClr val="FFFF00"/>
              </a:solidFill>
              <a:cs typeface="Arial" pitchFamily="34" charset="0"/>
            </a:endParaRPr>
          </a:p>
        </p:txBody>
      </p:sp>
      <p:sp>
        <p:nvSpPr>
          <p:cNvPr id="303127" name="Rectangle 8"/>
          <p:cNvSpPr>
            <a:spLocks noChangeArrowheads="1"/>
          </p:cNvSpPr>
          <p:nvPr/>
        </p:nvSpPr>
        <p:spPr bwMode="ltGray">
          <a:xfrm>
            <a:off x="6031508" y="3427413"/>
            <a:ext cx="2615614" cy="587375"/>
          </a:xfrm>
          <a:prstGeom prst="rect">
            <a:avLst/>
          </a:prstGeom>
          <a:noFill/>
          <a:ln w="9525" algn="ctr">
            <a:noFill/>
            <a:miter lim="800000"/>
            <a:headEnd/>
            <a:tailEnd/>
          </a:ln>
          <a:effectLst>
            <a:outerShdw blurRad="50800" dist="38100" dir="16200000" rotWithShape="0">
              <a:prstClr val="black">
                <a:alpha val="40000"/>
              </a:prstClr>
            </a:outerShdw>
          </a:effectLst>
        </p:spPr>
        <p:txBody>
          <a:bodyPr wrap="square">
            <a:spAutoFit/>
          </a:bodyPr>
          <a:lstStyle/>
          <a:p>
            <a:pPr algn="ctr">
              <a:lnSpc>
                <a:spcPct val="90000"/>
              </a:lnSpc>
              <a:spcBef>
                <a:spcPct val="0"/>
              </a:spcBef>
              <a:buClr>
                <a:srgbClr val="FF6900"/>
              </a:buClr>
            </a:pPr>
            <a:r>
              <a:rPr lang="en-US" sz="1800" b="1" dirty="0">
                <a:solidFill>
                  <a:srgbClr val="FFFFFF"/>
                </a:solidFill>
                <a:cs typeface="Arial" pitchFamily="34" charset="0"/>
              </a:rPr>
              <a:t>15–~24 </a:t>
            </a:r>
            <a:r>
              <a:rPr lang="ru-RU" sz="1800" b="1" dirty="0" smtClean="0">
                <a:solidFill>
                  <a:srgbClr val="FFFFFF"/>
                </a:solidFill>
                <a:cs typeface="Arial" pitchFamily="34" charset="0"/>
              </a:rPr>
              <a:t>часов</a:t>
            </a:r>
            <a:r>
              <a:rPr lang="en-US" b="1" baseline="30000" dirty="0" smtClean="0">
                <a:solidFill>
                  <a:srgbClr val="FFFFFF"/>
                </a:solidFill>
                <a:cs typeface="Arial" pitchFamily="34" charset="0"/>
              </a:rPr>
              <a:t>1,2</a:t>
            </a:r>
            <a:endParaRPr lang="en-US" sz="1800" b="1" dirty="0">
              <a:solidFill>
                <a:srgbClr val="FFFFFF"/>
              </a:solidFill>
              <a:cs typeface="Arial" pitchFamily="34" charset="0"/>
            </a:endParaRPr>
          </a:p>
          <a:p>
            <a:pPr algn="ctr">
              <a:lnSpc>
                <a:spcPct val="90000"/>
              </a:lnSpc>
              <a:spcBef>
                <a:spcPct val="0"/>
              </a:spcBef>
              <a:buClr>
                <a:srgbClr val="FF6900"/>
              </a:buClr>
            </a:pPr>
            <a:r>
              <a:rPr lang="ru-RU" sz="1800" b="1" dirty="0" smtClean="0">
                <a:solidFill>
                  <a:srgbClr val="FFFF00"/>
                </a:solidFill>
                <a:cs typeface="Arial" pitchFamily="34" charset="0"/>
              </a:rPr>
              <a:t>Поздние симптомы</a:t>
            </a:r>
            <a:endParaRPr lang="en-US" sz="1800" b="1" dirty="0">
              <a:solidFill>
                <a:srgbClr val="FFFF00"/>
              </a:solidFill>
              <a:cs typeface="Arial" pitchFamily="34" charset="0"/>
            </a:endParaRPr>
          </a:p>
        </p:txBody>
      </p:sp>
      <p:sp>
        <p:nvSpPr>
          <p:cNvPr id="303128" name="Rectangle 9"/>
          <p:cNvSpPr>
            <a:spLocks noChangeArrowheads="1"/>
          </p:cNvSpPr>
          <p:nvPr/>
        </p:nvSpPr>
        <p:spPr bwMode="ltGray">
          <a:xfrm>
            <a:off x="152400" y="3413125"/>
            <a:ext cx="3151066" cy="590931"/>
          </a:xfrm>
          <a:prstGeom prst="rect">
            <a:avLst/>
          </a:prstGeom>
          <a:noFill/>
          <a:ln w="9525" algn="ctr">
            <a:noFill/>
            <a:miter lim="800000"/>
            <a:headEnd/>
            <a:tailEnd/>
          </a:ln>
          <a:effectLst>
            <a:outerShdw blurRad="50800" dist="38100" dir="16200000" rotWithShape="0">
              <a:prstClr val="black">
                <a:alpha val="40000"/>
              </a:prstClr>
            </a:outerShdw>
          </a:effectLst>
        </p:spPr>
        <p:txBody>
          <a:bodyPr wrap="square">
            <a:spAutoFit/>
          </a:bodyPr>
          <a:lstStyle/>
          <a:p>
            <a:pPr algn="ctr">
              <a:lnSpc>
                <a:spcPct val="90000"/>
              </a:lnSpc>
              <a:spcBef>
                <a:spcPct val="0"/>
              </a:spcBef>
              <a:buClr>
                <a:srgbClr val="FF6900"/>
              </a:buClr>
            </a:pPr>
            <a:r>
              <a:rPr lang="en-US" sz="1800" b="1" dirty="0">
                <a:solidFill>
                  <a:srgbClr val="FFFFFF"/>
                </a:solidFill>
                <a:cs typeface="Arial" pitchFamily="34" charset="0"/>
              </a:rPr>
              <a:t>4–8 </a:t>
            </a:r>
            <a:r>
              <a:rPr lang="ru-RU" sz="1800" b="1" dirty="0" smtClean="0">
                <a:solidFill>
                  <a:srgbClr val="FFFFFF"/>
                </a:solidFill>
                <a:cs typeface="Arial" pitchFamily="34" charset="0"/>
              </a:rPr>
              <a:t>часов</a:t>
            </a:r>
            <a:r>
              <a:rPr lang="en-US" sz="1800" b="1" baseline="30000" dirty="0" smtClean="0">
                <a:solidFill>
                  <a:srgbClr val="FFFFFF"/>
                </a:solidFill>
                <a:cs typeface="Arial" pitchFamily="34" charset="0"/>
              </a:rPr>
              <a:t>1,2</a:t>
            </a:r>
            <a:endParaRPr lang="en-US" sz="1800" b="1" baseline="30000" dirty="0">
              <a:solidFill>
                <a:srgbClr val="FFFFFF"/>
              </a:solidFill>
              <a:cs typeface="Arial" pitchFamily="34" charset="0"/>
            </a:endParaRPr>
          </a:p>
          <a:p>
            <a:pPr>
              <a:lnSpc>
                <a:spcPct val="90000"/>
              </a:lnSpc>
              <a:spcBef>
                <a:spcPct val="0"/>
              </a:spcBef>
              <a:buClr>
                <a:srgbClr val="FF6900"/>
              </a:buClr>
            </a:pPr>
            <a:r>
              <a:rPr lang="ru-RU" sz="1800" b="1" dirty="0" smtClean="0">
                <a:solidFill>
                  <a:srgbClr val="FFFF00"/>
                </a:solidFill>
                <a:cs typeface="Arial" pitchFamily="34" charset="0"/>
              </a:rPr>
              <a:t>Неспецифические симптомы</a:t>
            </a:r>
            <a:endParaRPr lang="en-US" sz="1800" b="1" dirty="0">
              <a:solidFill>
                <a:srgbClr val="FFFF00"/>
              </a:solidFill>
              <a:cs typeface="Arial" pitchFamily="34" charset="0"/>
            </a:endParaRPr>
          </a:p>
        </p:txBody>
      </p:sp>
      <p:sp>
        <p:nvSpPr>
          <p:cNvPr id="15" name="Rectangle 14"/>
          <p:cNvSpPr/>
          <p:nvPr/>
        </p:nvSpPr>
        <p:spPr>
          <a:xfrm>
            <a:off x="314325" y="4112385"/>
            <a:ext cx="2759075" cy="139541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25000"/>
              </a:spcAft>
              <a:buClr>
                <a:srgbClr val="12223D"/>
              </a:buClr>
            </a:pPr>
            <a:r>
              <a:rPr lang="ru-RU" b="1" dirty="0" smtClean="0">
                <a:solidFill>
                  <a:schemeClr val="tx1"/>
                </a:solidFill>
                <a:cs typeface="Arial" pitchFamily="34" charset="0"/>
              </a:rPr>
              <a:t>Лихорадка</a:t>
            </a:r>
            <a:r>
              <a:rPr lang="en-US" b="1" dirty="0" smtClean="0">
                <a:solidFill>
                  <a:schemeClr val="tx1"/>
                </a:solidFill>
                <a:cs typeface="Arial" pitchFamily="34" charset="0"/>
              </a:rPr>
              <a:t>,</a:t>
            </a:r>
            <a:r>
              <a:rPr lang="ru-RU" b="1" dirty="0" smtClean="0">
                <a:solidFill>
                  <a:schemeClr val="tx1"/>
                </a:solidFill>
                <a:cs typeface="Arial" pitchFamily="34" charset="0"/>
              </a:rPr>
              <a:t> раздражительность</a:t>
            </a:r>
            <a:r>
              <a:rPr lang="en-US" b="1" dirty="0" smtClean="0">
                <a:solidFill>
                  <a:schemeClr val="tx1"/>
                </a:solidFill>
                <a:cs typeface="Arial" pitchFamily="34" charset="0"/>
              </a:rPr>
              <a:t>, </a:t>
            </a:r>
            <a:r>
              <a:rPr lang="ru-RU" b="1" dirty="0" smtClean="0">
                <a:solidFill>
                  <a:schemeClr val="tx1"/>
                </a:solidFill>
                <a:cs typeface="Arial" pitchFamily="34" charset="0"/>
              </a:rPr>
              <a:t>тошнота или рвота</a:t>
            </a:r>
            <a:r>
              <a:rPr lang="en-US" b="1" dirty="0" smtClean="0">
                <a:solidFill>
                  <a:schemeClr val="tx1"/>
                </a:solidFill>
                <a:cs typeface="Arial" pitchFamily="34" charset="0"/>
              </a:rPr>
              <a:t>, </a:t>
            </a:r>
            <a:r>
              <a:rPr lang="ru-RU" b="1" dirty="0" smtClean="0">
                <a:solidFill>
                  <a:schemeClr val="tx1"/>
                </a:solidFill>
                <a:cs typeface="Arial" pitchFamily="34" charset="0"/>
              </a:rPr>
              <a:t>головокружение</a:t>
            </a:r>
            <a:r>
              <a:rPr lang="en-US" b="1" dirty="0" smtClean="0">
                <a:solidFill>
                  <a:schemeClr val="tx1"/>
                </a:solidFill>
                <a:cs typeface="Arial" pitchFamily="34" charset="0"/>
              </a:rPr>
              <a:t>, </a:t>
            </a:r>
            <a:r>
              <a:rPr lang="ru-RU" b="1" dirty="0" smtClean="0">
                <a:solidFill>
                  <a:schemeClr val="tx1"/>
                </a:solidFill>
                <a:cs typeface="Arial" pitchFamily="34" charset="0"/>
              </a:rPr>
              <a:t>боль в горле</a:t>
            </a:r>
            <a:r>
              <a:rPr lang="en-US" b="1" dirty="0" smtClean="0">
                <a:solidFill>
                  <a:schemeClr val="tx1"/>
                </a:solidFill>
                <a:cs typeface="Arial" pitchFamily="34" charset="0"/>
              </a:rPr>
              <a:t>, </a:t>
            </a:r>
            <a:r>
              <a:rPr lang="ru-RU" b="1" dirty="0" smtClean="0">
                <a:solidFill>
                  <a:schemeClr val="tx1"/>
                </a:solidFill>
                <a:cs typeface="Arial" pitchFamily="34" charset="0"/>
              </a:rPr>
              <a:t>насморк</a:t>
            </a:r>
            <a:r>
              <a:rPr lang="en-US" b="1" dirty="0" smtClean="0">
                <a:solidFill>
                  <a:schemeClr val="tx1"/>
                </a:solidFill>
                <a:cs typeface="Arial" pitchFamily="34" charset="0"/>
              </a:rPr>
              <a:t> </a:t>
            </a:r>
          </a:p>
        </p:txBody>
      </p:sp>
      <p:sp>
        <p:nvSpPr>
          <p:cNvPr id="16" name="Rectangle 15"/>
          <p:cNvSpPr/>
          <p:nvPr/>
        </p:nvSpPr>
        <p:spPr>
          <a:xfrm>
            <a:off x="3130550" y="4048125"/>
            <a:ext cx="2759075" cy="118110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25000"/>
              </a:spcAft>
              <a:buClr>
                <a:srgbClr val="12223D"/>
              </a:buClr>
            </a:pPr>
            <a:r>
              <a:rPr lang="ru-RU" b="1" dirty="0" smtClean="0">
                <a:solidFill>
                  <a:schemeClr val="tx1"/>
                </a:solidFill>
                <a:cs typeface="Arial" pitchFamily="34" charset="0"/>
              </a:rPr>
              <a:t>Геморрагическая сыпь</a:t>
            </a:r>
            <a:r>
              <a:rPr lang="en-US" b="1" dirty="0" smtClean="0">
                <a:solidFill>
                  <a:schemeClr val="tx1"/>
                </a:solidFill>
                <a:cs typeface="Arial" pitchFamily="34" charset="0"/>
              </a:rPr>
              <a:t>, </a:t>
            </a:r>
            <a:br>
              <a:rPr lang="en-US" b="1" dirty="0" smtClean="0">
                <a:solidFill>
                  <a:schemeClr val="tx1"/>
                </a:solidFill>
                <a:cs typeface="Arial" pitchFamily="34" charset="0"/>
              </a:rPr>
            </a:br>
            <a:r>
              <a:rPr lang="ru-RU" b="1" dirty="0" smtClean="0">
                <a:solidFill>
                  <a:schemeClr val="tx1"/>
                </a:solidFill>
                <a:cs typeface="Arial" pitchFamily="34" charset="0"/>
              </a:rPr>
              <a:t>ригидность шейных мышц</a:t>
            </a:r>
            <a:r>
              <a:rPr lang="en-US" b="1" dirty="0" smtClean="0">
                <a:solidFill>
                  <a:schemeClr val="tx1"/>
                </a:solidFill>
                <a:cs typeface="Arial" pitchFamily="34" charset="0"/>
              </a:rPr>
              <a:t>,</a:t>
            </a:r>
            <a:br>
              <a:rPr lang="en-US" b="1" dirty="0" smtClean="0">
                <a:solidFill>
                  <a:schemeClr val="tx1"/>
                </a:solidFill>
                <a:cs typeface="Arial" pitchFamily="34" charset="0"/>
              </a:rPr>
            </a:br>
            <a:r>
              <a:rPr lang="ru-RU" b="1" dirty="0" smtClean="0">
                <a:solidFill>
                  <a:schemeClr val="tx1"/>
                </a:solidFill>
                <a:cs typeface="Arial" pitchFamily="34" charset="0"/>
              </a:rPr>
              <a:t>фотофобия</a:t>
            </a:r>
            <a:endParaRPr lang="en-US" b="1" dirty="0" smtClean="0">
              <a:solidFill>
                <a:schemeClr val="tx1"/>
              </a:solidFill>
              <a:cs typeface="Arial" pitchFamily="34" charset="0"/>
            </a:endParaRPr>
          </a:p>
        </p:txBody>
      </p:sp>
      <p:sp>
        <p:nvSpPr>
          <p:cNvPr id="17" name="Rectangle 16"/>
          <p:cNvSpPr/>
          <p:nvPr/>
        </p:nvSpPr>
        <p:spPr>
          <a:xfrm>
            <a:off x="5959778" y="4048125"/>
            <a:ext cx="2759075" cy="118110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25000"/>
              </a:spcAft>
              <a:buClr>
                <a:srgbClr val="12223D"/>
              </a:buClr>
            </a:pPr>
            <a:r>
              <a:rPr lang="ru-RU" b="1" dirty="0" smtClean="0">
                <a:solidFill>
                  <a:schemeClr val="tx1"/>
                </a:solidFill>
                <a:cs typeface="Arial" pitchFamily="34" charset="0"/>
              </a:rPr>
              <a:t>Спутанность сознания или делирий</a:t>
            </a:r>
            <a:r>
              <a:rPr lang="en-US" b="1" dirty="0" smtClean="0">
                <a:solidFill>
                  <a:schemeClr val="tx1"/>
                </a:solidFill>
                <a:cs typeface="Arial" pitchFamily="34" charset="0"/>
              </a:rPr>
              <a:t>, </a:t>
            </a:r>
            <a:r>
              <a:rPr lang="ru-RU" b="1" dirty="0" smtClean="0">
                <a:solidFill>
                  <a:schemeClr val="tx1"/>
                </a:solidFill>
                <a:cs typeface="Arial" pitchFamily="34" charset="0"/>
              </a:rPr>
              <a:t>судороги</a:t>
            </a:r>
            <a:r>
              <a:rPr lang="en-US" b="1" dirty="0" smtClean="0">
                <a:solidFill>
                  <a:schemeClr val="tx1"/>
                </a:solidFill>
                <a:cs typeface="Arial" pitchFamily="34" charset="0"/>
              </a:rPr>
              <a:t>, </a:t>
            </a:r>
            <a:r>
              <a:rPr lang="ru-RU" b="1" dirty="0" smtClean="0">
                <a:solidFill>
                  <a:schemeClr val="tx1"/>
                </a:solidFill>
                <a:cs typeface="Arial" pitchFamily="34" charset="0"/>
              </a:rPr>
              <a:t>возможен летальный исход</a:t>
            </a:r>
            <a:endParaRPr lang="en-US" b="1" dirty="0" smtClean="0">
              <a:solidFill>
                <a:schemeClr val="tx1"/>
              </a:solidFill>
              <a:cs typeface="Arial" pitchFamily="34" charset="0"/>
            </a:endParaRPr>
          </a:p>
        </p:txBody>
      </p:sp>
      <p:sp>
        <p:nvSpPr>
          <p:cNvPr id="18" name="Rectangle 17"/>
          <p:cNvSpPr/>
          <p:nvPr/>
        </p:nvSpPr>
        <p:spPr>
          <a:xfrm>
            <a:off x="3089592" y="5293485"/>
            <a:ext cx="5825402" cy="428625"/>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Госпитализация в стационар примерно через </a:t>
            </a:r>
            <a:r>
              <a:rPr lang="en-US" b="1" dirty="0" smtClean="0"/>
              <a:t>19 </a:t>
            </a:r>
            <a:r>
              <a:rPr lang="ru-RU" b="1" dirty="0" smtClean="0"/>
              <a:t>часов</a:t>
            </a:r>
            <a:endParaRPr lang="en-US" b="1" baseline="300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ru-RU" dirty="0" smtClean="0"/>
              <a:t>Диагностика инвазивных менингококковых инфекций</a:t>
            </a:r>
            <a:endParaRPr lang="ru-RU" dirty="0"/>
          </a:p>
        </p:txBody>
      </p:sp>
      <p:sp>
        <p:nvSpPr>
          <p:cNvPr id="3" name="Content Placeholder 2"/>
          <p:cNvSpPr>
            <a:spLocks noGrp="1"/>
          </p:cNvSpPr>
          <p:nvPr>
            <p:ph idx="1"/>
          </p:nvPr>
        </p:nvSpPr>
        <p:spPr>
          <a:xfrm>
            <a:off x="303213" y="1325564"/>
            <a:ext cx="8718550" cy="3657916"/>
          </a:xfrm>
        </p:spPr>
        <p:txBody>
          <a:bodyPr/>
          <a:lstStyle/>
          <a:p>
            <a:r>
              <a:rPr lang="ru-RU" dirty="0" smtClean="0"/>
              <a:t>Диагноз обычно основан на клиническом предположении</a:t>
            </a:r>
          </a:p>
          <a:p>
            <a:pPr lvl="1"/>
            <a:r>
              <a:rPr lang="ru-RU" dirty="0" smtClean="0"/>
              <a:t>Быстро прогрессирующее заболевание</a:t>
            </a:r>
          </a:p>
          <a:p>
            <a:pPr lvl="1"/>
            <a:r>
              <a:rPr lang="ru-RU" dirty="0" smtClean="0"/>
              <a:t>Экстренная госпитализация</a:t>
            </a:r>
          </a:p>
          <a:p>
            <a:r>
              <a:rPr lang="ru-RU" dirty="0" smtClean="0"/>
              <a:t>Лабораторная диагностика</a:t>
            </a:r>
          </a:p>
          <a:p>
            <a:pPr lvl="1"/>
            <a:r>
              <a:rPr lang="ru-RU" dirty="0" err="1" smtClean="0"/>
              <a:t>Культуральный</a:t>
            </a:r>
            <a:r>
              <a:rPr lang="ru-RU" dirty="0" smtClean="0"/>
              <a:t> метод: посев крови, </a:t>
            </a:r>
            <a:r>
              <a:rPr lang="ru-RU" dirty="0"/>
              <a:t>спинно-мозговой </a:t>
            </a:r>
            <a:r>
              <a:rPr lang="ru-RU" dirty="0" smtClean="0"/>
              <a:t>жидкости (СМЖ)</a:t>
            </a:r>
          </a:p>
          <a:p>
            <a:pPr lvl="1"/>
            <a:r>
              <a:rPr lang="ru-RU" dirty="0" smtClean="0"/>
              <a:t>Определение антигена методом латекс- агглютинации или иммуноэлектрофорез СМЖ</a:t>
            </a:r>
          </a:p>
          <a:p>
            <a:pPr lvl="1"/>
            <a:r>
              <a:rPr lang="ru-RU" dirty="0" smtClean="0"/>
              <a:t>Окраска про Грамму: СМЖ, кровь, петехии</a:t>
            </a:r>
          </a:p>
          <a:p>
            <a:pPr lvl="1"/>
            <a:r>
              <a:rPr lang="ru-RU" dirty="0" smtClean="0"/>
              <a:t>ПЦР: СМЖ, кровь (даже в случаях проведения диагностики после назначения антибактериального лечения)</a:t>
            </a:r>
          </a:p>
          <a:p>
            <a:pPr lvl="1"/>
            <a:endParaRPr lang="ru-RU" dirty="0"/>
          </a:p>
        </p:txBody>
      </p:sp>
      <p:sp>
        <p:nvSpPr>
          <p:cNvPr id="4" name="TextBox 3"/>
          <p:cNvSpPr txBox="1"/>
          <p:nvPr/>
        </p:nvSpPr>
        <p:spPr>
          <a:xfrm>
            <a:off x="449580" y="6187440"/>
            <a:ext cx="7200900" cy="434340"/>
          </a:xfrm>
          <a:prstGeom prst="rect">
            <a:avLst/>
          </a:prstGeom>
          <a:noFill/>
        </p:spPr>
        <p:txBody>
          <a:bodyPr wrap="square" lIns="0" tIns="0" rIns="0" bIns="0" rtlCol="0" anchor="ctr" anchorCtr="0">
            <a:noAutofit/>
          </a:bodyPr>
          <a:lstStyle/>
          <a:p>
            <a:r>
              <a:rPr lang="en-US" sz="1200" dirty="0" smtClean="0"/>
              <a:t>World Health Organization. </a:t>
            </a:r>
            <a:r>
              <a:rPr lang="en-US" sz="1200" i="1" dirty="0" err="1" smtClean="0"/>
              <a:t>Wkly</a:t>
            </a:r>
            <a:r>
              <a:rPr lang="en-US" sz="1200" i="1" dirty="0" smtClean="0"/>
              <a:t> </a:t>
            </a:r>
            <a:r>
              <a:rPr lang="en-US" sz="1200" i="1" dirty="0" err="1" smtClean="0"/>
              <a:t>Epidemiol</a:t>
            </a:r>
            <a:r>
              <a:rPr lang="en-US" sz="1200" i="1" dirty="0" smtClean="0"/>
              <a:t> Rec.</a:t>
            </a:r>
            <a:r>
              <a:rPr lang="en-US" sz="1200" dirty="0" smtClean="0"/>
              <a:t> 2011; 86: 521 – 539 </a:t>
            </a:r>
            <a:endParaRPr lang="ru-RU" sz="1200" dirty="0" smtClean="0"/>
          </a:p>
        </p:txBody>
      </p:sp>
    </p:spTree>
    <p:extLst>
      <p:ext uri="{BB962C8B-B14F-4D97-AF65-F5344CB8AC3E}">
        <p14:creationId xmlns:p14="http://schemas.microsoft.com/office/powerpoint/2010/main" val="3594693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3213" y="48070"/>
            <a:ext cx="8718551" cy="1037675"/>
          </a:xfrm>
          <a:noFill/>
        </p:spPr>
        <p:txBody>
          <a:bodyPr anchor="ctr" anchorCtr="0"/>
          <a:lstStyle/>
          <a:p>
            <a:r>
              <a:rPr lang="ru-RU" dirty="0" smtClean="0"/>
              <a:t>Другие проявления менингококковой инфекции</a:t>
            </a:r>
            <a:endParaRPr lang="en-US" dirty="0" smtClean="0"/>
          </a:p>
        </p:txBody>
      </p:sp>
      <p:sp>
        <p:nvSpPr>
          <p:cNvPr id="334851" name="Rectangle 3"/>
          <p:cNvSpPr>
            <a:spLocks noGrp="1" noChangeArrowheads="1"/>
          </p:cNvSpPr>
          <p:nvPr>
            <p:ph type="body" idx="1"/>
          </p:nvPr>
        </p:nvSpPr>
        <p:spPr>
          <a:xfrm>
            <a:off x="273049" y="968948"/>
            <a:ext cx="8718550" cy="2911474"/>
          </a:xfrm>
        </p:spPr>
        <p:txBody>
          <a:bodyPr/>
          <a:lstStyle/>
          <a:p>
            <a:pPr eaLnBrk="1" hangingPunct="1">
              <a:defRPr/>
            </a:pPr>
            <a:r>
              <a:rPr lang="ru-RU" dirty="0" smtClean="0"/>
              <a:t>Пневмония (9%)</a:t>
            </a:r>
          </a:p>
          <a:p>
            <a:pPr eaLnBrk="1" hangingPunct="1">
              <a:defRPr/>
            </a:pPr>
            <a:r>
              <a:rPr lang="ru-RU" dirty="0" smtClean="0"/>
              <a:t>Редкие формы:</a:t>
            </a:r>
          </a:p>
          <a:p>
            <a:pPr lvl="1">
              <a:defRPr/>
            </a:pPr>
            <a:r>
              <a:rPr lang="ru-RU" dirty="0" smtClean="0"/>
              <a:t>Эндокардит</a:t>
            </a:r>
            <a:r>
              <a:rPr lang="en-US" dirty="0" smtClean="0"/>
              <a:t>, </a:t>
            </a:r>
            <a:r>
              <a:rPr lang="ru-RU" dirty="0" smtClean="0"/>
              <a:t>миокардит</a:t>
            </a:r>
            <a:r>
              <a:rPr lang="en-US" dirty="0" smtClean="0"/>
              <a:t>, </a:t>
            </a:r>
            <a:r>
              <a:rPr lang="ru-RU" dirty="0" smtClean="0"/>
              <a:t>перикардит</a:t>
            </a:r>
            <a:endParaRPr lang="en-US" baseline="30000" dirty="0" smtClean="0"/>
          </a:p>
          <a:p>
            <a:pPr lvl="1">
              <a:defRPr/>
            </a:pPr>
            <a:r>
              <a:rPr lang="ru-RU" dirty="0" smtClean="0"/>
              <a:t>Фарингит</a:t>
            </a:r>
            <a:endParaRPr lang="en-US" baseline="30000" dirty="0" smtClean="0"/>
          </a:p>
          <a:p>
            <a:pPr lvl="1">
              <a:defRPr/>
            </a:pPr>
            <a:r>
              <a:rPr lang="ru-RU" dirty="0" smtClean="0"/>
              <a:t>Уретрит</a:t>
            </a:r>
            <a:endParaRPr lang="en-US" baseline="30000" dirty="0" smtClean="0"/>
          </a:p>
          <a:p>
            <a:pPr lvl="1">
              <a:defRPr/>
            </a:pPr>
            <a:r>
              <a:rPr lang="ru-RU" dirty="0" smtClean="0"/>
              <a:t>Артрит</a:t>
            </a:r>
            <a:endParaRPr lang="en-US" dirty="0" smtClean="0"/>
          </a:p>
          <a:p>
            <a:pPr lvl="1">
              <a:defRPr/>
            </a:pPr>
            <a:r>
              <a:rPr lang="ru-RU" dirty="0" smtClean="0"/>
              <a:t>Синдром </a:t>
            </a:r>
            <a:r>
              <a:rPr lang="ru-RU" dirty="0" err="1" smtClean="0"/>
              <a:t>Уотерхауза-Фридериксона</a:t>
            </a:r>
            <a:endParaRPr lang="en-US" dirty="0" smtClean="0"/>
          </a:p>
        </p:txBody>
      </p:sp>
      <p:sp>
        <p:nvSpPr>
          <p:cNvPr id="5225476" name="Rectangle 4"/>
          <p:cNvSpPr>
            <a:spLocks noChangeArrowheads="1"/>
          </p:cNvSpPr>
          <p:nvPr/>
        </p:nvSpPr>
        <p:spPr bwMode="auto">
          <a:xfrm>
            <a:off x="189229" y="5778183"/>
            <a:ext cx="8772525" cy="1197764"/>
          </a:xfrm>
          <a:prstGeom prst="rect">
            <a:avLst/>
          </a:prstGeom>
          <a:noFill/>
          <a:ln w="12700">
            <a:noFill/>
            <a:miter lim="800000"/>
            <a:headEnd/>
            <a:tailEnd/>
          </a:ln>
          <a:effectLst/>
        </p:spPr>
        <p:txBody>
          <a:bodyPr lIns="90487" tIns="44450" rIns="90487" bIns="44450">
            <a:spAutoFit/>
          </a:bodyPr>
          <a:lstStyle/>
          <a:p>
            <a:pPr>
              <a:defRPr/>
            </a:pPr>
            <a:r>
              <a:rPr lang="en-US" sz="1200" b="0" dirty="0" err="1">
                <a:latin typeface="+mj-lt"/>
                <a:cs typeface="Arial" charset="0"/>
              </a:rPr>
              <a:t>Apicella</a:t>
            </a:r>
            <a:r>
              <a:rPr lang="en-US" sz="1200" b="0" dirty="0">
                <a:latin typeface="+mj-lt"/>
                <a:cs typeface="Arial" charset="0"/>
              </a:rPr>
              <a:t> MA. In: </a:t>
            </a:r>
            <a:r>
              <a:rPr lang="en-US" sz="1200" b="0" i="1" dirty="0">
                <a:latin typeface="+mj-lt"/>
                <a:cs typeface="Arial" charset="0"/>
              </a:rPr>
              <a:t>Principles and Practice of Infectious Diseases</a:t>
            </a:r>
            <a:r>
              <a:rPr lang="en-US" sz="1200" b="0" dirty="0">
                <a:latin typeface="+mj-lt"/>
                <a:cs typeface="Arial" charset="0"/>
              </a:rPr>
              <a:t>. 1995:1902; Rosenstein NE, et al. </a:t>
            </a:r>
            <a:r>
              <a:rPr lang="en-US" sz="1200" b="0" i="1" dirty="0">
                <a:latin typeface="+mj-lt"/>
                <a:cs typeface="Arial" charset="0"/>
              </a:rPr>
              <a:t>N </a:t>
            </a:r>
            <a:r>
              <a:rPr lang="en-US" sz="1200" b="0" i="1" dirty="0" err="1">
                <a:latin typeface="+mj-lt"/>
                <a:cs typeface="Arial" charset="0"/>
              </a:rPr>
              <a:t>Engl</a:t>
            </a:r>
            <a:r>
              <a:rPr lang="en-US" sz="1200" b="0" i="1" dirty="0">
                <a:latin typeface="+mj-lt"/>
                <a:cs typeface="Arial" charset="0"/>
              </a:rPr>
              <a:t> J Med</a:t>
            </a:r>
            <a:r>
              <a:rPr lang="en-US" sz="1200" b="0" dirty="0">
                <a:latin typeface="+mj-lt"/>
                <a:cs typeface="Arial" charset="0"/>
              </a:rPr>
              <a:t>. 2001;344(18):1378; </a:t>
            </a:r>
            <a:r>
              <a:rPr lang="en-US" sz="1200" b="0" dirty="0">
                <a:latin typeface="+mj-lt"/>
              </a:rPr>
              <a:t>Cushing K, Cohn A. In: </a:t>
            </a:r>
            <a:r>
              <a:rPr lang="en-US" sz="1200" b="0" i="1" dirty="0">
                <a:latin typeface="+mj-lt"/>
              </a:rPr>
              <a:t>VPD Surveillance Manual</a:t>
            </a:r>
            <a:r>
              <a:rPr lang="en-US" sz="1200" b="0" dirty="0">
                <a:latin typeface="+mj-lt"/>
              </a:rPr>
              <a:t>. 4th ed. </a:t>
            </a:r>
            <a:r>
              <a:rPr lang="en-US" sz="1200" b="0" dirty="0" smtClean="0">
                <a:latin typeface="+mj-lt"/>
              </a:rPr>
              <a:t>2008</a:t>
            </a:r>
            <a:r>
              <a:rPr lang="en-US" sz="1200" dirty="0" smtClean="0">
                <a:latin typeface="+mj-lt"/>
              </a:rPr>
              <a:t>, CDC </a:t>
            </a:r>
            <a:r>
              <a:rPr lang="en-US" sz="1200" i="1" dirty="0" smtClean="0">
                <a:latin typeface="+mj-lt"/>
                <a:hlinkClick r:id="rId3"/>
              </a:rPr>
              <a:t>www.cdc.gov/vaccines/pubs/pinkbook/mening</a:t>
            </a:r>
            <a:r>
              <a:rPr lang="en-US" sz="1200" i="1" dirty="0" smtClean="0">
                <a:latin typeface="+mj-lt"/>
              </a:rPr>
              <a:t>.</a:t>
            </a:r>
            <a:r>
              <a:rPr lang="ru-RU" sz="1200" i="1" dirty="0" smtClean="0">
                <a:latin typeface="+mj-lt"/>
              </a:rPr>
              <a:t> </a:t>
            </a:r>
            <a:r>
              <a:rPr lang="en-US" sz="1200" dirty="0">
                <a:solidFill>
                  <a:schemeClr val="tx2"/>
                </a:solidFill>
              </a:rPr>
              <a:t>Photo reprinted with permission from </a:t>
            </a:r>
            <a:r>
              <a:rPr lang="en-US" sz="1200" dirty="0" err="1">
                <a:solidFill>
                  <a:schemeClr val="tx2"/>
                </a:solidFill>
              </a:rPr>
              <a:t>Schoeller</a:t>
            </a:r>
            <a:r>
              <a:rPr lang="en-US" sz="1200" dirty="0">
                <a:solidFill>
                  <a:schemeClr val="tx2"/>
                </a:solidFill>
              </a:rPr>
              <a:t> T, </a:t>
            </a:r>
            <a:r>
              <a:rPr lang="en-US" sz="1200" dirty="0" err="1">
                <a:solidFill>
                  <a:schemeClr val="tx2"/>
                </a:solidFill>
              </a:rPr>
              <a:t>Schmutzhard</a:t>
            </a:r>
            <a:r>
              <a:rPr lang="en-US" sz="1200" dirty="0">
                <a:solidFill>
                  <a:schemeClr val="tx2"/>
                </a:solidFill>
              </a:rPr>
              <a:t> E. </a:t>
            </a:r>
            <a:r>
              <a:rPr lang="en-US" sz="1200" i="1" dirty="0">
                <a:solidFill>
                  <a:schemeClr val="tx2"/>
                </a:solidFill>
              </a:rPr>
              <a:t>N </a:t>
            </a:r>
            <a:r>
              <a:rPr lang="en-US" sz="1200" i="1" dirty="0" err="1">
                <a:solidFill>
                  <a:schemeClr val="tx2"/>
                </a:solidFill>
              </a:rPr>
              <a:t>Engl</a:t>
            </a:r>
            <a:r>
              <a:rPr lang="en-US" sz="1200" i="1" dirty="0">
                <a:solidFill>
                  <a:schemeClr val="tx2"/>
                </a:solidFill>
              </a:rPr>
              <a:t> J Med</a:t>
            </a:r>
            <a:r>
              <a:rPr lang="en-US" sz="1200" dirty="0">
                <a:solidFill>
                  <a:schemeClr val="tx2"/>
                </a:solidFill>
              </a:rPr>
              <a:t>. 2001;344(18):1372</a:t>
            </a:r>
            <a:r>
              <a:rPr lang="en-US" sz="1200" dirty="0" smtClean="0">
                <a:solidFill>
                  <a:schemeClr val="tx2"/>
                </a:solidFill>
              </a:rPr>
              <a:t>.</a:t>
            </a:r>
            <a:r>
              <a:rPr lang="ru-RU" sz="1200" dirty="0" smtClean="0">
                <a:solidFill>
                  <a:schemeClr val="tx2"/>
                </a:solidFill>
              </a:rPr>
              <a:t> </a:t>
            </a:r>
            <a:r>
              <a:rPr lang="en-US" sz="1200" dirty="0" smtClean="0">
                <a:solidFill>
                  <a:schemeClr val="tx2"/>
                </a:solidFill>
              </a:rPr>
              <a:t>Copyright </a:t>
            </a:r>
            <a:r>
              <a:rPr lang="en-US" sz="1200" dirty="0">
                <a:solidFill>
                  <a:schemeClr val="tx2"/>
                </a:solidFill>
              </a:rPr>
              <a:t>© 2001 Massachusetts Medical Society. All rights reserved. </a:t>
            </a:r>
          </a:p>
          <a:p>
            <a:pPr>
              <a:defRPr/>
            </a:pPr>
            <a:endParaRPr lang="en-US" sz="1200" dirty="0">
              <a:latin typeface="Arial" charset="0"/>
              <a:cs typeface="Arial" charset="0"/>
            </a:endParaRPr>
          </a:p>
          <a:p>
            <a:pPr>
              <a:defRPr/>
            </a:pPr>
            <a:endParaRPr lang="en-US" sz="1200" b="0" dirty="0">
              <a:latin typeface="+mj-lt"/>
            </a:endParaRPr>
          </a:p>
        </p:txBody>
      </p:sp>
      <p:pic>
        <p:nvPicPr>
          <p:cNvPr id="5" name="Picture 4" descr="F1"/>
          <p:cNvPicPr>
            <a:picLocks noChangeAspect="1" noChangeArrowheads="1"/>
          </p:cNvPicPr>
          <p:nvPr/>
        </p:nvPicPr>
        <p:blipFill>
          <a:blip r:embed="rId4" cstate="print"/>
          <a:srcRect l="5943" t="2930" r="7236" b="70494"/>
          <a:stretch>
            <a:fillRect/>
          </a:stretch>
        </p:blipFill>
        <p:spPr bwMode="auto">
          <a:xfrm>
            <a:off x="4328160" y="3607779"/>
            <a:ext cx="4061460" cy="2023400"/>
          </a:xfrm>
          <a:prstGeom prst="rect">
            <a:avLst/>
          </a:prstGeom>
          <a:noFill/>
          <a:ln w="57150">
            <a:solidFill>
              <a:schemeClr val="accent3"/>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60924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I3337 MENACTRA">
      <a:dk1>
        <a:srgbClr val="20252C"/>
      </a:dk1>
      <a:lt1>
        <a:sysClr val="window" lastClr="FFFFFF"/>
      </a:lt1>
      <a:dk2>
        <a:srgbClr val="000000"/>
      </a:dk2>
      <a:lt2>
        <a:srgbClr val="FFFFFF"/>
      </a:lt2>
      <a:accent1>
        <a:srgbClr val="0054A4"/>
      </a:accent1>
      <a:accent2>
        <a:srgbClr val="FFD457"/>
      </a:accent2>
      <a:accent3>
        <a:srgbClr val="00A9EF"/>
      </a:accent3>
      <a:accent4>
        <a:srgbClr val="E31837"/>
      </a:accent4>
      <a:accent5>
        <a:srgbClr val="00A94F"/>
      </a:accent5>
      <a:accent6>
        <a:srgbClr val="6A82BC"/>
      </a:accent6>
      <a:hlink>
        <a:srgbClr val="0042A4"/>
      </a:hlink>
      <a:folHlink>
        <a:srgbClr val="A5002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lIns="0" tIns="0" rIns="0" bIns="0" anchor="ctr" anchorCtr="0">
        <a:noAutofit/>
      </a:bodyPr>
      <a:lstStyle>
        <a:defPPr>
          <a:defRPr dirty="0" smtClean="0"/>
        </a:defPPr>
      </a:lstStyle>
    </a:spDef>
    <a:txDef>
      <a:spPr>
        <a:noFill/>
      </a:spPr>
      <a:bodyPr wrap="square" lIns="0" tIns="0" rIns="0" bIns="0" rtlCol="0" anchor="ctr" anchorCtr="0">
        <a:no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21aa52a-7242-4499-8982-f2d04af1f92f">
      <Value>4</Value>
    </TaxCatchAll>
    <TaxKeywordTaxHTField xmlns="021aa52a-7242-4499-8982-f2d04af1f92f">
      <Terms xmlns="http://schemas.microsoft.com/office/infopath/2007/PartnerControls">
        <TermInfo xmlns="http://schemas.microsoft.com/office/infopath/2007/PartnerControls">
          <TermName xmlns="http://schemas.microsoft.com/office/infopath/2007/PartnerControls">Menactra Slides CIRC approved 2014</TermName>
          <TermId xmlns="http://schemas.microsoft.com/office/infopath/2007/PartnerControls">0cf56eff-5b25-46e8-a979-a179a3d37e69</TermId>
        </TermInfo>
      </Terms>
    </TaxKeywordTaxHTField>
    <NGTagNote xmlns="1d44258b-e9df-4a53-949d-fe7f91a7fa7e" xsi:nil="true"/>
    <Category xmlns="1d44258b-e9df-4a53-949d-fe7f91a7fa7e">General documents</Category>
    <Topic xmlns="1d44258b-e9df-4a53-949d-fe7f91a7fa7e">Training kit</Topi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6806B49E43C44E967F5EA63E789E76" ma:contentTypeVersion="8" ma:contentTypeDescription="Create a new document." ma:contentTypeScope="" ma:versionID="c9b3b2defffad35a2587f36eec51e5d5">
  <xsd:schema xmlns:xsd="http://www.w3.org/2001/XMLSchema" xmlns:xs="http://www.w3.org/2001/XMLSchema" xmlns:p="http://schemas.microsoft.com/office/2006/metadata/properties" xmlns:ns2="021aa52a-7242-4499-8982-f2d04af1f92f" xmlns:ns3="1d44258b-e9df-4a53-949d-fe7f91a7fa7e" targetNamespace="http://schemas.microsoft.com/office/2006/metadata/properties" ma:root="true" ma:fieldsID="31d1194e2732ad466852fb176d943a3d" ns2:_="" ns3:_="">
    <xsd:import namespace="021aa52a-7242-4499-8982-f2d04af1f92f"/>
    <xsd:import namespace="1d44258b-e9df-4a53-949d-fe7f91a7fa7e"/>
    <xsd:element name="properties">
      <xsd:complexType>
        <xsd:sequence>
          <xsd:element name="documentManagement">
            <xsd:complexType>
              <xsd:all>
                <xsd:element ref="ns2:TaxKeywordTaxHTField" minOccurs="0"/>
                <xsd:element ref="ns2:TaxCatchAll" minOccurs="0"/>
                <xsd:element ref="ns3:NGTagNote" minOccurs="0"/>
                <xsd:element ref="ns3:Category"/>
                <xsd:element ref="ns3:Topic"/>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1aa52a-7242-4499-8982-f2d04af1f92f"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9c8c640e-d3d9-4163-a23d-6c71b5a824a3"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4ae9ed30-3663-4715-b50c-74be1aba3fc7}" ma:internalName="TaxCatchAll" ma:showField="CatchAllData" ma:web="021aa52a-7242-4499-8982-f2d04af1f9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44258b-e9df-4a53-949d-fe7f91a7fa7e" elementFormDefault="qualified">
    <xsd:import namespace="http://schemas.microsoft.com/office/2006/documentManagement/types"/>
    <xsd:import namespace="http://schemas.microsoft.com/office/infopath/2007/PartnerControls"/>
    <xsd:element name="NGTagNote" ma:index="11" nillable="true" ma:displayName="Tags and Notes" ma:decimals="2" ma:internalName="_x0024_Resources_x003a_NewsGatorWSS_x002c_Fields_TagNotesName_x003b_">
      <xsd:simpleType>
        <xsd:restriction base="dms:Unknown"/>
      </xsd:simpleType>
    </xsd:element>
    <xsd:element name="Category" ma:index="12" ma:displayName="Category" ma:default="Meeting documents" ma:format="RadioButtons" ma:internalName="Category">
      <xsd:simpleType>
        <xsd:restriction base="dms:Choice">
          <xsd:enumeration value="Meeting documents"/>
          <xsd:enumeration value="General documents"/>
        </xsd:restriction>
      </xsd:simpleType>
    </xsd:element>
    <xsd:element name="Topic" ma:index="13" ma:displayName="Topic" ma:default="Other" ma:format="RadioButtons" ma:internalName="Topic">
      <xsd:simpleType>
        <xsd:union memberTypes="dms:Text">
          <xsd:simpleType>
            <xsd:restriction base="dms:Choice">
              <xsd:enumeration value="Training kit"/>
              <xsd:enumeration value="Position paper"/>
              <xsd:enumeration value="Publication of interest"/>
              <xsd:enumeration value="2014-05 MTM4 - Publication Management : Tools and Rules"/>
              <xsd:enumeration value="2014-04 MTM3 - Meningococcal 2nd generation"/>
              <xsd:enumeration value="2014-02 MTM2 - Health Economics"/>
              <xsd:enumeration value="2013-12 MTM1 - Competitive Environment"/>
              <xsd:enumeration value="Other"/>
              <xsd:enumeration value="Newslett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8999A9-5B26-43E7-8982-38F2B378584D}">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purl.org/dc/terms/"/>
    <ds:schemaRef ds:uri="http://schemas.microsoft.com/office/infopath/2007/PartnerControls"/>
    <ds:schemaRef ds:uri="1d44258b-e9df-4a53-949d-fe7f91a7fa7e"/>
    <ds:schemaRef ds:uri="021aa52a-7242-4499-8982-f2d04af1f92f"/>
  </ds:schemaRefs>
</ds:datastoreItem>
</file>

<file path=customXml/itemProps2.xml><?xml version="1.0" encoding="utf-8"?>
<ds:datastoreItem xmlns:ds="http://schemas.openxmlformats.org/officeDocument/2006/customXml" ds:itemID="{F8B174E1-69EA-47B1-8991-B676FD352E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1aa52a-7242-4499-8982-f2d04af1f92f"/>
    <ds:schemaRef ds:uri="1d44258b-e9df-4a53-949d-fe7f91a7f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DEBC2A-D395-4E10-982F-E45DFEDA3D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17188</TotalTime>
  <Words>5121</Words>
  <Application>Microsoft Office PowerPoint</Application>
  <PresentationFormat>On-screen Show (4:3)</PresentationFormat>
  <Paragraphs>640</Paragraphs>
  <Slides>34</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think-cell Slide</vt:lpstr>
      <vt:lpstr>Менингококковые заболевания и их последствия</vt:lpstr>
      <vt:lpstr>План</vt:lpstr>
      <vt:lpstr>Возбудитель инвазивных менингококковых  заболеваний: Neisseria meningitidis</vt:lpstr>
      <vt:lpstr>Распространение N. meningitidis</vt:lpstr>
      <vt:lpstr>Клинические формы инвазивной  менингококковой инфекции</vt:lpstr>
      <vt:lpstr>Случай менингококкцемии  с летальным исходом у ребенка 14-и лет</vt:lpstr>
      <vt:lpstr>Инвазивные менингококковые инфекции могут стать причиной смерти в течение первых суток заболевания</vt:lpstr>
      <vt:lpstr>Диагностика инвазивных менингококковых инфекций</vt:lpstr>
      <vt:lpstr>Другие проявления менингококковой инфекции</vt:lpstr>
      <vt:lpstr>Синдром Уотерхауза - Фридериксона</vt:lpstr>
      <vt:lpstr>Лечение менингококковых заболеваний</vt:lpstr>
      <vt:lpstr>Осложнения менингококковых заболеваний</vt:lpstr>
      <vt:lpstr>Эпидемиология менингококковой инфекции</vt:lpstr>
      <vt:lpstr>Распределение серотипов менингококка в мире </vt:lpstr>
      <vt:lpstr>Эпидемиология инвазивных (генерализованных) форм менингококковой инфекции (ГФМИ) в России</vt:lpstr>
      <vt:lpstr>Эпидемиология гнойных бактериальных менингитов в России</vt:lpstr>
      <vt:lpstr>Группы риска по развитию инвазивных форм менингококковой инфекции</vt:lpstr>
      <vt:lpstr>Для кого опасны менингококковые заболевания: </vt:lpstr>
      <vt:lpstr>Факторы риска</vt:lpstr>
      <vt:lpstr>Факторы риска менингококковой инфекции</vt:lpstr>
      <vt:lpstr>Заболеваемость и смертность, обусловленная менингококковыми инфекциями, в зависимости от возраста в России</vt:lpstr>
      <vt:lpstr>Возможности профилактики менингококковых заболеваний</vt:lpstr>
      <vt:lpstr>Вакцинация может предотвратить развитие менингококковых заболеваний</vt:lpstr>
      <vt:lpstr>Конъюгированные и полисахаридные вакцины для профилактики менингококковых заболеванийa  </vt:lpstr>
      <vt:lpstr>Менингококковые конъюгированные вакцины </vt:lpstr>
      <vt:lpstr>Иммунный ответ на менингококковые полисахаридные и  конъюгированные вакцины</vt:lpstr>
      <vt:lpstr>Иммунологические преимущества менингококковых конъюгированных вакцин</vt:lpstr>
      <vt:lpstr>Рекомендации ВОЗ, 2011[1]</vt:lpstr>
      <vt:lpstr>Рекомендации ВОЗ, 2011[1]</vt:lpstr>
      <vt:lpstr>Санофи Пастер: более 40 лет в борьбе с менингитами</vt:lpstr>
      <vt:lpstr>История менингококковых вакцин в Санофи Пастер: 40 лет развития</vt:lpstr>
      <vt:lpstr>Менактра: заключение по клиническим исследованиям у детей 9 – 23 месяцев*</vt:lpstr>
      <vt:lpstr>Заключение</vt:lpstr>
      <vt:lpstr>Презентация предоставлена компанией САНОФИ-ПАСТЕР</vt:lpstr>
    </vt:vector>
  </TitlesOfParts>
  <Company>Communication Partners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annas</dc:creator>
  <cp:keywords>Menactra Slides CIRC approved 2014</cp:keywords>
  <cp:lastModifiedBy>Registered User</cp:lastModifiedBy>
  <cp:revision>2627</cp:revision>
  <cp:lastPrinted>2014-10-22T08:08:25Z</cp:lastPrinted>
  <dcterms:created xsi:type="dcterms:W3CDTF">2012-07-17T14:27:38Z</dcterms:created>
  <dcterms:modified xsi:type="dcterms:W3CDTF">2015-05-26T11:24:34Z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0x010100BB6806B49E43C44E967F5EA63E789E76</vt:lpwstr>
  </property>
  <property fmtid="{D5CDD505-2E9C-101B-9397-08002B2CF9AE}" pid="3" name="TaxKeyword">
    <vt:lpwstr>4;#Menactra Slides CIRC approved 2014|0cf56eff-5b25-46e8-a979-a179a3d37e69</vt:lpwstr>
  </property>
  <property fmtid="{D5CDD505-2E9C-101B-9397-08002B2CF9AE}" pid="4" name="_AdHocReviewCycleID">
    <vt:i4>615476631</vt:i4>
  </property>
  <property fmtid="{D5CDD505-2E9C-101B-9397-08002B2CF9AE}" pid="5" name="_NewReviewCycle">
    <vt:lpwstr/>
  </property>
  <property fmtid="{D5CDD505-2E9C-101B-9397-08002B2CF9AE}" pid="6" name="_EmailSubject">
    <vt:lpwstr>Наш новый продукт - вакцина МЕНАКТРА</vt:lpwstr>
  </property>
  <property fmtid="{D5CDD505-2E9C-101B-9397-08002B2CF9AE}" pid="7" name="_AuthorEmail">
    <vt:lpwstr>Anna.Platonova@sanofipasteur.com</vt:lpwstr>
  </property>
  <property fmtid="{D5CDD505-2E9C-101B-9397-08002B2CF9AE}" pid="8" name="_AuthorEmailDisplayName">
    <vt:lpwstr>Platonova, Anna (Sanofi-Pasteur)</vt:lpwstr>
  </property>
  <property fmtid="{D5CDD505-2E9C-101B-9397-08002B2CF9AE}" pid="9" name="_PreviousAdHocReviewCycleID">
    <vt:i4>-1188497892</vt:i4>
  </property>
</Properties>
</file>